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notesMasterIdLst>
    <p:notesMasterId r:id="rId52"/>
  </p:notesMasterIdLst>
  <p:sldIdLst>
    <p:sldId id="684" r:id="rId2"/>
    <p:sldId id="685" r:id="rId3"/>
    <p:sldId id="503" r:id="rId4"/>
    <p:sldId id="704" r:id="rId5"/>
    <p:sldId id="529" r:id="rId6"/>
    <p:sldId id="259" r:id="rId7"/>
    <p:sldId id="683" r:id="rId8"/>
    <p:sldId id="705" r:id="rId9"/>
    <p:sldId id="265" r:id="rId10"/>
    <p:sldId id="516" r:id="rId11"/>
    <p:sldId id="315" r:id="rId12"/>
    <p:sldId id="678" r:id="rId13"/>
    <p:sldId id="686" r:id="rId14"/>
    <p:sldId id="505" r:id="rId15"/>
    <p:sldId id="687" r:id="rId16"/>
    <p:sldId id="268" r:id="rId17"/>
    <p:sldId id="569" r:id="rId18"/>
    <p:sldId id="706" r:id="rId19"/>
    <p:sldId id="700" r:id="rId20"/>
    <p:sldId id="707" r:id="rId21"/>
    <p:sldId id="570" r:id="rId22"/>
    <p:sldId id="679" r:id="rId23"/>
    <p:sldId id="680" r:id="rId24"/>
    <p:sldId id="681" r:id="rId25"/>
    <p:sldId id="690" r:id="rId26"/>
    <p:sldId id="691" r:id="rId27"/>
    <p:sldId id="692" r:id="rId28"/>
    <p:sldId id="693" r:id="rId29"/>
    <p:sldId id="694" r:id="rId30"/>
    <p:sldId id="689" r:id="rId31"/>
    <p:sldId id="597" r:id="rId32"/>
    <p:sldId id="591" r:id="rId33"/>
    <p:sldId id="696" r:id="rId34"/>
    <p:sldId id="677" r:id="rId35"/>
    <p:sldId id="697" r:id="rId36"/>
    <p:sldId id="671" r:id="rId37"/>
    <p:sldId id="672" r:id="rId38"/>
    <p:sldId id="688" r:id="rId39"/>
    <p:sldId id="701" r:id="rId40"/>
    <p:sldId id="702" r:id="rId41"/>
    <p:sldId id="703" r:id="rId42"/>
    <p:sldId id="695" r:id="rId43"/>
    <p:sldId id="513" r:id="rId44"/>
    <p:sldId id="541" r:id="rId45"/>
    <p:sldId id="708" r:id="rId46"/>
    <p:sldId id="269" r:id="rId47"/>
    <p:sldId id="593" r:id="rId48"/>
    <p:sldId id="278" r:id="rId49"/>
    <p:sldId id="682" r:id="rId50"/>
    <p:sldId id="504" r:id="rId5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80027" autoAdjust="0"/>
  </p:normalViewPr>
  <p:slideViewPr>
    <p:cSldViewPr snapToGrid="0">
      <p:cViewPr varScale="1">
        <p:scale>
          <a:sx n="91" d="100"/>
          <a:sy n="91" d="100"/>
        </p:scale>
        <p:origin x="1338" y="84"/>
      </p:cViewPr>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B64349-69DC-4BA5-8221-97BCED4931B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1419F33-14BB-4735-B979-5122288193B0}">
      <dgm:prSet/>
      <dgm:spPr/>
      <dgm:t>
        <a:bodyPr/>
        <a:lstStyle/>
        <a:p>
          <a:r>
            <a:rPr lang="en-US" dirty="0">
              <a:latin typeface="Arial Nova" panose="020B0504020202020204" pitchFamily="34" charset="0"/>
              <a:cs typeface="Arial" panose="020B0604020202020204" pitchFamily="34" charset="0"/>
            </a:rPr>
            <a:t>Access</a:t>
          </a:r>
        </a:p>
      </dgm:t>
    </dgm:pt>
    <dgm:pt modelId="{C9421EE0-E09C-4B2C-A790-2464741B8CAD}" type="parTrans" cxnId="{9B982854-B02C-4593-9113-6C616A37E1C0}">
      <dgm:prSet/>
      <dgm:spPr/>
      <dgm:t>
        <a:bodyPr/>
        <a:lstStyle/>
        <a:p>
          <a:endParaRPr lang="en-US"/>
        </a:p>
      </dgm:t>
    </dgm:pt>
    <dgm:pt modelId="{3ED6D09C-F106-48EC-8E1F-88778D365B90}" type="sibTrans" cxnId="{9B982854-B02C-4593-9113-6C616A37E1C0}">
      <dgm:prSet/>
      <dgm:spPr/>
      <dgm:t>
        <a:bodyPr/>
        <a:lstStyle/>
        <a:p>
          <a:endParaRPr lang="en-US"/>
        </a:p>
      </dgm:t>
    </dgm:pt>
    <dgm:pt modelId="{9CC65B4E-BF6A-4E03-AF9D-B25A3A936D03}">
      <dgm:prSet/>
      <dgm:spPr/>
      <dgm:t>
        <a:bodyPr/>
        <a:lstStyle/>
        <a:p>
          <a:r>
            <a:rPr lang="en-US" dirty="0">
              <a:latin typeface="Arial Nova" panose="020B0504020202020204" pitchFamily="34" charset="0"/>
            </a:rPr>
            <a:t>Protect</a:t>
          </a:r>
        </a:p>
      </dgm:t>
    </dgm:pt>
    <dgm:pt modelId="{2BF33C45-374B-4F7C-9337-ED5D66988202}" type="parTrans" cxnId="{622CC311-91FA-48F9-8565-66F3EC9724B9}">
      <dgm:prSet/>
      <dgm:spPr/>
      <dgm:t>
        <a:bodyPr/>
        <a:lstStyle/>
        <a:p>
          <a:endParaRPr lang="en-US"/>
        </a:p>
      </dgm:t>
    </dgm:pt>
    <dgm:pt modelId="{9D4A7A83-B815-415B-A971-CAF400F29657}" type="sibTrans" cxnId="{622CC311-91FA-48F9-8565-66F3EC9724B9}">
      <dgm:prSet/>
      <dgm:spPr/>
      <dgm:t>
        <a:bodyPr/>
        <a:lstStyle/>
        <a:p>
          <a:endParaRPr lang="en-US"/>
        </a:p>
      </dgm:t>
    </dgm:pt>
    <dgm:pt modelId="{BF3490B2-AC7A-4D4D-8885-AF5AB4031AF2}">
      <dgm:prSet/>
      <dgm:spPr/>
      <dgm:t>
        <a:bodyPr/>
        <a:lstStyle/>
        <a:p>
          <a:r>
            <a:rPr lang="en-US" dirty="0">
              <a:latin typeface="Arial Nova" panose="020B0504020202020204" pitchFamily="34" charset="0"/>
            </a:rPr>
            <a:t>Transparency </a:t>
          </a:r>
        </a:p>
      </dgm:t>
    </dgm:pt>
    <dgm:pt modelId="{37CB6181-6D15-493B-AD9F-900E16391518}" type="parTrans" cxnId="{57858C45-E3C7-4AA2-A8B3-4C3CA2E8B056}">
      <dgm:prSet/>
      <dgm:spPr/>
      <dgm:t>
        <a:bodyPr/>
        <a:lstStyle/>
        <a:p>
          <a:endParaRPr lang="en-US"/>
        </a:p>
      </dgm:t>
    </dgm:pt>
    <dgm:pt modelId="{48412FA9-B0C1-4631-A7AB-625F0B80393A}" type="sibTrans" cxnId="{57858C45-E3C7-4AA2-A8B3-4C3CA2E8B056}">
      <dgm:prSet/>
      <dgm:spPr/>
      <dgm:t>
        <a:bodyPr/>
        <a:lstStyle/>
        <a:p>
          <a:endParaRPr lang="en-US"/>
        </a:p>
      </dgm:t>
    </dgm:pt>
    <dgm:pt modelId="{3D548201-F0D8-4EF4-A9FC-477D2274799C}">
      <dgm:prSet/>
      <dgm:spPr/>
      <dgm:t>
        <a:bodyPr/>
        <a:lstStyle/>
        <a:p>
          <a:r>
            <a:rPr lang="en-US" dirty="0">
              <a:latin typeface="Arial Nova" panose="020B0504020202020204" pitchFamily="34" charset="0"/>
            </a:rPr>
            <a:t>Evidence</a:t>
          </a:r>
        </a:p>
      </dgm:t>
    </dgm:pt>
    <dgm:pt modelId="{AC16E757-4170-4D6A-9C19-11FC3FD9C6D6}" type="parTrans" cxnId="{79F2CC61-1637-4270-AF0B-7151546FC0E8}">
      <dgm:prSet/>
      <dgm:spPr/>
      <dgm:t>
        <a:bodyPr/>
        <a:lstStyle/>
        <a:p>
          <a:endParaRPr lang="en-US"/>
        </a:p>
      </dgm:t>
    </dgm:pt>
    <dgm:pt modelId="{DD3EE0CC-69BF-4DC5-83A2-3EC2BC21CDCA}" type="sibTrans" cxnId="{79F2CC61-1637-4270-AF0B-7151546FC0E8}">
      <dgm:prSet/>
      <dgm:spPr/>
      <dgm:t>
        <a:bodyPr/>
        <a:lstStyle/>
        <a:p>
          <a:endParaRPr lang="en-US"/>
        </a:p>
      </dgm:t>
    </dgm:pt>
    <dgm:pt modelId="{52BAED21-2378-4D7F-A6FC-35572707A98D}">
      <dgm:prSet/>
      <dgm:spPr/>
      <dgm:t>
        <a:bodyPr/>
        <a:lstStyle/>
        <a:p>
          <a:r>
            <a:rPr lang="en-US" dirty="0">
              <a:latin typeface="Arial Nova" panose="020B0504020202020204" pitchFamily="34" charset="0"/>
            </a:rPr>
            <a:t>Improvement</a:t>
          </a:r>
        </a:p>
      </dgm:t>
    </dgm:pt>
    <dgm:pt modelId="{DC50972C-0491-463D-A5DF-39A304BE1399}" type="parTrans" cxnId="{56021FCD-3CC8-4D33-997D-72351D1AA7A2}">
      <dgm:prSet/>
      <dgm:spPr/>
      <dgm:t>
        <a:bodyPr/>
        <a:lstStyle/>
        <a:p>
          <a:endParaRPr lang="en-US"/>
        </a:p>
      </dgm:t>
    </dgm:pt>
    <dgm:pt modelId="{E1379418-0B81-4820-ABDB-8E5B74AB27A7}" type="sibTrans" cxnId="{56021FCD-3CC8-4D33-997D-72351D1AA7A2}">
      <dgm:prSet/>
      <dgm:spPr/>
      <dgm:t>
        <a:bodyPr/>
        <a:lstStyle/>
        <a:p>
          <a:endParaRPr lang="en-US"/>
        </a:p>
      </dgm:t>
    </dgm:pt>
    <dgm:pt modelId="{BED50A8B-A506-49B9-948A-0E085354F39B}">
      <dgm:prSet/>
      <dgm:spPr/>
      <dgm:t>
        <a:bodyPr/>
        <a:lstStyle/>
        <a:p>
          <a:r>
            <a:rPr lang="en-US" dirty="0">
              <a:latin typeface="Arial Nova" panose="020B0504020202020204" pitchFamily="34" charset="0"/>
            </a:rPr>
            <a:t>No Bias</a:t>
          </a:r>
        </a:p>
      </dgm:t>
    </dgm:pt>
    <dgm:pt modelId="{D8646C3A-B832-48A2-977D-5A408A077143}" type="parTrans" cxnId="{E34FF5EB-65A2-4F6A-B9E1-906DF1FC0A6B}">
      <dgm:prSet/>
      <dgm:spPr/>
      <dgm:t>
        <a:bodyPr/>
        <a:lstStyle/>
        <a:p>
          <a:endParaRPr lang="en-US"/>
        </a:p>
      </dgm:t>
    </dgm:pt>
    <dgm:pt modelId="{43B69EB8-9FD2-44B2-892A-01737FF36298}" type="sibTrans" cxnId="{E34FF5EB-65A2-4F6A-B9E1-906DF1FC0A6B}">
      <dgm:prSet/>
      <dgm:spPr/>
      <dgm:t>
        <a:bodyPr/>
        <a:lstStyle/>
        <a:p>
          <a:endParaRPr lang="en-US"/>
        </a:p>
      </dgm:t>
    </dgm:pt>
    <dgm:pt modelId="{CF0C66D4-F520-484F-96F5-F6758825269F}" type="pres">
      <dgm:prSet presAssocID="{F5B64349-69DC-4BA5-8221-97BCED4931B2}" presName="vert0" presStyleCnt="0">
        <dgm:presLayoutVars>
          <dgm:dir/>
          <dgm:animOne val="branch"/>
          <dgm:animLvl val="lvl"/>
        </dgm:presLayoutVars>
      </dgm:prSet>
      <dgm:spPr/>
    </dgm:pt>
    <dgm:pt modelId="{B2B6F516-1B2B-4B11-B074-DCA9A53B14B0}" type="pres">
      <dgm:prSet presAssocID="{F1419F33-14BB-4735-B979-5122288193B0}" presName="thickLine" presStyleLbl="alignNode1" presStyleIdx="0" presStyleCnt="6"/>
      <dgm:spPr/>
    </dgm:pt>
    <dgm:pt modelId="{1D43C50D-6456-4C67-AB1D-F9AEA04A92A5}" type="pres">
      <dgm:prSet presAssocID="{F1419F33-14BB-4735-B979-5122288193B0}" presName="horz1" presStyleCnt="0"/>
      <dgm:spPr/>
    </dgm:pt>
    <dgm:pt modelId="{B3BD823B-187F-4D5A-9C26-D81F8AE55039}" type="pres">
      <dgm:prSet presAssocID="{F1419F33-14BB-4735-B979-5122288193B0}" presName="tx1" presStyleLbl="revTx" presStyleIdx="0" presStyleCnt="6"/>
      <dgm:spPr/>
    </dgm:pt>
    <dgm:pt modelId="{E21653CD-FB57-451D-A5C1-20CB7D9E33A9}" type="pres">
      <dgm:prSet presAssocID="{F1419F33-14BB-4735-B979-5122288193B0}" presName="vert1" presStyleCnt="0"/>
      <dgm:spPr/>
    </dgm:pt>
    <dgm:pt modelId="{B10CF1B6-F1E1-48DD-AC5D-E5C3A28998A5}" type="pres">
      <dgm:prSet presAssocID="{9CC65B4E-BF6A-4E03-AF9D-B25A3A936D03}" presName="thickLine" presStyleLbl="alignNode1" presStyleIdx="1" presStyleCnt="6"/>
      <dgm:spPr/>
    </dgm:pt>
    <dgm:pt modelId="{5DE67623-0DC5-4F56-8E24-87D920BE21DB}" type="pres">
      <dgm:prSet presAssocID="{9CC65B4E-BF6A-4E03-AF9D-B25A3A936D03}" presName="horz1" presStyleCnt="0"/>
      <dgm:spPr/>
    </dgm:pt>
    <dgm:pt modelId="{E1097AC9-8407-44EC-A1FA-893DA4E8B797}" type="pres">
      <dgm:prSet presAssocID="{9CC65B4E-BF6A-4E03-AF9D-B25A3A936D03}" presName="tx1" presStyleLbl="revTx" presStyleIdx="1" presStyleCnt="6"/>
      <dgm:spPr/>
    </dgm:pt>
    <dgm:pt modelId="{7682CE2D-DBE2-40CF-B52B-3735A3807A2A}" type="pres">
      <dgm:prSet presAssocID="{9CC65B4E-BF6A-4E03-AF9D-B25A3A936D03}" presName="vert1" presStyleCnt="0"/>
      <dgm:spPr/>
    </dgm:pt>
    <dgm:pt modelId="{30A17554-1795-4EC1-B3B2-8DD8910C3560}" type="pres">
      <dgm:prSet presAssocID="{BF3490B2-AC7A-4D4D-8885-AF5AB4031AF2}" presName="thickLine" presStyleLbl="alignNode1" presStyleIdx="2" presStyleCnt="6"/>
      <dgm:spPr/>
    </dgm:pt>
    <dgm:pt modelId="{4F96F59A-FD1C-490E-8652-71E02439D3CB}" type="pres">
      <dgm:prSet presAssocID="{BF3490B2-AC7A-4D4D-8885-AF5AB4031AF2}" presName="horz1" presStyleCnt="0"/>
      <dgm:spPr/>
    </dgm:pt>
    <dgm:pt modelId="{8D1B2A42-09EA-4BD7-A256-CA4B618A63F2}" type="pres">
      <dgm:prSet presAssocID="{BF3490B2-AC7A-4D4D-8885-AF5AB4031AF2}" presName="tx1" presStyleLbl="revTx" presStyleIdx="2" presStyleCnt="6"/>
      <dgm:spPr/>
    </dgm:pt>
    <dgm:pt modelId="{D64AB005-9898-46A7-8047-20CE25D38F8D}" type="pres">
      <dgm:prSet presAssocID="{BF3490B2-AC7A-4D4D-8885-AF5AB4031AF2}" presName="vert1" presStyleCnt="0"/>
      <dgm:spPr/>
    </dgm:pt>
    <dgm:pt modelId="{4F33AE39-55CB-4A1D-93A9-61B1A04888A0}" type="pres">
      <dgm:prSet presAssocID="{3D548201-F0D8-4EF4-A9FC-477D2274799C}" presName="thickLine" presStyleLbl="alignNode1" presStyleIdx="3" presStyleCnt="6"/>
      <dgm:spPr/>
    </dgm:pt>
    <dgm:pt modelId="{F851D79A-5D02-4F56-9937-B06C084CDFCE}" type="pres">
      <dgm:prSet presAssocID="{3D548201-F0D8-4EF4-A9FC-477D2274799C}" presName="horz1" presStyleCnt="0"/>
      <dgm:spPr/>
    </dgm:pt>
    <dgm:pt modelId="{5FF702C1-F566-4A23-964B-71BC378FCAAE}" type="pres">
      <dgm:prSet presAssocID="{3D548201-F0D8-4EF4-A9FC-477D2274799C}" presName="tx1" presStyleLbl="revTx" presStyleIdx="3" presStyleCnt="6"/>
      <dgm:spPr/>
    </dgm:pt>
    <dgm:pt modelId="{FD90BB27-096B-4C86-957A-E83537E66FB3}" type="pres">
      <dgm:prSet presAssocID="{3D548201-F0D8-4EF4-A9FC-477D2274799C}" presName="vert1" presStyleCnt="0"/>
      <dgm:spPr/>
    </dgm:pt>
    <dgm:pt modelId="{866DA127-FF40-4C3D-95D9-AFDD98B1194D}" type="pres">
      <dgm:prSet presAssocID="{52BAED21-2378-4D7F-A6FC-35572707A98D}" presName="thickLine" presStyleLbl="alignNode1" presStyleIdx="4" presStyleCnt="6"/>
      <dgm:spPr/>
    </dgm:pt>
    <dgm:pt modelId="{B0C9603C-A12E-4D3C-AB61-0A8C2138D0DE}" type="pres">
      <dgm:prSet presAssocID="{52BAED21-2378-4D7F-A6FC-35572707A98D}" presName="horz1" presStyleCnt="0"/>
      <dgm:spPr/>
    </dgm:pt>
    <dgm:pt modelId="{F5A038E2-F322-4519-AAB3-63A43D150B1B}" type="pres">
      <dgm:prSet presAssocID="{52BAED21-2378-4D7F-A6FC-35572707A98D}" presName="tx1" presStyleLbl="revTx" presStyleIdx="4" presStyleCnt="6"/>
      <dgm:spPr/>
    </dgm:pt>
    <dgm:pt modelId="{D5F166C6-DCAB-40D4-9563-506EB3B296C6}" type="pres">
      <dgm:prSet presAssocID="{52BAED21-2378-4D7F-A6FC-35572707A98D}" presName="vert1" presStyleCnt="0"/>
      <dgm:spPr/>
    </dgm:pt>
    <dgm:pt modelId="{AAF6AC3B-1C72-47EE-9658-CC6EE1C20223}" type="pres">
      <dgm:prSet presAssocID="{BED50A8B-A506-49B9-948A-0E085354F39B}" presName="thickLine" presStyleLbl="alignNode1" presStyleIdx="5" presStyleCnt="6"/>
      <dgm:spPr/>
    </dgm:pt>
    <dgm:pt modelId="{235644CB-165A-47A2-90C4-4481A74DBFA3}" type="pres">
      <dgm:prSet presAssocID="{BED50A8B-A506-49B9-948A-0E085354F39B}" presName="horz1" presStyleCnt="0"/>
      <dgm:spPr/>
    </dgm:pt>
    <dgm:pt modelId="{838EDF3B-F3E5-4E50-89F9-A82D6BFA9BCB}" type="pres">
      <dgm:prSet presAssocID="{BED50A8B-A506-49B9-948A-0E085354F39B}" presName="tx1" presStyleLbl="revTx" presStyleIdx="5" presStyleCnt="6"/>
      <dgm:spPr/>
    </dgm:pt>
    <dgm:pt modelId="{DDF5E44E-4ECD-43B5-9BF5-BA9F96D13261}" type="pres">
      <dgm:prSet presAssocID="{BED50A8B-A506-49B9-948A-0E085354F39B}" presName="vert1" presStyleCnt="0"/>
      <dgm:spPr/>
    </dgm:pt>
  </dgm:ptLst>
  <dgm:cxnLst>
    <dgm:cxn modelId="{4298280A-D6F1-4BBB-BDF1-FD8F5389A81B}" type="presOf" srcId="{3D548201-F0D8-4EF4-A9FC-477D2274799C}" destId="{5FF702C1-F566-4A23-964B-71BC378FCAAE}" srcOrd="0" destOrd="0" presId="urn:microsoft.com/office/officeart/2008/layout/LinedList"/>
    <dgm:cxn modelId="{622CC311-91FA-48F9-8565-66F3EC9724B9}" srcId="{F5B64349-69DC-4BA5-8221-97BCED4931B2}" destId="{9CC65B4E-BF6A-4E03-AF9D-B25A3A936D03}" srcOrd="1" destOrd="0" parTransId="{2BF33C45-374B-4F7C-9337-ED5D66988202}" sibTransId="{9D4A7A83-B815-415B-A971-CAF400F29657}"/>
    <dgm:cxn modelId="{A15D9835-E2CE-4DE3-B62F-00A5BF57B1AD}" type="presOf" srcId="{BF3490B2-AC7A-4D4D-8885-AF5AB4031AF2}" destId="{8D1B2A42-09EA-4BD7-A256-CA4B618A63F2}" srcOrd="0" destOrd="0" presId="urn:microsoft.com/office/officeart/2008/layout/LinedList"/>
    <dgm:cxn modelId="{2B7F6E3F-DBBC-4E72-A938-27AEEDF87797}" type="presOf" srcId="{F5B64349-69DC-4BA5-8221-97BCED4931B2}" destId="{CF0C66D4-F520-484F-96F5-F6758825269F}" srcOrd="0" destOrd="0" presId="urn:microsoft.com/office/officeart/2008/layout/LinedList"/>
    <dgm:cxn modelId="{79F2CC61-1637-4270-AF0B-7151546FC0E8}" srcId="{F5B64349-69DC-4BA5-8221-97BCED4931B2}" destId="{3D548201-F0D8-4EF4-A9FC-477D2274799C}" srcOrd="3" destOrd="0" parTransId="{AC16E757-4170-4D6A-9C19-11FC3FD9C6D6}" sibTransId="{DD3EE0CC-69BF-4DC5-83A2-3EC2BC21CDCA}"/>
    <dgm:cxn modelId="{57858C45-E3C7-4AA2-A8B3-4C3CA2E8B056}" srcId="{F5B64349-69DC-4BA5-8221-97BCED4931B2}" destId="{BF3490B2-AC7A-4D4D-8885-AF5AB4031AF2}" srcOrd="2" destOrd="0" parTransId="{37CB6181-6D15-493B-AD9F-900E16391518}" sibTransId="{48412FA9-B0C1-4631-A7AB-625F0B80393A}"/>
    <dgm:cxn modelId="{25085752-A382-4DB0-86FA-C5803C070277}" type="presOf" srcId="{F1419F33-14BB-4735-B979-5122288193B0}" destId="{B3BD823B-187F-4D5A-9C26-D81F8AE55039}" srcOrd="0" destOrd="0" presId="urn:microsoft.com/office/officeart/2008/layout/LinedList"/>
    <dgm:cxn modelId="{9B982854-B02C-4593-9113-6C616A37E1C0}" srcId="{F5B64349-69DC-4BA5-8221-97BCED4931B2}" destId="{F1419F33-14BB-4735-B979-5122288193B0}" srcOrd="0" destOrd="0" parTransId="{C9421EE0-E09C-4B2C-A790-2464741B8CAD}" sibTransId="{3ED6D09C-F106-48EC-8E1F-88778D365B90}"/>
    <dgm:cxn modelId="{127DDD78-0D27-4CC8-AB97-044B76AB1E9B}" type="presOf" srcId="{52BAED21-2378-4D7F-A6FC-35572707A98D}" destId="{F5A038E2-F322-4519-AAB3-63A43D150B1B}" srcOrd="0" destOrd="0" presId="urn:microsoft.com/office/officeart/2008/layout/LinedList"/>
    <dgm:cxn modelId="{DE3A9CBC-D78C-4B75-A20A-2F72F7255B0F}" type="presOf" srcId="{BED50A8B-A506-49B9-948A-0E085354F39B}" destId="{838EDF3B-F3E5-4E50-89F9-A82D6BFA9BCB}" srcOrd="0" destOrd="0" presId="urn:microsoft.com/office/officeart/2008/layout/LinedList"/>
    <dgm:cxn modelId="{E01E2CC2-DE15-4F1F-9C40-C25960B6EAAF}" type="presOf" srcId="{9CC65B4E-BF6A-4E03-AF9D-B25A3A936D03}" destId="{E1097AC9-8407-44EC-A1FA-893DA4E8B797}" srcOrd="0" destOrd="0" presId="urn:microsoft.com/office/officeart/2008/layout/LinedList"/>
    <dgm:cxn modelId="{56021FCD-3CC8-4D33-997D-72351D1AA7A2}" srcId="{F5B64349-69DC-4BA5-8221-97BCED4931B2}" destId="{52BAED21-2378-4D7F-A6FC-35572707A98D}" srcOrd="4" destOrd="0" parTransId="{DC50972C-0491-463D-A5DF-39A304BE1399}" sibTransId="{E1379418-0B81-4820-ABDB-8E5B74AB27A7}"/>
    <dgm:cxn modelId="{E34FF5EB-65A2-4F6A-B9E1-906DF1FC0A6B}" srcId="{F5B64349-69DC-4BA5-8221-97BCED4931B2}" destId="{BED50A8B-A506-49B9-948A-0E085354F39B}" srcOrd="5" destOrd="0" parTransId="{D8646C3A-B832-48A2-977D-5A408A077143}" sibTransId="{43B69EB8-9FD2-44B2-892A-01737FF36298}"/>
    <dgm:cxn modelId="{CEE4CF20-0764-4426-802C-9F085D02E3F4}" type="presParOf" srcId="{CF0C66D4-F520-484F-96F5-F6758825269F}" destId="{B2B6F516-1B2B-4B11-B074-DCA9A53B14B0}" srcOrd="0" destOrd="0" presId="urn:microsoft.com/office/officeart/2008/layout/LinedList"/>
    <dgm:cxn modelId="{8C20BF70-FA70-4E18-B044-A59056590678}" type="presParOf" srcId="{CF0C66D4-F520-484F-96F5-F6758825269F}" destId="{1D43C50D-6456-4C67-AB1D-F9AEA04A92A5}" srcOrd="1" destOrd="0" presId="urn:microsoft.com/office/officeart/2008/layout/LinedList"/>
    <dgm:cxn modelId="{89685275-6334-44CA-9BAB-CCE7D43D4C2F}" type="presParOf" srcId="{1D43C50D-6456-4C67-AB1D-F9AEA04A92A5}" destId="{B3BD823B-187F-4D5A-9C26-D81F8AE55039}" srcOrd="0" destOrd="0" presId="urn:microsoft.com/office/officeart/2008/layout/LinedList"/>
    <dgm:cxn modelId="{22E683C0-8E25-4A3B-999A-359BA13DBB85}" type="presParOf" srcId="{1D43C50D-6456-4C67-AB1D-F9AEA04A92A5}" destId="{E21653CD-FB57-451D-A5C1-20CB7D9E33A9}" srcOrd="1" destOrd="0" presId="urn:microsoft.com/office/officeart/2008/layout/LinedList"/>
    <dgm:cxn modelId="{35693C75-9CDD-4616-8720-97D742E6CCD9}" type="presParOf" srcId="{CF0C66D4-F520-484F-96F5-F6758825269F}" destId="{B10CF1B6-F1E1-48DD-AC5D-E5C3A28998A5}" srcOrd="2" destOrd="0" presId="urn:microsoft.com/office/officeart/2008/layout/LinedList"/>
    <dgm:cxn modelId="{372F0026-5B5A-451E-A3E7-FF4D53764D8C}" type="presParOf" srcId="{CF0C66D4-F520-484F-96F5-F6758825269F}" destId="{5DE67623-0DC5-4F56-8E24-87D920BE21DB}" srcOrd="3" destOrd="0" presId="urn:microsoft.com/office/officeart/2008/layout/LinedList"/>
    <dgm:cxn modelId="{A3F805D0-97E6-49A3-BB97-A7B06C0F484A}" type="presParOf" srcId="{5DE67623-0DC5-4F56-8E24-87D920BE21DB}" destId="{E1097AC9-8407-44EC-A1FA-893DA4E8B797}" srcOrd="0" destOrd="0" presId="urn:microsoft.com/office/officeart/2008/layout/LinedList"/>
    <dgm:cxn modelId="{3B1CD2DE-55A8-446F-B687-C20026767B30}" type="presParOf" srcId="{5DE67623-0DC5-4F56-8E24-87D920BE21DB}" destId="{7682CE2D-DBE2-40CF-B52B-3735A3807A2A}" srcOrd="1" destOrd="0" presId="urn:microsoft.com/office/officeart/2008/layout/LinedList"/>
    <dgm:cxn modelId="{6530D458-F7DA-4EC0-A35B-9B013D4E9491}" type="presParOf" srcId="{CF0C66D4-F520-484F-96F5-F6758825269F}" destId="{30A17554-1795-4EC1-B3B2-8DD8910C3560}" srcOrd="4" destOrd="0" presId="urn:microsoft.com/office/officeart/2008/layout/LinedList"/>
    <dgm:cxn modelId="{180A2E19-C865-4A0C-881B-A367989FEABA}" type="presParOf" srcId="{CF0C66D4-F520-484F-96F5-F6758825269F}" destId="{4F96F59A-FD1C-490E-8652-71E02439D3CB}" srcOrd="5" destOrd="0" presId="urn:microsoft.com/office/officeart/2008/layout/LinedList"/>
    <dgm:cxn modelId="{E65BA775-AA7D-44DF-981F-0BD97BC89A59}" type="presParOf" srcId="{4F96F59A-FD1C-490E-8652-71E02439D3CB}" destId="{8D1B2A42-09EA-4BD7-A256-CA4B618A63F2}" srcOrd="0" destOrd="0" presId="urn:microsoft.com/office/officeart/2008/layout/LinedList"/>
    <dgm:cxn modelId="{1626EAD6-B6D7-4586-A37A-61A7AA7FA9DC}" type="presParOf" srcId="{4F96F59A-FD1C-490E-8652-71E02439D3CB}" destId="{D64AB005-9898-46A7-8047-20CE25D38F8D}" srcOrd="1" destOrd="0" presId="urn:microsoft.com/office/officeart/2008/layout/LinedList"/>
    <dgm:cxn modelId="{0BB77981-53E9-46C6-9A5E-325EB71BDCF6}" type="presParOf" srcId="{CF0C66D4-F520-484F-96F5-F6758825269F}" destId="{4F33AE39-55CB-4A1D-93A9-61B1A04888A0}" srcOrd="6" destOrd="0" presId="urn:microsoft.com/office/officeart/2008/layout/LinedList"/>
    <dgm:cxn modelId="{3273C167-A066-40F2-A281-2339E09DAA1C}" type="presParOf" srcId="{CF0C66D4-F520-484F-96F5-F6758825269F}" destId="{F851D79A-5D02-4F56-9937-B06C084CDFCE}" srcOrd="7" destOrd="0" presId="urn:microsoft.com/office/officeart/2008/layout/LinedList"/>
    <dgm:cxn modelId="{F46FFAA4-5CA1-43AA-B799-1E9452E77E62}" type="presParOf" srcId="{F851D79A-5D02-4F56-9937-B06C084CDFCE}" destId="{5FF702C1-F566-4A23-964B-71BC378FCAAE}" srcOrd="0" destOrd="0" presId="urn:microsoft.com/office/officeart/2008/layout/LinedList"/>
    <dgm:cxn modelId="{B6BFB12A-0D27-4F30-A0F1-4B7CEB4A3E5B}" type="presParOf" srcId="{F851D79A-5D02-4F56-9937-B06C084CDFCE}" destId="{FD90BB27-096B-4C86-957A-E83537E66FB3}" srcOrd="1" destOrd="0" presId="urn:microsoft.com/office/officeart/2008/layout/LinedList"/>
    <dgm:cxn modelId="{EB810858-98C4-464B-9EFC-94299EA92074}" type="presParOf" srcId="{CF0C66D4-F520-484F-96F5-F6758825269F}" destId="{866DA127-FF40-4C3D-95D9-AFDD98B1194D}" srcOrd="8" destOrd="0" presId="urn:microsoft.com/office/officeart/2008/layout/LinedList"/>
    <dgm:cxn modelId="{57F1D11A-498C-4605-87F7-91D05A5216A1}" type="presParOf" srcId="{CF0C66D4-F520-484F-96F5-F6758825269F}" destId="{B0C9603C-A12E-4D3C-AB61-0A8C2138D0DE}" srcOrd="9" destOrd="0" presId="urn:microsoft.com/office/officeart/2008/layout/LinedList"/>
    <dgm:cxn modelId="{1A0220CB-3166-4497-8CA4-B16C758D607E}" type="presParOf" srcId="{B0C9603C-A12E-4D3C-AB61-0A8C2138D0DE}" destId="{F5A038E2-F322-4519-AAB3-63A43D150B1B}" srcOrd="0" destOrd="0" presId="urn:microsoft.com/office/officeart/2008/layout/LinedList"/>
    <dgm:cxn modelId="{E6B4C358-A68B-40EE-B9A2-8C40F669A728}" type="presParOf" srcId="{B0C9603C-A12E-4D3C-AB61-0A8C2138D0DE}" destId="{D5F166C6-DCAB-40D4-9563-506EB3B296C6}" srcOrd="1" destOrd="0" presId="urn:microsoft.com/office/officeart/2008/layout/LinedList"/>
    <dgm:cxn modelId="{BB81C4E1-49F0-4AE9-A2E0-05D835F0365C}" type="presParOf" srcId="{CF0C66D4-F520-484F-96F5-F6758825269F}" destId="{AAF6AC3B-1C72-47EE-9658-CC6EE1C20223}" srcOrd="10" destOrd="0" presId="urn:microsoft.com/office/officeart/2008/layout/LinedList"/>
    <dgm:cxn modelId="{B525EF41-2F9A-4D70-8EAC-64E71CD442DE}" type="presParOf" srcId="{CF0C66D4-F520-484F-96F5-F6758825269F}" destId="{235644CB-165A-47A2-90C4-4481A74DBFA3}" srcOrd="11" destOrd="0" presId="urn:microsoft.com/office/officeart/2008/layout/LinedList"/>
    <dgm:cxn modelId="{E73C98AC-4CE5-48D3-B5B1-4290B417447B}" type="presParOf" srcId="{235644CB-165A-47A2-90C4-4481A74DBFA3}" destId="{838EDF3B-F3E5-4E50-89F9-A82D6BFA9BCB}" srcOrd="0" destOrd="0" presId="urn:microsoft.com/office/officeart/2008/layout/LinedList"/>
    <dgm:cxn modelId="{CC544BDF-62B4-40DA-A634-CBA816E85A29}" type="presParOf" srcId="{235644CB-165A-47A2-90C4-4481A74DBFA3}" destId="{DDF5E44E-4ECD-43B5-9BF5-BA9F96D1326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A0622D-75D2-4880-9F9A-027F53A361A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7187C82-2212-4345-B7CC-EEE1EABF18DB}">
      <dgm:prSet/>
      <dgm:spPr/>
      <dgm:t>
        <a:bodyPr/>
        <a:lstStyle/>
        <a:p>
          <a:r>
            <a:rPr lang="en-US" dirty="0">
              <a:latin typeface="Arial Nova" panose="020B0504020202020204" pitchFamily="34" charset="0"/>
            </a:rPr>
            <a:t>Only applies to employee respondents who condition, aid, benefit, or service on unwelcome sexual conduct.</a:t>
          </a:r>
        </a:p>
      </dgm:t>
    </dgm:pt>
    <dgm:pt modelId="{97631593-8264-43F1-93D5-BC105FB518FF}" type="parTrans" cxnId="{B775B7F4-12DD-44EC-A893-818E7558DECA}">
      <dgm:prSet/>
      <dgm:spPr/>
      <dgm:t>
        <a:bodyPr/>
        <a:lstStyle/>
        <a:p>
          <a:endParaRPr lang="en-US"/>
        </a:p>
      </dgm:t>
    </dgm:pt>
    <dgm:pt modelId="{DA4C4AED-280D-4585-9608-8D367C0EF97E}" type="sibTrans" cxnId="{B775B7F4-12DD-44EC-A893-818E7558DECA}">
      <dgm:prSet/>
      <dgm:spPr/>
      <dgm:t>
        <a:bodyPr/>
        <a:lstStyle/>
        <a:p>
          <a:endParaRPr lang="en-US"/>
        </a:p>
      </dgm:t>
    </dgm:pt>
    <dgm:pt modelId="{F70E0C3F-9E88-41C3-A986-A39FBBFE3A75}">
      <dgm:prSet/>
      <dgm:spPr/>
      <dgm:t>
        <a:bodyPr/>
        <a:lstStyle/>
        <a:p>
          <a:r>
            <a:rPr lang="en-US" dirty="0">
              <a:latin typeface="Arial Nova" panose="020B0504020202020204" pitchFamily="34" charset="0"/>
            </a:rPr>
            <a:t>No restriction on complainant's status.</a:t>
          </a:r>
        </a:p>
      </dgm:t>
    </dgm:pt>
    <dgm:pt modelId="{0C54FB42-2725-4C14-B029-F5A586914762}" type="parTrans" cxnId="{6421F07E-B8BE-44E3-87A2-9E3A0EBD07C0}">
      <dgm:prSet/>
      <dgm:spPr/>
      <dgm:t>
        <a:bodyPr/>
        <a:lstStyle/>
        <a:p>
          <a:endParaRPr lang="en-US"/>
        </a:p>
      </dgm:t>
    </dgm:pt>
    <dgm:pt modelId="{C63AA8DB-8BB3-42AC-8C41-0F3EC4B98D47}" type="sibTrans" cxnId="{6421F07E-B8BE-44E3-87A2-9E3A0EBD07C0}">
      <dgm:prSet/>
      <dgm:spPr/>
      <dgm:t>
        <a:bodyPr/>
        <a:lstStyle/>
        <a:p>
          <a:endParaRPr lang="en-US"/>
        </a:p>
      </dgm:t>
    </dgm:pt>
    <dgm:pt modelId="{257C89AF-6FC0-4EDD-BF8E-EE52785835DB}">
      <dgm:prSet/>
      <dgm:spPr/>
      <dgm:t>
        <a:bodyPr/>
        <a:lstStyle/>
        <a:p>
          <a:r>
            <a:rPr lang="en-US" dirty="0">
              <a:latin typeface="Arial Nova" panose="020B0504020202020204" pitchFamily="34" charset="0"/>
            </a:rPr>
            <a:t>DOE interprets this broadly to encompass implied quid pro quo.</a:t>
          </a:r>
        </a:p>
      </dgm:t>
    </dgm:pt>
    <dgm:pt modelId="{2BC14E23-D9DC-49E7-B3CB-917CA4E45A5C}" type="parTrans" cxnId="{5FDD5912-DED6-4F73-A67D-3774F0EB37B1}">
      <dgm:prSet/>
      <dgm:spPr/>
      <dgm:t>
        <a:bodyPr/>
        <a:lstStyle/>
        <a:p>
          <a:endParaRPr lang="en-US"/>
        </a:p>
      </dgm:t>
    </dgm:pt>
    <dgm:pt modelId="{C3008799-FBF0-4522-948E-3BD6021D941A}" type="sibTrans" cxnId="{5FDD5912-DED6-4F73-A67D-3774F0EB37B1}">
      <dgm:prSet/>
      <dgm:spPr/>
      <dgm:t>
        <a:bodyPr/>
        <a:lstStyle/>
        <a:p>
          <a:endParaRPr lang="en-US"/>
        </a:p>
      </dgm:t>
    </dgm:pt>
    <dgm:pt modelId="{83DBCAE9-BC52-4E7C-97AD-D851F9D7C2B7}">
      <dgm:prSet/>
      <dgm:spPr/>
      <dgm:t>
        <a:bodyPr/>
        <a:lstStyle/>
        <a:p>
          <a:r>
            <a:rPr lang="en-US" dirty="0">
              <a:latin typeface="Arial Nova" panose="020B0504020202020204" pitchFamily="34" charset="0"/>
            </a:rPr>
            <a:t>No intent, or severe or pervasive requirements but must be unwelcome.</a:t>
          </a:r>
        </a:p>
      </dgm:t>
    </dgm:pt>
    <dgm:pt modelId="{9370E769-32C4-4814-83CD-D22A6730FFCE}" type="parTrans" cxnId="{A6F322CA-FCF3-4D3B-B1C6-036E4621E185}">
      <dgm:prSet/>
      <dgm:spPr/>
      <dgm:t>
        <a:bodyPr/>
        <a:lstStyle/>
        <a:p>
          <a:endParaRPr lang="en-US"/>
        </a:p>
      </dgm:t>
    </dgm:pt>
    <dgm:pt modelId="{20D73245-95F7-432F-9E32-0E0698223566}" type="sibTrans" cxnId="{A6F322CA-FCF3-4D3B-B1C6-036E4621E185}">
      <dgm:prSet/>
      <dgm:spPr/>
      <dgm:t>
        <a:bodyPr/>
        <a:lstStyle/>
        <a:p>
          <a:endParaRPr lang="en-US"/>
        </a:p>
      </dgm:t>
    </dgm:pt>
    <dgm:pt modelId="{F02FC2B8-3766-456E-9863-253D38FFD4A8}" type="pres">
      <dgm:prSet presAssocID="{0FA0622D-75D2-4880-9F9A-027F53A361AE}" presName="diagram" presStyleCnt="0">
        <dgm:presLayoutVars>
          <dgm:dir/>
          <dgm:resizeHandles val="exact"/>
        </dgm:presLayoutVars>
      </dgm:prSet>
      <dgm:spPr/>
    </dgm:pt>
    <dgm:pt modelId="{AA7D7C20-1C52-4223-8A77-3E2B8BCBD5D3}" type="pres">
      <dgm:prSet presAssocID="{57187C82-2212-4345-B7CC-EEE1EABF18DB}" presName="node" presStyleLbl="node1" presStyleIdx="0" presStyleCnt="4">
        <dgm:presLayoutVars>
          <dgm:bulletEnabled val="1"/>
        </dgm:presLayoutVars>
      </dgm:prSet>
      <dgm:spPr/>
    </dgm:pt>
    <dgm:pt modelId="{E59267D2-EA2A-4B8B-8E6B-C04B0BCE2F4C}" type="pres">
      <dgm:prSet presAssocID="{DA4C4AED-280D-4585-9608-8D367C0EF97E}" presName="sibTrans" presStyleCnt="0"/>
      <dgm:spPr/>
    </dgm:pt>
    <dgm:pt modelId="{D545A208-2A0F-477B-AE1A-B021B03BC190}" type="pres">
      <dgm:prSet presAssocID="{F70E0C3F-9E88-41C3-A986-A39FBBFE3A75}" presName="node" presStyleLbl="node1" presStyleIdx="1" presStyleCnt="4">
        <dgm:presLayoutVars>
          <dgm:bulletEnabled val="1"/>
        </dgm:presLayoutVars>
      </dgm:prSet>
      <dgm:spPr/>
    </dgm:pt>
    <dgm:pt modelId="{BC7D317E-BA80-45D1-A6CA-0179E1FC5B90}" type="pres">
      <dgm:prSet presAssocID="{C63AA8DB-8BB3-42AC-8C41-0F3EC4B98D47}" presName="sibTrans" presStyleCnt="0"/>
      <dgm:spPr/>
    </dgm:pt>
    <dgm:pt modelId="{F0F28383-6891-4CFA-875D-831FD3E03D2C}" type="pres">
      <dgm:prSet presAssocID="{257C89AF-6FC0-4EDD-BF8E-EE52785835DB}" presName="node" presStyleLbl="node1" presStyleIdx="2" presStyleCnt="4">
        <dgm:presLayoutVars>
          <dgm:bulletEnabled val="1"/>
        </dgm:presLayoutVars>
      </dgm:prSet>
      <dgm:spPr/>
    </dgm:pt>
    <dgm:pt modelId="{F2385D06-AAF9-486C-B1E8-DA22E8F2AED7}" type="pres">
      <dgm:prSet presAssocID="{C3008799-FBF0-4522-948E-3BD6021D941A}" presName="sibTrans" presStyleCnt="0"/>
      <dgm:spPr/>
    </dgm:pt>
    <dgm:pt modelId="{70A81851-D246-4E35-A5AB-B33A8D953201}" type="pres">
      <dgm:prSet presAssocID="{83DBCAE9-BC52-4E7C-97AD-D851F9D7C2B7}" presName="node" presStyleLbl="node1" presStyleIdx="3" presStyleCnt="4">
        <dgm:presLayoutVars>
          <dgm:bulletEnabled val="1"/>
        </dgm:presLayoutVars>
      </dgm:prSet>
      <dgm:spPr/>
    </dgm:pt>
  </dgm:ptLst>
  <dgm:cxnLst>
    <dgm:cxn modelId="{5FDD5912-DED6-4F73-A67D-3774F0EB37B1}" srcId="{0FA0622D-75D2-4880-9F9A-027F53A361AE}" destId="{257C89AF-6FC0-4EDD-BF8E-EE52785835DB}" srcOrd="2" destOrd="0" parTransId="{2BC14E23-D9DC-49E7-B3CB-917CA4E45A5C}" sibTransId="{C3008799-FBF0-4522-948E-3BD6021D941A}"/>
    <dgm:cxn modelId="{B25C8A1C-6461-447F-A51D-246F3293B7D3}" type="presOf" srcId="{F70E0C3F-9E88-41C3-A986-A39FBBFE3A75}" destId="{D545A208-2A0F-477B-AE1A-B021B03BC190}" srcOrd="0" destOrd="0" presId="urn:microsoft.com/office/officeart/2005/8/layout/default"/>
    <dgm:cxn modelId="{6421F07E-B8BE-44E3-87A2-9E3A0EBD07C0}" srcId="{0FA0622D-75D2-4880-9F9A-027F53A361AE}" destId="{F70E0C3F-9E88-41C3-A986-A39FBBFE3A75}" srcOrd="1" destOrd="0" parTransId="{0C54FB42-2725-4C14-B029-F5A586914762}" sibTransId="{C63AA8DB-8BB3-42AC-8C41-0F3EC4B98D47}"/>
    <dgm:cxn modelId="{49365D93-A550-4466-8E5F-8ACAD0A4DCCC}" type="presOf" srcId="{0FA0622D-75D2-4880-9F9A-027F53A361AE}" destId="{F02FC2B8-3766-456E-9863-253D38FFD4A8}" srcOrd="0" destOrd="0" presId="urn:microsoft.com/office/officeart/2005/8/layout/default"/>
    <dgm:cxn modelId="{D1A127B2-CD5E-428B-A8E0-9255406DBB59}" type="presOf" srcId="{83DBCAE9-BC52-4E7C-97AD-D851F9D7C2B7}" destId="{70A81851-D246-4E35-A5AB-B33A8D953201}" srcOrd="0" destOrd="0" presId="urn:microsoft.com/office/officeart/2005/8/layout/default"/>
    <dgm:cxn modelId="{11D3A1C5-8DD3-4905-8599-51C04E062A5A}" type="presOf" srcId="{57187C82-2212-4345-B7CC-EEE1EABF18DB}" destId="{AA7D7C20-1C52-4223-8A77-3E2B8BCBD5D3}" srcOrd="0" destOrd="0" presId="urn:microsoft.com/office/officeart/2005/8/layout/default"/>
    <dgm:cxn modelId="{A6F322CA-FCF3-4D3B-B1C6-036E4621E185}" srcId="{0FA0622D-75D2-4880-9F9A-027F53A361AE}" destId="{83DBCAE9-BC52-4E7C-97AD-D851F9D7C2B7}" srcOrd="3" destOrd="0" parTransId="{9370E769-32C4-4814-83CD-D22A6730FFCE}" sibTransId="{20D73245-95F7-432F-9E32-0E0698223566}"/>
    <dgm:cxn modelId="{A163EDF3-90A3-480D-A04F-C53227895A3F}" type="presOf" srcId="{257C89AF-6FC0-4EDD-BF8E-EE52785835DB}" destId="{F0F28383-6891-4CFA-875D-831FD3E03D2C}" srcOrd="0" destOrd="0" presId="urn:microsoft.com/office/officeart/2005/8/layout/default"/>
    <dgm:cxn modelId="{B775B7F4-12DD-44EC-A893-818E7558DECA}" srcId="{0FA0622D-75D2-4880-9F9A-027F53A361AE}" destId="{57187C82-2212-4345-B7CC-EEE1EABF18DB}" srcOrd="0" destOrd="0" parTransId="{97631593-8264-43F1-93D5-BC105FB518FF}" sibTransId="{DA4C4AED-280D-4585-9608-8D367C0EF97E}"/>
    <dgm:cxn modelId="{0586C6E6-8120-4FC6-9255-B4C4584B763C}" type="presParOf" srcId="{F02FC2B8-3766-456E-9863-253D38FFD4A8}" destId="{AA7D7C20-1C52-4223-8A77-3E2B8BCBD5D3}" srcOrd="0" destOrd="0" presId="urn:microsoft.com/office/officeart/2005/8/layout/default"/>
    <dgm:cxn modelId="{8EF8F849-816C-4543-A6B7-5AC557074A8C}" type="presParOf" srcId="{F02FC2B8-3766-456E-9863-253D38FFD4A8}" destId="{E59267D2-EA2A-4B8B-8E6B-C04B0BCE2F4C}" srcOrd="1" destOrd="0" presId="urn:microsoft.com/office/officeart/2005/8/layout/default"/>
    <dgm:cxn modelId="{C6C24250-D40F-4796-9277-2AC7A5B8B70B}" type="presParOf" srcId="{F02FC2B8-3766-456E-9863-253D38FFD4A8}" destId="{D545A208-2A0F-477B-AE1A-B021B03BC190}" srcOrd="2" destOrd="0" presId="urn:microsoft.com/office/officeart/2005/8/layout/default"/>
    <dgm:cxn modelId="{41FCB237-C0E1-4D24-B249-FDBA2406FBC2}" type="presParOf" srcId="{F02FC2B8-3766-456E-9863-253D38FFD4A8}" destId="{BC7D317E-BA80-45D1-A6CA-0179E1FC5B90}" srcOrd="3" destOrd="0" presId="urn:microsoft.com/office/officeart/2005/8/layout/default"/>
    <dgm:cxn modelId="{165D4FD2-634A-4FCD-AE09-F6E897BF35F0}" type="presParOf" srcId="{F02FC2B8-3766-456E-9863-253D38FFD4A8}" destId="{F0F28383-6891-4CFA-875D-831FD3E03D2C}" srcOrd="4" destOrd="0" presId="urn:microsoft.com/office/officeart/2005/8/layout/default"/>
    <dgm:cxn modelId="{B615FFEA-C9E5-48E5-86F8-0CD90FC98DD1}" type="presParOf" srcId="{F02FC2B8-3766-456E-9863-253D38FFD4A8}" destId="{F2385D06-AAF9-486C-B1E8-DA22E8F2AED7}" srcOrd="5" destOrd="0" presId="urn:microsoft.com/office/officeart/2005/8/layout/default"/>
    <dgm:cxn modelId="{58F9BB37-E968-499A-9F86-98FD29E4F3D0}" type="presParOf" srcId="{F02FC2B8-3766-456E-9863-253D38FFD4A8}" destId="{70A81851-D246-4E35-A5AB-B33A8D95320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A0622D-75D2-4880-9F9A-027F53A361A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57187C82-2212-4345-B7CC-EEE1EABF18DB}">
      <dgm:prSet/>
      <dgm:spPr/>
      <dgm:t>
        <a:bodyPr/>
        <a:lstStyle/>
        <a:p>
          <a:r>
            <a:rPr lang="en-US" dirty="0">
              <a:latin typeface="Arial Nova" panose="020B0504020202020204" pitchFamily="34" charset="0"/>
            </a:rPr>
            <a:t>Does not require intent.</a:t>
          </a:r>
        </a:p>
      </dgm:t>
    </dgm:pt>
    <dgm:pt modelId="{97631593-8264-43F1-93D5-BC105FB518FF}" type="parTrans" cxnId="{B775B7F4-12DD-44EC-A893-818E7558DECA}">
      <dgm:prSet/>
      <dgm:spPr/>
      <dgm:t>
        <a:bodyPr/>
        <a:lstStyle/>
        <a:p>
          <a:endParaRPr lang="en-US"/>
        </a:p>
      </dgm:t>
    </dgm:pt>
    <dgm:pt modelId="{DA4C4AED-280D-4585-9608-8D367C0EF97E}" type="sibTrans" cxnId="{B775B7F4-12DD-44EC-A893-818E7558DECA}">
      <dgm:prSet/>
      <dgm:spPr/>
      <dgm:t>
        <a:bodyPr/>
        <a:lstStyle/>
        <a:p>
          <a:endParaRPr lang="en-US"/>
        </a:p>
      </dgm:t>
    </dgm:pt>
    <dgm:pt modelId="{F70E0C3F-9E88-41C3-A986-A39FBBFE3A75}">
      <dgm:prSet/>
      <dgm:spPr/>
      <dgm:t>
        <a:bodyPr/>
        <a:lstStyle/>
        <a:p>
          <a:r>
            <a:rPr lang="en-US" dirty="0">
              <a:latin typeface="Arial Nova" panose="020B0504020202020204" pitchFamily="34" charset="0"/>
            </a:rPr>
            <a:t>Reasonable person in the shoes of the complainant.</a:t>
          </a:r>
        </a:p>
      </dgm:t>
    </dgm:pt>
    <dgm:pt modelId="{0C54FB42-2725-4C14-B029-F5A586914762}" type="parTrans" cxnId="{6421F07E-B8BE-44E3-87A2-9E3A0EBD07C0}">
      <dgm:prSet/>
      <dgm:spPr/>
      <dgm:t>
        <a:bodyPr/>
        <a:lstStyle/>
        <a:p>
          <a:endParaRPr lang="en-US"/>
        </a:p>
      </dgm:t>
    </dgm:pt>
    <dgm:pt modelId="{C63AA8DB-8BB3-42AC-8C41-0F3EC4B98D47}" type="sibTrans" cxnId="{6421F07E-B8BE-44E3-87A2-9E3A0EBD07C0}">
      <dgm:prSet/>
      <dgm:spPr/>
      <dgm:t>
        <a:bodyPr/>
        <a:lstStyle/>
        <a:p>
          <a:endParaRPr lang="en-US"/>
        </a:p>
      </dgm:t>
    </dgm:pt>
    <dgm:pt modelId="{257C89AF-6FC0-4EDD-BF8E-EE52785835DB}">
      <dgm:prSet/>
      <dgm:spPr/>
      <dgm:t>
        <a:bodyPr/>
        <a:lstStyle/>
        <a:p>
          <a:r>
            <a:rPr lang="en-US" dirty="0">
              <a:latin typeface="Arial Nova" panose="020B0504020202020204" pitchFamily="34" charset="0"/>
            </a:rPr>
            <a:t>Takes into account different circumstances.</a:t>
          </a:r>
        </a:p>
      </dgm:t>
    </dgm:pt>
    <dgm:pt modelId="{2BC14E23-D9DC-49E7-B3CB-917CA4E45A5C}" type="parTrans" cxnId="{5FDD5912-DED6-4F73-A67D-3774F0EB37B1}">
      <dgm:prSet/>
      <dgm:spPr/>
      <dgm:t>
        <a:bodyPr/>
        <a:lstStyle/>
        <a:p>
          <a:endParaRPr lang="en-US"/>
        </a:p>
      </dgm:t>
    </dgm:pt>
    <dgm:pt modelId="{C3008799-FBF0-4522-948E-3BD6021D941A}" type="sibTrans" cxnId="{5FDD5912-DED6-4F73-A67D-3774F0EB37B1}">
      <dgm:prSet/>
      <dgm:spPr/>
      <dgm:t>
        <a:bodyPr/>
        <a:lstStyle/>
        <a:p>
          <a:endParaRPr lang="en-US"/>
        </a:p>
      </dgm:t>
    </dgm:pt>
    <dgm:pt modelId="{83DBCAE9-BC52-4E7C-97AD-D851F9D7C2B7}">
      <dgm:prSet/>
      <dgm:spPr/>
      <dgm:t>
        <a:bodyPr/>
        <a:lstStyle/>
        <a:p>
          <a:r>
            <a:rPr lang="en-US" dirty="0">
              <a:latin typeface="Arial Nova" panose="020B0504020202020204" pitchFamily="34" charset="0"/>
            </a:rPr>
            <a:t>Very fact-specific.</a:t>
          </a:r>
        </a:p>
      </dgm:t>
    </dgm:pt>
    <dgm:pt modelId="{9370E769-32C4-4814-83CD-D22A6730FFCE}" type="parTrans" cxnId="{A6F322CA-FCF3-4D3B-B1C6-036E4621E185}">
      <dgm:prSet/>
      <dgm:spPr/>
      <dgm:t>
        <a:bodyPr/>
        <a:lstStyle/>
        <a:p>
          <a:endParaRPr lang="en-US"/>
        </a:p>
      </dgm:t>
    </dgm:pt>
    <dgm:pt modelId="{20D73245-95F7-432F-9E32-0E0698223566}" type="sibTrans" cxnId="{A6F322CA-FCF3-4D3B-B1C6-036E4621E185}">
      <dgm:prSet/>
      <dgm:spPr/>
      <dgm:t>
        <a:bodyPr/>
        <a:lstStyle/>
        <a:p>
          <a:endParaRPr lang="en-US"/>
        </a:p>
      </dgm:t>
    </dgm:pt>
    <dgm:pt modelId="{F0D3BA9A-31ED-46B0-9720-CF16E83368B6}" type="pres">
      <dgm:prSet presAssocID="{0FA0622D-75D2-4880-9F9A-027F53A361AE}" presName="hierChild1" presStyleCnt="0">
        <dgm:presLayoutVars>
          <dgm:chPref val="1"/>
          <dgm:dir/>
          <dgm:animOne val="branch"/>
          <dgm:animLvl val="lvl"/>
          <dgm:resizeHandles/>
        </dgm:presLayoutVars>
      </dgm:prSet>
      <dgm:spPr/>
    </dgm:pt>
    <dgm:pt modelId="{9F7E0A45-E055-48FB-BD1C-ABE599BADD96}" type="pres">
      <dgm:prSet presAssocID="{57187C82-2212-4345-B7CC-EEE1EABF18DB}" presName="hierRoot1" presStyleCnt="0"/>
      <dgm:spPr/>
    </dgm:pt>
    <dgm:pt modelId="{3449C6B2-BD3A-4C8E-BE5F-1ADC232430BA}" type="pres">
      <dgm:prSet presAssocID="{57187C82-2212-4345-B7CC-EEE1EABF18DB}" presName="composite" presStyleCnt="0"/>
      <dgm:spPr/>
    </dgm:pt>
    <dgm:pt modelId="{86CF5F51-AF2D-4C0A-A5CA-033EEA189211}" type="pres">
      <dgm:prSet presAssocID="{57187C82-2212-4345-B7CC-EEE1EABF18DB}" presName="background" presStyleLbl="node0" presStyleIdx="0" presStyleCnt="4"/>
      <dgm:spPr/>
    </dgm:pt>
    <dgm:pt modelId="{E17A4592-01DC-4F2E-A564-05CD73FCA300}" type="pres">
      <dgm:prSet presAssocID="{57187C82-2212-4345-B7CC-EEE1EABF18DB}" presName="text" presStyleLbl="fgAcc0" presStyleIdx="0" presStyleCnt="4">
        <dgm:presLayoutVars>
          <dgm:chPref val="3"/>
        </dgm:presLayoutVars>
      </dgm:prSet>
      <dgm:spPr/>
    </dgm:pt>
    <dgm:pt modelId="{4E22CA2E-8DC8-422F-BC19-05E3F85F0EDA}" type="pres">
      <dgm:prSet presAssocID="{57187C82-2212-4345-B7CC-EEE1EABF18DB}" presName="hierChild2" presStyleCnt="0"/>
      <dgm:spPr/>
    </dgm:pt>
    <dgm:pt modelId="{34B34566-90B0-461F-BFD7-2E463B055A60}" type="pres">
      <dgm:prSet presAssocID="{F70E0C3F-9E88-41C3-A986-A39FBBFE3A75}" presName="hierRoot1" presStyleCnt="0"/>
      <dgm:spPr/>
    </dgm:pt>
    <dgm:pt modelId="{DF0DDDC1-FA28-4843-88FB-44AF5F8C8084}" type="pres">
      <dgm:prSet presAssocID="{F70E0C3F-9E88-41C3-A986-A39FBBFE3A75}" presName="composite" presStyleCnt="0"/>
      <dgm:spPr/>
    </dgm:pt>
    <dgm:pt modelId="{875E77B8-864C-4598-93A9-CECDD9C2BAD0}" type="pres">
      <dgm:prSet presAssocID="{F70E0C3F-9E88-41C3-A986-A39FBBFE3A75}" presName="background" presStyleLbl="node0" presStyleIdx="1" presStyleCnt="4"/>
      <dgm:spPr/>
    </dgm:pt>
    <dgm:pt modelId="{AFE7098A-DEB2-4BA5-8215-4769CA0B17E2}" type="pres">
      <dgm:prSet presAssocID="{F70E0C3F-9E88-41C3-A986-A39FBBFE3A75}" presName="text" presStyleLbl="fgAcc0" presStyleIdx="1" presStyleCnt="4">
        <dgm:presLayoutVars>
          <dgm:chPref val="3"/>
        </dgm:presLayoutVars>
      </dgm:prSet>
      <dgm:spPr/>
    </dgm:pt>
    <dgm:pt modelId="{E03F3655-0233-4302-904C-C23D1F50DEDB}" type="pres">
      <dgm:prSet presAssocID="{F70E0C3F-9E88-41C3-A986-A39FBBFE3A75}" presName="hierChild2" presStyleCnt="0"/>
      <dgm:spPr/>
    </dgm:pt>
    <dgm:pt modelId="{D15390E8-F17C-4FBB-B24E-2EBA72534081}" type="pres">
      <dgm:prSet presAssocID="{257C89AF-6FC0-4EDD-BF8E-EE52785835DB}" presName="hierRoot1" presStyleCnt="0"/>
      <dgm:spPr/>
    </dgm:pt>
    <dgm:pt modelId="{74AFAB29-D3B5-4661-A6B5-8783994ECE37}" type="pres">
      <dgm:prSet presAssocID="{257C89AF-6FC0-4EDD-BF8E-EE52785835DB}" presName="composite" presStyleCnt="0"/>
      <dgm:spPr/>
    </dgm:pt>
    <dgm:pt modelId="{53C20792-5449-486C-BFC9-880CEACEB6B7}" type="pres">
      <dgm:prSet presAssocID="{257C89AF-6FC0-4EDD-BF8E-EE52785835DB}" presName="background" presStyleLbl="node0" presStyleIdx="2" presStyleCnt="4"/>
      <dgm:spPr/>
    </dgm:pt>
    <dgm:pt modelId="{9B64DD99-2323-4B7F-8EC2-A9679338BEE3}" type="pres">
      <dgm:prSet presAssocID="{257C89AF-6FC0-4EDD-BF8E-EE52785835DB}" presName="text" presStyleLbl="fgAcc0" presStyleIdx="2" presStyleCnt="4">
        <dgm:presLayoutVars>
          <dgm:chPref val="3"/>
        </dgm:presLayoutVars>
      </dgm:prSet>
      <dgm:spPr/>
    </dgm:pt>
    <dgm:pt modelId="{7D42009E-0D40-432A-A9E8-309334EE48B5}" type="pres">
      <dgm:prSet presAssocID="{257C89AF-6FC0-4EDD-BF8E-EE52785835DB}" presName="hierChild2" presStyleCnt="0"/>
      <dgm:spPr/>
    </dgm:pt>
    <dgm:pt modelId="{24CC7B4A-67D8-4E63-9490-C600F0535761}" type="pres">
      <dgm:prSet presAssocID="{83DBCAE9-BC52-4E7C-97AD-D851F9D7C2B7}" presName="hierRoot1" presStyleCnt="0"/>
      <dgm:spPr/>
    </dgm:pt>
    <dgm:pt modelId="{AC164C8D-1216-40A1-8C04-490B71750319}" type="pres">
      <dgm:prSet presAssocID="{83DBCAE9-BC52-4E7C-97AD-D851F9D7C2B7}" presName="composite" presStyleCnt="0"/>
      <dgm:spPr/>
    </dgm:pt>
    <dgm:pt modelId="{5051B912-59FA-4592-9FA0-0CEA53018621}" type="pres">
      <dgm:prSet presAssocID="{83DBCAE9-BC52-4E7C-97AD-D851F9D7C2B7}" presName="background" presStyleLbl="node0" presStyleIdx="3" presStyleCnt="4"/>
      <dgm:spPr/>
    </dgm:pt>
    <dgm:pt modelId="{8ACDA239-01A1-4CC0-9C67-F449F71C7A1F}" type="pres">
      <dgm:prSet presAssocID="{83DBCAE9-BC52-4E7C-97AD-D851F9D7C2B7}" presName="text" presStyleLbl="fgAcc0" presStyleIdx="3" presStyleCnt="4">
        <dgm:presLayoutVars>
          <dgm:chPref val="3"/>
        </dgm:presLayoutVars>
      </dgm:prSet>
      <dgm:spPr/>
    </dgm:pt>
    <dgm:pt modelId="{BC769C5B-E9C6-4B0E-BCC8-27A321FD77FB}" type="pres">
      <dgm:prSet presAssocID="{83DBCAE9-BC52-4E7C-97AD-D851F9D7C2B7}" presName="hierChild2" presStyleCnt="0"/>
      <dgm:spPr/>
    </dgm:pt>
  </dgm:ptLst>
  <dgm:cxnLst>
    <dgm:cxn modelId="{642CAF09-4180-4243-A812-B4253FBD2F9D}" type="presOf" srcId="{83DBCAE9-BC52-4E7C-97AD-D851F9D7C2B7}" destId="{8ACDA239-01A1-4CC0-9C67-F449F71C7A1F}" srcOrd="0" destOrd="0" presId="urn:microsoft.com/office/officeart/2005/8/layout/hierarchy1"/>
    <dgm:cxn modelId="{5FDD5912-DED6-4F73-A67D-3774F0EB37B1}" srcId="{0FA0622D-75D2-4880-9F9A-027F53A361AE}" destId="{257C89AF-6FC0-4EDD-BF8E-EE52785835DB}" srcOrd="2" destOrd="0" parTransId="{2BC14E23-D9DC-49E7-B3CB-917CA4E45A5C}" sibTransId="{C3008799-FBF0-4522-948E-3BD6021D941A}"/>
    <dgm:cxn modelId="{0E005E60-C7DE-4703-8100-E09E4B59C92D}" type="presOf" srcId="{0FA0622D-75D2-4880-9F9A-027F53A361AE}" destId="{F0D3BA9A-31ED-46B0-9720-CF16E83368B6}" srcOrd="0" destOrd="0" presId="urn:microsoft.com/office/officeart/2005/8/layout/hierarchy1"/>
    <dgm:cxn modelId="{CAC0626B-0D8D-406D-963B-A678D24BDABC}" type="presOf" srcId="{F70E0C3F-9E88-41C3-A986-A39FBBFE3A75}" destId="{AFE7098A-DEB2-4BA5-8215-4769CA0B17E2}" srcOrd="0" destOrd="0" presId="urn:microsoft.com/office/officeart/2005/8/layout/hierarchy1"/>
    <dgm:cxn modelId="{59294572-0BD1-4F04-A315-A53CBB63E522}" type="presOf" srcId="{257C89AF-6FC0-4EDD-BF8E-EE52785835DB}" destId="{9B64DD99-2323-4B7F-8EC2-A9679338BEE3}" srcOrd="0" destOrd="0" presId="urn:microsoft.com/office/officeart/2005/8/layout/hierarchy1"/>
    <dgm:cxn modelId="{6421F07E-B8BE-44E3-87A2-9E3A0EBD07C0}" srcId="{0FA0622D-75D2-4880-9F9A-027F53A361AE}" destId="{F70E0C3F-9E88-41C3-A986-A39FBBFE3A75}" srcOrd="1" destOrd="0" parTransId="{0C54FB42-2725-4C14-B029-F5A586914762}" sibTransId="{C63AA8DB-8BB3-42AC-8C41-0F3EC4B98D47}"/>
    <dgm:cxn modelId="{6F8D12AF-D326-4ACA-BDE1-60042D806557}" type="presOf" srcId="{57187C82-2212-4345-B7CC-EEE1EABF18DB}" destId="{E17A4592-01DC-4F2E-A564-05CD73FCA300}" srcOrd="0" destOrd="0" presId="urn:microsoft.com/office/officeart/2005/8/layout/hierarchy1"/>
    <dgm:cxn modelId="{A6F322CA-FCF3-4D3B-B1C6-036E4621E185}" srcId="{0FA0622D-75D2-4880-9F9A-027F53A361AE}" destId="{83DBCAE9-BC52-4E7C-97AD-D851F9D7C2B7}" srcOrd="3" destOrd="0" parTransId="{9370E769-32C4-4814-83CD-D22A6730FFCE}" sibTransId="{20D73245-95F7-432F-9E32-0E0698223566}"/>
    <dgm:cxn modelId="{B775B7F4-12DD-44EC-A893-818E7558DECA}" srcId="{0FA0622D-75D2-4880-9F9A-027F53A361AE}" destId="{57187C82-2212-4345-B7CC-EEE1EABF18DB}" srcOrd="0" destOrd="0" parTransId="{97631593-8264-43F1-93D5-BC105FB518FF}" sibTransId="{DA4C4AED-280D-4585-9608-8D367C0EF97E}"/>
    <dgm:cxn modelId="{DC0EBF45-2490-46EE-BEBC-4A5D4BC2D82B}" type="presParOf" srcId="{F0D3BA9A-31ED-46B0-9720-CF16E83368B6}" destId="{9F7E0A45-E055-48FB-BD1C-ABE599BADD96}" srcOrd="0" destOrd="0" presId="urn:microsoft.com/office/officeart/2005/8/layout/hierarchy1"/>
    <dgm:cxn modelId="{C8DC83EF-F267-41BA-9129-4487B8E726E4}" type="presParOf" srcId="{9F7E0A45-E055-48FB-BD1C-ABE599BADD96}" destId="{3449C6B2-BD3A-4C8E-BE5F-1ADC232430BA}" srcOrd="0" destOrd="0" presId="urn:microsoft.com/office/officeart/2005/8/layout/hierarchy1"/>
    <dgm:cxn modelId="{2A4E927D-259E-46AE-B556-892BF4F366F9}" type="presParOf" srcId="{3449C6B2-BD3A-4C8E-BE5F-1ADC232430BA}" destId="{86CF5F51-AF2D-4C0A-A5CA-033EEA189211}" srcOrd="0" destOrd="0" presId="urn:microsoft.com/office/officeart/2005/8/layout/hierarchy1"/>
    <dgm:cxn modelId="{E54008CF-995C-4A84-BAE8-26260C3E0169}" type="presParOf" srcId="{3449C6B2-BD3A-4C8E-BE5F-1ADC232430BA}" destId="{E17A4592-01DC-4F2E-A564-05CD73FCA300}" srcOrd="1" destOrd="0" presId="urn:microsoft.com/office/officeart/2005/8/layout/hierarchy1"/>
    <dgm:cxn modelId="{2A9EB063-32A1-42B7-A69F-8433240234BE}" type="presParOf" srcId="{9F7E0A45-E055-48FB-BD1C-ABE599BADD96}" destId="{4E22CA2E-8DC8-422F-BC19-05E3F85F0EDA}" srcOrd="1" destOrd="0" presId="urn:microsoft.com/office/officeart/2005/8/layout/hierarchy1"/>
    <dgm:cxn modelId="{2D4AF645-00C6-4DD5-BB95-25396F41B82A}" type="presParOf" srcId="{F0D3BA9A-31ED-46B0-9720-CF16E83368B6}" destId="{34B34566-90B0-461F-BFD7-2E463B055A60}" srcOrd="1" destOrd="0" presId="urn:microsoft.com/office/officeart/2005/8/layout/hierarchy1"/>
    <dgm:cxn modelId="{B0203AB1-C45E-4BCF-93E1-3C29931DC163}" type="presParOf" srcId="{34B34566-90B0-461F-BFD7-2E463B055A60}" destId="{DF0DDDC1-FA28-4843-88FB-44AF5F8C8084}" srcOrd="0" destOrd="0" presId="urn:microsoft.com/office/officeart/2005/8/layout/hierarchy1"/>
    <dgm:cxn modelId="{6FBB1C4B-89EA-4F11-9410-62097A4F90A4}" type="presParOf" srcId="{DF0DDDC1-FA28-4843-88FB-44AF5F8C8084}" destId="{875E77B8-864C-4598-93A9-CECDD9C2BAD0}" srcOrd="0" destOrd="0" presId="urn:microsoft.com/office/officeart/2005/8/layout/hierarchy1"/>
    <dgm:cxn modelId="{11B79128-6FC7-4884-AF9B-EB35BA492D3E}" type="presParOf" srcId="{DF0DDDC1-FA28-4843-88FB-44AF5F8C8084}" destId="{AFE7098A-DEB2-4BA5-8215-4769CA0B17E2}" srcOrd="1" destOrd="0" presId="urn:microsoft.com/office/officeart/2005/8/layout/hierarchy1"/>
    <dgm:cxn modelId="{1DDDEFE7-FF2F-4EB8-8DFA-7B39B5F767B9}" type="presParOf" srcId="{34B34566-90B0-461F-BFD7-2E463B055A60}" destId="{E03F3655-0233-4302-904C-C23D1F50DEDB}" srcOrd="1" destOrd="0" presId="urn:microsoft.com/office/officeart/2005/8/layout/hierarchy1"/>
    <dgm:cxn modelId="{A05CA36B-7E53-402A-95EF-918FE86BB9E6}" type="presParOf" srcId="{F0D3BA9A-31ED-46B0-9720-CF16E83368B6}" destId="{D15390E8-F17C-4FBB-B24E-2EBA72534081}" srcOrd="2" destOrd="0" presId="urn:microsoft.com/office/officeart/2005/8/layout/hierarchy1"/>
    <dgm:cxn modelId="{FC0893B7-EA9D-4390-9748-0BAD64687D00}" type="presParOf" srcId="{D15390E8-F17C-4FBB-B24E-2EBA72534081}" destId="{74AFAB29-D3B5-4661-A6B5-8783994ECE37}" srcOrd="0" destOrd="0" presId="urn:microsoft.com/office/officeart/2005/8/layout/hierarchy1"/>
    <dgm:cxn modelId="{4CE53CD9-9120-4518-AA45-73595989067D}" type="presParOf" srcId="{74AFAB29-D3B5-4661-A6B5-8783994ECE37}" destId="{53C20792-5449-486C-BFC9-880CEACEB6B7}" srcOrd="0" destOrd="0" presId="urn:microsoft.com/office/officeart/2005/8/layout/hierarchy1"/>
    <dgm:cxn modelId="{130AE2C6-C605-4BB1-B4AB-D20B761A0F9B}" type="presParOf" srcId="{74AFAB29-D3B5-4661-A6B5-8783994ECE37}" destId="{9B64DD99-2323-4B7F-8EC2-A9679338BEE3}" srcOrd="1" destOrd="0" presId="urn:microsoft.com/office/officeart/2005/8/layout/hierarchy1"/>
    <dgm:cxn modelId="{6E728EE6-CF53-4516-92E2-ED3FA490FACD}" type="presParOf" srcId="{D15390E8-F17C-4FBB-B24E-2EBA72534081}" destId="{7D42009E-0D40-432A-A9E8-309334EE48B5}" srcOrd="1" destOrd="0" presId="urn:microsoft.com/office/officeart/2005/8/layout/hierarchy1"/>
    <dgm:cxn modelId="{FBB64718-C3A9-4F96-A3EC-6D97A6F9C1AD}" type="presParOf" srcId="{F0D3BA9A-31ED-46B0-9720-CF16E83368B6}" destId="{24CC7B4A-67D8-4E63-9490-C600F0535761}" srcOrd="3" destOrd="0" presId="urn:microsoft.com/office/officeart/2005/8/layout/hierarchy1"/>
    <dgm:cxn modelId="{51CEB903-E5A4-4F2B-9531-588FDAC8AB20}" type="presParOf" srcId="{24CC7B4A-67D8-4E63-9490-C600F0535761}" destId="{AC164C8D-1216-40A1-8C04-490B71750319}" srcOrd="0" destOrd="0" presId="urn:microsoft.com/office/officeart/2005/8/layout/hierarchy1"/>
    <dgm:cxn modelId="{0965612D-064D-4F8E-9B27-7C932AA5553A}" type="presParOf" srcId="{AC164C8D-1216-40A1-8C04-490B71750319}" destId="{5051B912-59FA-4592-9FA0-0CEA53018621}" srcOrd="0" destOrd="0" presId="urn:microsoft.com/office/officeart/2005/8/layout/hierarchy1"/>
    <dgm:cxn modelId="{72F77847-7F17-4B40-B967-E919979DB2FA}" type="presParOf" srcId="{AC164C8D-1216-40A1-8C04-490B71750319}" destId="{8ACDA239-01A1-4CC0-9C67-F449F71C7A1F}" srcOrd="1" destOrd="0" presId="urn:microsoft.com/office/officeart/2005/8/layout/hierarchy1"/>
    <dgm:cxn modelId="{D1C00072-6EEC-448A-AD66-084EA7DDF7B3}" type="presParOf" srcId="{24CC7B4A-67D8-4E63-9490-C600F0535761}" destId="{BC769C5B-E9C6-4B0E-BCC8-27A321FD77F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689147-D8FC-4528-9069-D94BC53071A7}"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282B6DA2-2496-4AE7-90BB-F23B1B4F0D52}">
      <dgm:prSet/>
      <dgm:spPr/>
      <dgm:t>
        <a:bodyPr/>
        <a:lstStyle/>
        <a:p>
          <a:r>
            <a:rPr lang="en-US" dirty="0">
              <a:latin typeface="Arial Nova" panose="020B0504020202020204" pitchFamily="34" charset="0"/>
            </a:rPr>
            <a:t>Rape</a:t>
          </a:r>
        </a:p>
      </dgm:t>
    </dgm:pt>
    <dgm:pt modelId="{6D6139CE-9F4F-4167-8755-0F80ACF6D35D}" type="parTrans" cxnId="{AD812B80-EFB6-4EA6-B122-BA3F6FCC4EC4}">
      <dgm:prSet/>
      <dgm:spPr/>
      <dgm:t>
        <a:bodyPr/>
        <a:lstStyle/>
        <a:p>
          <a:endParaRPr lang="en-US"/>
        </a:p>
      </dgm:t>
    </dgm:pt>
    <dgm:pt modelId="{67E81022-4442-4AED-958E-3DB25C85AFE2}" type="sibTrans" cxnId="{AD812B80-EFB6-4EA6-B122-BA3F6FCC4EC4}">
      <dgm:prSet/>
      <dgm:spPr/>
      <dgm:t>
        <a:bodyPr/>
        <a:lstStyle/>
        <a:p>
          <a:endParaRPr lang="en-US"/>
        </a:p>
      </dgm:t>
    </dgm:pt>
    <dgm:pt modelId="{CF687792-8FF1-4782-A113-97B3A0628E26}">
      <dgm:prSet/>
      <dgm:spPr/>
      <dgm:t>
        <a:bodyPr/>
        <a:lstStyle/>
        <a:p>
          <a:r>
            <a:rPr lang="en-US" dirty="0">
              <a:latin typeface="Arial Nova" panose="020B0504020202020204" pitchFamily="34" charset="0"/>
            </a:rPr>
            <a:t>Sodomy</a:t>
          </a:r>
        </a:p>
      </dgm:t>
    </dgm:pt>
    <dgm:pt modelId="{6CC56926-EE63-4225-8B3D-4EDA3929FD9C}" type="parTrans" cxnId="{EB7B03BA-A6D7-4656-AC14-2CE300EF146B}">
      <dgm:prSet/>
      <dgm:spPr/>
      <dgm:t>
        <a:bodyPr/>
        <a:lstStyle/>
        <a:p>
          <a:endParaRPr lang="en-US"/>
        </a:p>
      </dgm:t>
    </dgm:pt>
    <dgm:pt modelId="{01B5E8A1-08DC-4D85-B1E9-B38665F84C95}" type="sibTrans" cxnId="{EB7B03BA-A6D7-4656-AC14-2CE300EF146B}">
      <dgm:prSet/>
      <dgm:spPr/>
      <dgm:t>
        <a:bodyPr/>
        <a:lstStyle/>
        <a:p>
          <a:endParaRPr lang="en-US"/>
        </a:p>
      </dgm:t>
    </dgm:pt>
    <dgm:pt modelId="{3C7A47B7-1248-48C7-AE80-7C04F74C2DAF}">
      <dgm:prSet/>
      <dgm:spPr/>
      <dgm:t>
        <a:bodyPr/>
        <a:lstStyle/>
        <a:p>
          <a:r>
            <a:rPr lang="en-US" dirty="0">
              <a:latin typeface="Arial Nova" panose="020B0504020202020204" pitchFamily="34" charset="0"/>
            </a:rPr>
            <a:t>Sexual Assault with an Object</a:t>
          </a:r>
        </a:p>
      </dgm:t>
    </dgm:pt>
    <dgm:pt modelId="{C97BE245-8FA2-4F1B-A4B1-B3CC3C5C01E5}" type="parTrans" cxnId="{F4C4A8C5-7C97-4F70-AAAF-3552E94F5CB3}">
      <dgm:prSet/>
      <dgm:spPr/>
      <dgm:t>
        <a:bodyPr/>
        <a:lstStyle/>
        <a:p>
          <a:endParaRPr lang="en-US"/>
        </a:p>
      </dgm:t>
    </dgm:pt>
    <dgm:pt modelId="{5801FEC7-04CE-4707-BD3B-6E89335BDC43}" type="sibTrans" cxnId="{F4C4A8C5-7C97-4F70-AAAF-3552E94F5CB3}">
      <dgm:prSet/>
      <dgm:spPr/>
      <dgm:t>
        <a:bodyPr/>
        <a:lstStyle/>
        <a:p>
          <a:endParaRPr lang="en-US"/>
        </a:p>
      </dgm:t>
    </dgm:pt>
    <dgm:pt modelId="{F757F427-B343-475D-8B18-6F93DC1E7145}">
      <dgm:prSet/>
      <dgm:spPr/>
      <dgm:t>
        <a:bodyPr/>
        <a:lstStyle/>
        <a:p>
          <a:r>
            <a:rPr lang="en-US" dirty="0">
              <a:latin typeface="Arial Nova" panose="020B0504020202020204" pitchFamily="34" charset="0"/>
            </a:rPr>
            <a:t>Fondling</a:t>
          </a:r>
        </a:p>
      </dgm:t>
    </dgm:pt>
    <dgm:pt modelId="{57017314-1F73-446F-BBC8-487D1CC3A07B}" type="parTrans" cxnId="{A7914889-1CD6-4FFA-AC2B-2A09A39D1DB2}">
      <dgm:prSet/>
      <dgm:spPr/>
      <dgm:t>
        <a:bodyPr/>
        <a:lstStyle/>
        <a:p>
          <a:endParaRPr lang="en-US"/>
        </a:p>
      </dgm:t>
    </dgm:pt>
    <dgm:pt modelId="{E54F3D9C-38D8-4F95-9428-77723D89CC06}" type="sibTrans" cxnId="{A7914889-1CD6-4FFA-AC2B-2A09A39D1DB2}">
      <dgm:prSet/>
      <dgm:spPr/>
      <dgm:t>
        <a:bodyPr/>
        <a:lstStyle/>
        <a:p>
          <a:endParaRPr lang="en-US"/>
        </a:p>
      </dgm:t>
    </dgm:pt>
    <dgm:pt modelId="{9A5A67B3-E933-4DFB-93F0-50A36BB88E1D}">
      <dgm:prSet/>
      <dgm:spPr/>
      <dgm:t>
        <a:bodyPr/>
        <a:lstStyle/>
        <a:p>
          <a:r>
            <a:rPr lang="en-US" dirty="0">
              <a:latin typeface="Arial Nova" panose="020B0504020202020204" pitchFamily="34" charset="0"/>
            </a:rPr>
            <a:t>Incest</a:t>
          </a:r>
        </a:p>
      </dgm:t>
    </dgm:pt>
    <dgm:pt modelId="{2A20BF00-C043-4D61-BE0D-8B14A9329976}" type="parTrans" cxnId="{C3BDFB78-AB82-4EDA-910A-55D52BDD502D}">
      <dgm:prSet/>
      <dgm:spPr/>
      <dgm:t>
        <a:bodyPr/>
        <a:lstStyle/>
        <a:p>
          <a:endParaRPr lang="en-US"/>
        </a:p>
      </dgm:t>
    </dgm:pt>
    <dgm:pt modelId="{9148ABC7-6491-4C5A-A0AF-F6D081422B60}" type="sibTrans" cxnId="{C3BDFB78-AB82-4EDA-910A-55D52BDD502D}">
      <dgm:prSet/>
      <dgm:spPr/>
      <dgm:t>
        <a:bodyPr/>
        <a:lstStyle/>
        <a:p>
          <a:endParaRPr lang="en-US"/>
        </a:p>
      </dgm:t>
    </dgm:pt>
    <dgm:pt modelId="{45149511-735F-42FD-859C-AAE7254E4BFC}">
      <dgm:prSet/>
      <dgm:spPr/>
      <dgm:t>
        <a:bodyPr/>
        <a:lstStyle/>
        <a:p>
          <a:r>
            <a:rPr lang="en-US" dirty="0">
              <a:latin typeface="Arial Nova" panose="020B0504020202020204" pitchFamily="34" charset="0"/>
            </a:rPr>
            <a:t>Statutory Rape</a:t>
          </a:r>
        </a:p>
      </dgm:t>
    </dgm:pt>
    <dgm:pt modelId="{2C161B01-CF1A-403E-AAA7-E3ACBE6066D8}" type="parTrans" cxnId="{42195C8B-4AB5-4353-9996-7C0C5178D0E8}">
      <dgm:prSet/>
      <dgm:spPr/>
      <dgm:t>
        <a:bodyPr/>
        <a:lstStyle/>
        <a:p>
          <a:endParaRPr lang="en-US"/>
        </a:p>
      </dgm:t>
    </dgm:pt>
    <dgm:pt modelId="{F505666C-CF0B-4CE6-A183-FE819BE83F81}" type="sibTrans" cxnId="{42195C8B-4AB5-4353-9996-7C0C5178D0E8}">
      <dgm:prSet/>
      <dgm:spPr/>
      <dgm:t>
        <a:bodyPr/>
        <a:lstStyle/>
        <a:p>
          <a:endParaRPr lang="en-US"/>
        </a:p>
      </dgm:t>
    </dgm:pt>
    <dgm:pt modelId="{54ABE077-2F9F-4D51-AECF-DF3334FE8440}" type="pres">
      <dgm:prSet presAssocID="{CC689147-D8FC-4528-9069-D94BC53071A7}" presName="diagram" presStyleCnt="0">
        <dgm:presLayoutVars>
          <dgm:dir/>
          <dgm:resizeHandles val="exact"/>
        </dgm:presLayoutVars>
      </dgm:prSet>
      <dgm:spPr/>
    </dgm:pt>
    <dgm:pt modelId="{30220942-9BFF-4ACE-9C5E-51B9633CB122}" type="pres">
      <dgm:prSet presAssocID="{282B6DA2-2496-4AE7-90BB-F23B1B4F0D52}" presName="node" presStyleLbl="node1" presStyleIdx="0" presStyleCnt="6">
        <dgm:presLayoutVars>
          <dgm:bulletEnabled val="1"/>
        </dgm:presLayoutVars>
      </dgm:prSet>
      <dgm:spPr/>
    </dgm:pt>
    <dgm:pt modelId="{F692FBC8-2361-43FC-986C-4B80229CF8F3}" type="pres">
      <dgm:prSet presAssocID="{67E81022-4442-4AED-958E-3DB25C85AFE2}" presName="sibTrans" presStyleCnt="0"/>
      <dgm:spPr/>
    </dgm:pt>
    <dgm:pt modelId="{CA8CEFA8-C4D7-4CA2-B896-9BEE6C153CDB}" type="pres">
      <dgm:prSet presAssocID="{CF687792-8FF1-4782-A113-97B3A0628E26}" presName="node" presStyleLbl="node1" presStyleIdx="1" presStyleCnt="6">
        <dgm:presLayoutVars>
          <dgm:bulletEnabled val="1"/>
        </dgm:presLayoutVars>
      </dgm:prSet>
      <dgm:spPr/>
    </dgm:pt>
    <dgm:pt modelId="{3B1348E0-59AF-43D9-886D-27FCC2159404}" type="pres">
      <dgm:prSet presAssocID="{01B5E8A1-08DC-4D85-B1E9-B38665F84C95}" presName="sibTrans" presStyleCnt="0"/>
      <dgm:spPr/>
    </dgm:pt>
    <dgm:pt modelId="{CECF7C1B-1B5C-4AF3-9C88-FFA108DEBA51}" type="pres">
      <dgm:prSet presAssocID="{3C7A47B7-1248-48C7-AE80-7C04F74C2DAF}" presName="node" presStyleLbl="node1" presStyleIdx="2" presStyleCnt="6">
        <dgm:presLayoutVars>
          <dgm:bulletEnabled val="1"/>
        </dgm:presLayoutVars>
      </dgm:prSet>
      <dgm:spPr/>
    </dgm:pt>
    <dgm:pt modelId="{E2A77967-5B78-4029-B7F0-458FCE40C53B}" type="pres">
      <dgm:prSet presAssocID="{5801FEC7-04CE-4707-BD3B-6E89335BDC43}" presName="sibTrans" presStyleCnt="0"/>
      <dgm:spPr/>
    </dgm:pt>
    <dgm:pt modelId="{8F5538E8-4BFE-4690-AB73-47D2F88299FB}" type="pres">
      <dgm:prSet presAssocID="{F757F427-B343-475D-8B18-6F93DC1E7145}" presName="node" presStyleLbl="node1" presStyleIdx="3" presStyleCnt="6">
        <dgm:presLayoutVars>
          <dgm:bulletEnabled val="1"/>
        </dgm:presLayoutVars>
      </dgm:prSet>
      <dgm:spPr/>
    </dgm:pt>
    <dgm:pt modelId="{8D18C8F4-0EE2-4873-94D5-330551A96EC8}" type="pres">
      <dgm:prSet presAssocID="{E54F3D9C-38D8-4F95-9428-77723D89CC06}" presName="sibTrans" presStyleCnt="0"/>
      <dgm:spPr/>
    </dgm:pt>
    <dgm:pt modelId="{ABEEBC58-CB62-4F82-BA1C-4F9844B0A51D}" type="pres">
      <dgm:prSet presAssocID="{9A5A67B3-E933-4DFB-93F0-50A36BB88E1D}" presName="node" presStyleLbl="node1" presStyleIdx="4" presStyleCnt="6">
        <dgm:presLayoutVars>
          <dgm:bulletEnabled val="1"/>
        </dgm:presLayoutVars>
      </dgm:prSet>
      <dgm:spPr/>
    </dgm:pt>
    <dgm:pt modelId="{48E9B2A6-2C31-4AF5-9030-1971E42E0C84}" type="pres">
      <dgm:prSet presAssocID="{9148ABC7-6491-4C5A-A0AF-F6D081422B60}" presName="sibTrans" presStyleCnt="0"/>
      <dgm:spPr/>
    </dgm:pt>
    <dgm:pt modelId="{68C37059-D241-49CA-9812-CCAE20F245ED}" type="pres">
      <dgm:prSet presAssocID="{45149511-735F-42FD-859C-AAE7254E4BFC}" presName="node" presStyleLbl="node1" presStyleIdx="5" presStyleCnt="6">
        <dgm:presLayoutVars>
          <dgm:bulletEnabled val="1"/>
        </dgm:presLayoutVars>
      </dgm:prSet>
      <dgm:spPr/>
    </dgm:pt>
  </dgm:ptLst>
  <dgm:cxnLst>
    <dgm:cxn modelId="{A29D900E-A4FB-4F3E-85B5-F9F298C25536}" type="presOf" srcId="{282B6DA2-2496-4AE7-90BB-F23B1B4F0D52}" destId="{30220942-9BFF-4ACE-9C5E-51B9633CB122}" srcOrd="0" destOrd="0" presId="urn:microsoft.com/office/officeart/2005/8/layout/default"/>
    <dgm:cxn modelId="{6C4EC60F-DD1A-498F-8D6F-A6FD5F5EF7FE}" type="presOf" srcId="{45149511-735F-42FD-859C-AAE7254E4BFC}" destId="{68C37059-D241-49CA-9812-CCAE20F245ED}" srcOrd="0" destOrd="0" presId="urn:microsoft.com/office/officeart/2005/8/layout/default"/>
    <dgm:cxn modelId="{457FFF5E-4A9B-4EEB-B260-BA9D8CD57248}" type="presOf" srcId="{CF687792-8FF1-4782-A113-97B3A0628E26}" destId="{CA8CEFA8-C4D7-4CA2-B896-9BEE6C153CDB}" srcOrd="0" destOrd="0" presId="urn:microsoft.com/office/officeart/2005/8/layout/default"/>
    <dgm:cxn modelId="{C3BDFB78-AB82-4EDA-910A-55D52BDD502D}" srcId="{CC689147-D8FC-4528-9069-D94BC53071A7}" destId="{9A5A67B3-E933-4DFB-93F0-50A36BB88E1D}" srcOrd="4" destOrd="0" parTransId="{2A20BF00-C043-4D61-BE0D-8B14A9329976}" sibTransId="{9148ABC7-6491-4C5A-A0AF-F6D081422B60}"/>
    <dgm:cxn modelId="{AD812B80-EFB6-4EA6-B122-BA3F6FCC4EC4}" srcId="{CC689147-D8FC-4528-9069-D94BC53071A7}" destId="{282B6DA2-2496-4AE7-90BB-F23B1B4F0D52}" srcOrd="0" destOrd="0" parTransId="{6D6139CE-9F4F-4167-8755-0F80ACF6D35D}" sibTransId="{67E81022-4442-4AED-958E-3DB25C85AFE2}"/>
    <dgm:cxn modelId="{A7914889-1CD6-4FFA-AC2B-2A09A39D1DB2}" srcId="{CC689147-D8FC-4528-9069-D94BC53071A7}" destId="{F757F427-B343-475D-8B18-6F93DC1E7145}" srcOrd="3" destOrd="0" parTransId="{57017314-1F73-446F-BBC8-487D1CC3A07B}" sibTransId="{E54F3D9C-38D8-4F95-9428-77723D89CC06}"/>
    <dgm:cxn modelId="{42195C8B-4AB5-4353-9996-7C0C5178D0E8}" srcId="{CC689147-D8FC-4528-9069-D94BC53071A7}" destId="{45149511-735F-42FD-859C-AAE7254E4BFC}" srcOrd="5" destOrd="0" parTransId="{2C161B01-CF1A-403E-AAA7-E3ACBE6066D8}" sibTransId="{F505666C-CF0B-4CE6-A183-FE819BE83F81}"/>
    <dgm:cxn modelId="{D8D6BE93-54EA-46A1-B853-DDDD8133C510}" type="presOf" srcId="{F757F427-B343-475D-8B18-6F93DC1E7145}" destId="{8F5538E8-4BFE-4690-AB73-47D2F88299FB}" srcOrd="0" destOrd="0" presId="urn:microsoft.com/office/officeart/2005/8/layout/default"/>
    <dgm:cxn modelId="{53FCEC9A-A6B7-4593-B596-0D15F379BBDE}" type="presOf" srcId="{3C7A47B7-1248-48C7-AE80-7C04F74C2DAF}" destId="{CECF7C1B-1B5C-4AF3-9C88-FFA108DEBA51}" srcOrd="0" destOrd="0" presId="urn:microsoft.com/office/officeart/2005/8/layout/default"/>
    <dgm:cxn modelId="{EB7B03BA-A6D7-4656-AC14-2CE300EF146B}" srcId="{CC689147-D8FC-4528-9069-D94BC53071A7}" destId="{CF687792-8FF1-4782-A113-97B3A0628E26}" srcOrd="1" destOrd="0" parTransId="{6CC56926-EE63-4225-8B3D-4EDA3929FD9C}" sibTransId="{01B5E8A1-08DC-4D85-B1E9-B38665F84C95}"/>
    <dgm:cxn modelId="{F4C4A8C5-7C97-4F70-AAAF-3552E94F5CB3}" srcId="{CC689147-D8FC-4528-9069-D94BC53071A7}" destId="{3C7A47B7-1248-48C7-AE80-7C04F74C2DAF}" srcOrd="2" destOrd="0" parTransId="{C97BE245-8FA2-4F1B-A4B1-B3CC3C5C01E5}" sibTransId="{5801FEC7-04CE-4707-BD3B-6E89335BDC43}"/>
    <dgm:cxn modelId="{64631DDF-AFF0-4E2A-B1C3-5ABC5DCBD7B9}" type="presOf" srcId="{9A5A67B3-E933-4DFB-93F0-50A36BB88E1D}" destId="{ABEEBC58-CB62-4F82-BA1C-4F9844B0A51D}" srcOrd="0" destOrd="0" presId="urn:microsoft.com/office/officeart/2005/8/layout/default"/>
    <dgm:cxn modelId="{84B681FC-0FFD-4E39-97F3-DA6ED185627E}" type="presOf" srcId="{CC689147-D8FC-4528-9069-D94BC53071A7}" destId="{54ABE077-2F9F-4D51-AECF-DF3334FE8440}" srcOrd="0" destOrd="0" presId="urn:microsoft.com/office/officeart/2005/8/layout/default"/>
    <dgm:cxn modelId="{EFB425C4-12D4-4BCE-B752-31E867BBF8A0}" type="presParOf" srcId="{54ABE077-2F9F-4D51-AECF-DF3334FE8440}" destId="{30220942-9BFF-4ACE-9C5E-51B9633CB122}" srcOrd="0" destOrd="0" presId="urn:microsoft.com/office/officeart/2005/8/layout/default"/>
    <dgm:cxn modelId="{D65FCB40-E9F4-4F8F-94B4-E98CB5933107}" type="presParOf" srcId="{54ABE077-2F9F-4D51-AECF-DF3334FE8440}" destId="{F692FBC8-2361-43FC-986C-4B80229CF8F3}" srcOrd="1" destOrd="0" presId="urn:microsoft.com/office/officeart/2005/8/layout/default"/>
    <dgm:cxn modelId="{DA20F3A4-4AF5-4136-A9A1-D4D8BBDD100E}" type="presParOf" srcId="{54ABE077-2F9F-4D51-AECF-DF3334FE8440}" destId="{CA8CEFA8-C4D7-4CA2-B896-9BEE6C153CDB}" srcOrd="2" destOrd="0" presId="urn:microsoft.com/office/officeart/2005/8/layout/default"/>
    <dgm:cxn modelId="{B8818384-9885-42AC-8F3C-16EECCF9F29B}" type="presParOf" srcId="{54ABE077-2F9F-4D51-AECF-DF3334FE8440}" destId="{3B1348E0-59AF-43D9-886D-27FCC2159404}" srcOrd="3" destOrd="0" presId="urn:microsoft.com/office/officeart/2005/8/layout/default"/>
    <dgm:cxn modelId="{FDCDF8AF-C561-4D77-B05C-D3987325F722}" type="presParOf" srcId="{54ABE077-2F9F-4D51-AECF-DF3334FE8440}" destId="{CECF7C1B-1B5C-4AF3-9C88-FFA108DEBA51}" srcOrd="4" destOrd="0" presId="urn:microsoft.com/office/officeart/2005/8/layout/default"/>
    <dgm:cxn modelId="{99FF5E83-7CA9-4B0A-8651-506E3EB7DA87}" type="presParOf" srcId="{54ABE077-2F9F-4D51-AECF-DF3334FE8440}" destId="{E2A77967-5B78-4029-B7F0-458FCE40C53B}" srcOrd="5" destOrd="0" presId="urn:microsoft.com/office/officeart/2005/8/layout/default"/>
    <dgm:cxn modelId="{8C520BD2-78EB-4A17-9F50-D0EF6354CC93}" type="presParOf" srcId="{54ABE077-2F9F-4D51-AECF-DF3334FE8440}" destId="{8F5538E8-4BFE-4690-AB73-47D2F88299FB}" srcOrd="6" destOrd="0" presId="urn:microsoft.com/office/officeart/2005/8/layout/default"/>
    <dgm:cxn modelId="{029937C9-4F2C-473F-8796-73C1861151FD}" type="presParOf" srcId="{54ABE077-2F9F-4D51-AECF-DF3334FE8440}" destId="{8D18C8F4-0EE2-4873-94D5-330551A96EC8}" srcOrd="7" destOrd="0" presId="urn:microsoft.com/office/officeart/2005/8/layout/default"/>
    <dgm:cxn modelId="{AA36F058-E1EF-4555-96B7-DCE330D34939}" type="presParOf" srcId="{54ABE077-2F9F-4D51-AECF-DF3334FE8440}" destId="{ABEEBC58-CB62-4F82-BA1C-4F9844B0A51D}" srcOrd="8" destOrd="0" presId="urn:microsoft.com/office/officeart/2005/8/layout/default"/>
    <dgm:cxn modelId="{D018867D-1F2C-49A5-82BD-679AD9DE5B31}" type="presParOf" srcId="{54ABE077-2F9F-4D51-AECF-DF3334FE8440}" destId="{48E9B2A6-2C31-4AF5-9030-1971E42E0C84}" srcOrd="9" destOrd="0" presId="urn:microsoft.com/office/officeart/2005/8/layout/default"/>
    <dgm:cxn modelId="{C629016A-B8BF-4FF3-AD2A-D32C6D89796D}" type="presParOf" srcId="{54ABE077-2F9F-4D51-AECF-DF3334FE8440}" destId="{68C37059-D241-49CA-9812-CCAE20F245ED}"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886BC6-E513-4F5F-B537-E6BBAB6DACF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3D44DCDB-3D79-4B30-9516-CB893B968695}">
      <dgm:prSet/>
      <dgm:spPr/>
      <dgm:t>
        <a:bodyPr/>
        <a:lstStyle/>
        <a:p>
          <a:r>
            <a:rPr lang="en-US" dirty="0">
              <a:latin typeface="Arial Nova" panose="020B0504020202020204" pitchFamily="34" charset="0"/>
            </a:rPr>
            <a:t>Must not be deliberately indifferent.</a:t>
          </a:r>
        </a:p>
      </dgm:t>
    </dgm:pt>
    <dgm:pt modelId="{924BBC6D-AAF4-4F75-9878-A3A5EBA564C5}" type="parTrans" cxnId="{AE695B46-7011-4253-9FF6-B095301EABCA}">
      <dgm:prSet/>
      <dgm:spPr/>
      <dgm:t>
        <a:bodyPr/>
        <a:lstStyle/>
        <a:p>
          <a:endParaRPr lang="en-US"/>
        </a:p>
      </dgm:t>
    </dgm:pt>
    <dgm:pt modelId="{8D8460A9-A27C-4487-AE66-BD9F16851355}" type="sibTrans" cxnId="{AE695B46-7011-4253-9FF6-B095301EABCA}">
      <dgm:prSet/>
      <dgm:spPr/>
      <dgm:t>
        <a:bodyPr/>
        <a:lstStyle/>
        <a:p>
          <a:endParaRPr lang="en-US"/>
        </a:p>
      </dgm:t>
    </dgm:pt>
    <dgm:pt modelId="{C0BBF283-7B48-41BC-883A-923AEC4F25FC}">
      <dgm:prSet/>
      <dgm:spPr/>
      <dgm:t>
        <a:bodyPr/>
        <a:lstStyle/>
        <a:p>
          <a:r>
            <a:rPr lang="en-US" dirty="0">
              <a:latin typeface="Arial Nova" panose="020B0504020202020204" pitchFamily="34" charset="0"/>
            </a:rPr>
            <a:t>"Deliberate indifference" = unreasonable in light of known circumstances.</a:t>
          </a:r>
        </a:p>
      </dgm:t>
    </dgm:pt>
    <dgm:pt modelId="{9BA1DE81-DC8F-489E-827F-81147BC245B1}" type="parTrans" cxnId="{67EF627E-FE89-4F06-B236-823AC893DCE4}">
      <dgm:prSet/>
      <dgm:spPr/>
      <dgm:t>
        <a:bodyPr/>
        <a:lstStyle/>
        <a:p>
          <a:endParaRPr lang="en-US"/>
        </a:p>
      </dgm:t>
    </dgm:pt>
    <dgm:pt modelId="{EC00B1A3-1A9D-4C35-8F31-BD3F88741579}" type="sibTrans" cxnId="{67EF627E-FE89-4F06-B236-823AC893DCE4}">
      <dgm:prSet/>
      <dgm:spPr/>
      <dgm:t>
        <a:bodyPr/>
        <a:lstStyle/>
        <a:p>
          <a:endParaRPr lang="en-US"/>
        </a:p>
      </dgm:t>
    </dgm:pt>
    <dgm:pt modelId="{2384CB9D-AB91-4D7B-A8C9-2D28059266AC}" type="pres">
      <dgm:prSet presAssocID="{D1886BC6-E513-4F5F-B537-E6BBAB6DACF0}" presName="hierChild1" presStyleCnt="0">
        <dgm:presLayoutVars>
          <dgm:chPref val="1"/>
          <dgm:dir/>
          <dgm:animOne val="branch"/>
          <dgm:animLvl val="lvl"/>
          <dgm:resizeHandles/>
        </dgm:presLayoutVars>
      </dgm:prSet>
      <dgm:spPr/>
    </dgm:pt>
    <dgm:pt modelId="{AE42F2C6-C0F9-483E-9ABB-0414D37554B8}" type="pres">
      <dgm:prSet presAssocID="{3D44DCDB-3D79-4B30-9516-CB893B968695}" presName="hierRoot1" presStyleCnt="0"/>
      <dgm:spPr/>
    </dgm:pt>
    <dgm:pt modelId="{7F8F1ABE-DD4A-455E-A33B-441DBC68168E}" type="pres">
      <dgm:prSet presAssocID="{3D44DCDB-3D79-4B30-9516-CB893B968695}" presName="composite" presStyleCnt="0"/>
      <dgm:spPr/>
    </dgm:pt>
    <dgm:pt modelId="{5EEF519B-C095-4377-B228-2A9E184FA9BF}" type="pres">
      <dgm:prSet presAssocID="{3D44DCDB-3D79-4B30-9516-CB893B968695}" presName="background" presStyleLbl="node0" presStyleIdx="0" presStyleCnt="2"/>
      <dgm:spPr/>
    </dgm:pt>
    <dgm:pt modelId="{3FB0B521-B3F4-4F70-8DEC-788AFA05008D}" type="pres">
      <dgm:prSet presAssocID="{3D44DCDB-3D79-4B30-9516-CB893B968695}" presName="text" presStyleLbl="fgAcc0" presStyleIdx="0" presStyleCnt="2">
        <dgm:presLayoutVars>
          <dgm:chPref val="3"/>
        </dgm:presLayoutVars>
      </dgm:prSet>
      <dgm:spPr/>
    </dgm:pt>
    <dgm:pt modelId="{16960E2C-7CC1-4CA2-ADBD-AEEC3742C7EE}" type="pres">
      <dgm:prSet presAssocID="{3D44DCDB-3D79-4B30-9516-CB893B968695}" presName="hierChild2" presStyleCnt="0"/>
      <dgm:spPr/>
    </dgm:pt>
    <dgm:pt modelId="{BE86A62D-8505-40C6-85CF-80CAE11E227C}" type="pres">
      <dgm:prSet presAssocID="{C0BBF283-7B48-41BC-883A-923AEC4F25FC}" presName="hierRoot1" presStyleCnt="0"/>
      <dgm:spPr/>
    </dgm:pt>
    <dgm:pt modelId="{57AA7650-0394-4245-8124-48C4D993BFD4}" type="pres">
      <dgm:prSet presAssocID="{C0BBF283-7B48-41BC-883A-923AEC4F25FC}" presName="composite" presStyleCnt="0"/>
      <dgm:spPr/>
    </dgm:pt>
    <dgm:pt modelId="{CF0C3787-6021-467C-9B78-CDF843899AA7}" type="pres">
      <dgm:prSet presAssocID="{C0BBF283-7B48-41BC-883A-923AEC4F25FC}" presName="background" presStyleLbl="node0" presStyleIdx="1" presStyleCnt="2"/>
      <dgm:spPr/>
    </dgm:pt>
    <dgm:pt modelId="{755210C4-2841-485D-9203-62B8770B068E}" type="pres">
      <dgm:prSet presAssocID="{C0BBF283-7B48-41BC-883A-923AEC4F25FC}" presName="text" presStyleLbl="fgAcc0" presStyleIdx="1" presStyleCnt="2">
        <dgm:presLayoutVars>
          <dgm:chPref val="3"/>
        </dgm:presLayoutVars>
      </dgm:prSet>
      <dgm:spPr/>
    </dgm:pt>
    <dgm:pt modelId="{E3BC5652-E218-4FCF-A51E-F8A34C4C723A}" type="pres">
      <dgm:prSet presAssocID="{C0BBF283-7B48-41BC-883A-923AEC4F25FC}" presName="hierChild2" presStyleCnt="0"/>
      <dgm:spPr/>
    </dgm:pt>
  </dgm:ptLst>
  <dgm:cxnLst>
    <dgm:cxn modelId="{2886471B-0284-4933-827E-B5487A9FB81A}" type="presOf" srcId="{C0BBF283-7B48-41BC-883A-923AEC4F25FC}" destId="{755210C4-2841-485D-9203-62B8770B068E}" srcOrd="0" destOrd="0" presId="urn:microsoft.com/office/officeart/2005/8/layout/hierarchy1"/>
    <dgm:cxn modelId="{AB1DF041-0A41-4F0D-80DE-2F5EF7C15403}" type="presOf" srcId="{D1886BC6-E513-4F5F-B537-E6BBAB6DACF0}" destId="{2384CB9D-AB91-4D7B-A8C9-2D28059266AC}" srcOrd="0" destOrd="0" presId="urn:microsoft.com/office/officeart/2005/8/layout/hierarchy1"/>
    <dgm:cxn modelId="{AE695B46-7011-4253-9FF6-B095301EABCA}" srcId="{D1886BC6-E513-4F5F-B537-E6BBAB6DACF0}" destId="{3D44DCDB-3D79-4B30-9516-CB893B968695}" srcOrd="0" destOrd="0" parTransId="{924BBC6D-AAF4-4F75-9878-A3A5EBA564C5}" sibTransId="{8D8460A9-A27C-4487-AE66-BD9F16851355}"/>
    <dgm:cxn modelId="{67EF627E-FE89-4F06-B236-823AC893DCE4}" srcId="{D1886BC6-E513-4F5F-B537-E6BBAB6DACF0}" destId="{C0BBF283-7B48-41BC-883A-923AEC4F25FC}" srcOrd="1" destOrd="0" parTransId="{9BA1DE81-DC8F-489E-827F-81147BC245B1}" sibTransId="{EC00B1A3-1A9D-4C35-8F31-BD3F88741579}"/>
    <dgm:cxn modelId="{821BBCF3-38CD-4E43-9931-FD9EAE6F9436}" type="presOf" srcId="{3D44DCDB-3D79-4B30-9516-CB893B968695}" destId="{3FB0B521-B3F4-4F70-8DEC-788AFA05008D}" srcOrd="0" destOrd="0" presId="urn:microsoft.com/office/officeart/2005/8/layout/hierarchy1"/>
    <dgm:cxn modelId="{04EAB968-8AEF-4DBF-8C91-19DB1B12F225}" type="presParOf" srcId="{2384CB9D-AB91-4D7B-A8C9-2D28059266AC}" destId="{AE42F2C6-C0F9-483E-9ABB-0414D37554B8}" srcOrd="0" destOrd="0" presId="urn:microsoft.com/office/officeart/2005/8/layout/hierarchy1"/>
    <dgm:cxn modelId="{FB433DED-4C2F-4648-B133-D9B077EC2737}" type="presParOf" srcId="{AE42F2C6-C0F9-483E-9ABB-0414D37554B8}" destId="{7F8F1ABE-DD4A-455E-A33B-441DBC68168E}" srcOrd="0" destOrd="0" presId="urn:microsoft.com/office/officeart/2005/8/layout/hierarchy1"/>
    <dgm:cxn modelId="{8997F6F3-3550-47A7-BBAA-48FF86AC8BFC}" type="presParOf" srcId="{7F8F1ABE-DD4A-455E-A33B-441DBC68168E}" destId="{5EEF519B-C095-4377-B228-2A9E184FA9BF}" srcOrd="0" destOrd="0" presId="urn:microsoft.com/office/officeart/2005/8/layout/hierarchy1"/>
    <dgm:cxn modelId="{B16B0519-B483-4FC8-9837-918E52C5701B}" type="presParOf" srcId="{7F8F1ABE-DD4A-455E-A33B-441DBC68168E}" destId="{3FB0B521-B3F4-4F70-8DEC-788AFA05008D}" srcOrd="1" destOrd="0" presId="urn:microsoft.com/office/officeart/2005/8/layout/hierarchy1"/>
    <dgm:cxn modelId="{C3A63C69-B2B9-4D25-8953-B9D1F076D2CA}" type="presParOf" srcId="{AE42F2C6-C0F9-483E-9ABB-0414D37554B8}" destId="{16960E2C-7CC1-4CA2-ADBD-AEEC3742C7EE}" srcOrd="1" destOrd="0" presId="urn:microsoft.com/office/officeart/2005/8/layout/hierarchy1"/>
    <dgm:cxn modelId="{3521F144-62C8-4498-A6C5-7AF5E003B1D2}" type="presParOf" srcId="{2384CB9D-AB91-4D7B-A8C9-2D28059266AC}" destId="{BE86A62D-8505-40C6-85CF-80CAE11E227C}" srcOrd="1" destOrd="0" presId="urn:microsoft.com/office/officeart/2005/8/layout/hierarchy1"/>
    <dgm:cxn modelId="{7DAEE050-5B01-40A4-9DD6-216DDD8F3E36}" type="presParOf" srcId="{BE86A62D-8505-40C6-85CF-80CAE11E227C}" destId="{57AA7650-0394-4245-8124-48C4D993BFD4}" srcOrd="0" destOrd="0" presId="urn:microsoft.com/office/officeart/2005/8/layout/hierarchy1"/>
    <dgm:cxn modelId="{316269C2-120D-4C80-98C0-E168332AEF9C}" type="presParOf" srcId="{57AA7650-0394-4245-8124-48C4D993BFD4}" destId="{CF0C3787-6021-467C-9B78-CDF843899AA7}" srcOrd="0" destOrd="0" presId="urn:microsoft.com/office/officeart/2005/8/layout/hierarchy1"/>
    <dgm:cxn modelId="{483DA51C-FA60-4FF0-9454-9F39C3C66A1E}" type="presParOf" srcId="{57AA7650-0394-4245-8124-48C4D993BFD4}" destId="{755210C4-2841-485D-9203-62B8770B068E}" srcOrd="1" destOrd="0" presId="urn:microsoft.com/office/officeart/2005/8/layout/hierarchy1"/>
    <dgm:cxn modelId="{A1C1C238-63AF-4909-A70F-1589AB04C3AA}" type="presParOf" srcId="{BE86A62D-8505-40C6-85CF-80CAE11E227C}" destId="{E3BC5652-E218-4FCF-A51E-F8A34C4C723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6F516-1B2B-4B11-B074-DCA9A53B14B0}">
      <dsp:nvSpPr>
        <dsp:cNvPr id="0" name=""/>
        <dsp:cNvSpPr/>
      </dsp:nvSpPr>
      <dsp:spPr>
        <a:xfrm>
          <a:off x="0" y="2492"/>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BD823B-187F-4D5A-9C26-D81F8AE55039}">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latin typeface="Arial Nova" panose="020B0504020202020204" pitchFamily="34" charset="0"/>
              <a:cs typeface="Arial" panose="020B0604020202020204" pitchFamily="34" charset="0"/>
            </a:rPr>
            <a:t>Access</a:t>
          </a:r>
        </a:p>
      </dsp:txBody>
      <dsp:txXfrm>
        <a:off x="0" y="2492"/>
        <a:ext cx="6492875" cy="850069"/>
      </dsp:txXfrm>
    </dsp:sp>
    <dsp:sp modelId="{B10CF1B6-F1E1-48DD-AC5D-E5C3A28998A5}">
      <dsp:nvSpPr>
        <dsp:cNvPr id="0" name=""/>
        <dsp:cNvSpPr/>
      </dsp:nvSpPr>
      <dsp:spPr>
        <a:xfrm>
          <a:off x="0" y="852561"/>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097AC9-8407-44EC-A1FA-893DA4E8B797}">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latin typeface="Arial Nova" panose="020B0504020202020204" pitchFamily="34" charset="0"/>
            </a:rPr>
            <a:t>Protect</a:t>
          </a:r>
        </a:p>
      </dsp:txBody>
      <dsp:txXfrm>
        <a:off x="0" y="852561"/>
        <a:ext cx="6492875" cy="850069"/>
      </dsp:txXfrm>
    </dsp:sp>
    <dsp:sp modelId="{30A17554-1795-4EC1-B3B2-8DD8910C3560}">
      <dsp:nvSpPr>
        <dsp:cNvPr id="0" name=""/>
        <dsp:cNvSpPr/>
      </dsp:nvSpPr>
      <dsp:spPr>
        <a:xfrm>
          <a:off x="0" y="1702630"/>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1B2A42-09EA-4BD7-A256-CA4B618A63F2}">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latin typeface="Arial Nova" panose="020B0504020202020204" pitchFamily="34" charset="0"/>
            </a:rPr>
            <a:t>Transparency </a:t>
          </a:r>
        </a:p>
      </dsp:txBody>
      <dsp:txXfrm>
        <a:off x="0" y="1702630"/>
        <a:ext cx="6492875" cy="850069"/>
      </dsp:txXfrm>
    </dsp:sp>
    <dsp:sp modelId="{4F33AE39-55CB-4A1D-93A9-61B1A04888A0}">
      <dsp:nvSpPr>
        <dsp:cNvPr id="0" name=""/>
        <dsp:cNvSpPr/>
      </dsp:nvSpPr>
      <dsp:spPr>
        <a:xfrm>
          <a:off x="0" y="2552699"/>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F702C1-F566-4A23-964B-71BC378FCAAE}">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latin typeface="Arial Nova" panose="020B0504020202020204" pitchFamily="34" charset="0"/>
            </a:rPr>
            <a:t>Evidence</a:t>
          </a:r>
        </a:p>
      </dsp:txBody>
      <dsp:txXfrm>
        <a:off x="0" y="2552699"/>
        <a:ext cx="6492875" cy="850069"/>
      </dsp:txXfrm>
    </dsp:sp>
    <dsp:sp modelId="{866DA127-FF40-4C3D-95D9-AFDD98B1194D}">
      <dsp:nvSpPr>
        <dsp:cNvPr id="0" name=""/>
        <dsp:cNvSpPr/>
      </dsp:nvSpPr>
      <dsp:spPr>
        <a:xfrm>
          <a:off x="0" y="3402769"/>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A038E2-F322-4519-AAB3-63A43D150B1B}">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latin typeface="Arial Nova" panose="020B0504020202020204" pitchFamily="34" charset="0"/>
            </a:rPr>
            <a:t>Improvement</a:t>
          </a:r>
        </a:p>
      </dsp:txBody>
      <dsp:txXfrm>
        <a:off x="0" y="3402769"/>
        <a:ext cx="6492875" cy="850069"/>
      </dsp:txXfrm>
    </dsp:sp>
    <dsp:sp modelId="{AAF6AC3B-1C72-47EE-9658-CC6EE1C20223}">
      <dsp:nvSpPr>
        <dsp:cNvPr id="0" name=""/>
        <dsp:cNvSpPr/>
      </dsp:nvSpPr>
      <dsp:spPr>
        <a:xfrm>
          <a:off x="0" y="4252838"/>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8EDF3B-F3E5-4E50-89F9-A82D6BFA9BCB}">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latin typeface="Arial Nova" panose="020B0504020202020204" pitchFamily="34" charset="0"/>
            </a:rPr>
            <a:t>No Bias</a:t>
          </a:r>
        </a:p>
      </dsp:txBody>
      <dsp:txXfrm>
        <a:off x="0" y="4252838"/>
        <a:ext cx="6492875" cy="850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D7C20-1C52-4223-8A77-3E2B8BCBD5D3}">
      <dsp:nvSpPr>
        <dsp:cNvPr id="0" name=""/>
        <dsp:cNvSpPr/>
      </dsp:nvSpPr>
      <dsp:spPr>
        <a:xfrm>
          <a:off x="761" y="353005"/>
          <a:ext cx="2969445" cy="178166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Only applies to employee respondents who condition, aid, benefit, or service on unwelcome sexual conduct.</a:t>
          </a:r>
        </a:p>
      </dsp:txBody>
      <dsp:txXfrm>
        <a:off x="761" y="353005"/>
        <a:ext cx="2969445" cy="1781667"/>
      </dsp:txXfrm>
    </dsp:sp>
    <dsp:sp modelId="{D545A208-2A0F-477B-AE1A-B021B03BC190}">
      <dsp:nvSpPr>
        <dsp:cNvPr id="0" name=""/>
        <dsp:cNvSpPr/>
      </dsp:nvSpPr>
      <dsp:spPr>
        <a:xfrm>
          <a:off x="3267151" y="353005"/>
          <a:ext cx="2969445" cy="178166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No restriction on complainant's status.</a:t>
          </a:r>
        </a:p>
      </dsp:txBody>
      <dsp:txXfrm>
        <a:off x="3267151" y="353005"/>
        <a:ext cx="2969445" cy="1781667"/>
      </dsp:txXfrm>
    </dsp:sp>
    <dsp:sp modelId="{F0F28383-6891-4CFA-875D-831FD3E03D2C}">
      <dsp:nvSpPr>
        <dsp:cNvPr id="0" name=""/>
        <dsp:cNvSpPr/>
      </dsp:nvSpPr>
      <dsp:spPr>
        <a:xfrm>
          <a:off x="761" y="2431617"/>
          <a:ext cx="2969445" cy="178166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DOE interprets this broadly to encompass implied quid pro quo.</a:t>
          </a:r>
        </a:p>
      </dsp:txBody>
      <dsp:txXfrm>
        <a:off x="761" y="2431617"/>
        <a:ext cx="2969445" cy="1781667"/>
      </dsp:txXfrm>
    </dsp:sp>
    <dsp:sp modelId="{70A81851-D246-4E35-A5AB-B33A8D953201}">
      <dsp:nvSpPr>
        <dsp:cNvPr id="0" name=""/>
        <dsp:cNvSpPr/>
      </dsp:nvSpPr>
      <dsp:spPr>
        <a:xfrm>
          <a:off x="3267151" y="2431617"/>
          <a:ext cx="2969445" cy="178166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No intent, or severe or pervasive requirements but must be unwelcome.</a:t>
          </a:r>
        </a:p>
      </dsp:txBody>
      <dsp:txXfrm>
        <a:off x="3267151" y="2431617"/>
        <a:ext cx="2969445" cy="17816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F5F51-AF2D-4C0A-A5CA-033EEA189211}">
      <dsp:nvSpPr>
        <dsp:cNvPr id="0" name=""/>
        <dsp:cNvSpPr/>
      </dsp:nvSpPr>
      <dsp:spPr>
        <a:xfrm>
          <a:off x="2854" y="793731"/>
          <a:ext cx="2037895" cy="1294063"/>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7A4592-01DC-4F2E-A564-05CD73FCA300}">
      <dsp:nvSpPr>
        <dsp:cNvPr id="0" name=""/>
        <dsp:cNvSpPr/>
      </dsp:nvSpPr>
      <dsp:spPr>
        <a:xfrm>
          <a:off x="229286" y="1008842"/>
          <a:ext cx="2037895" cy="1294063"/>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Does not require intent.</a:t>
          </a:r>
        </a:p>
      </dsp:txBody>
      <dsp:txXfrm>
        <a:off x="267188" y="1046744"/>
        <a:ext cx="1962091" cy="1218259"/>
      </dsp:txXfrm>
    </dsp:sp>
    <dsp:sp modelId="{875E77B8-864C-4598-93A9-CECDD9C2BAD0}">
      <dsp:nvSpPr>
        <dsp:cNvPr id="0" name=""/>
        <dsp:cNvSpPr/>
      </dsp:nvSpPr>
      <dsp:spPr>
        <a:xfrm>
          <a:off x="2493615" y="793731"/>
          <a:ext cx="2037895" cy="1294063"/>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E7098A-DEB2-4BA5-8215-4769CA0B17E2}">
      <dsp:nvSpPr>
        <dsp:cNvPr id="0" name=""/>
        <dsp:cNvSpPr/>
      </dsp:nvSpPr>
      <dsp:spPr>
        <a:xfrm>
          <a:off x="2720047" y="1008842"/>
          <a:ext cx="2037895" cy="1294063"/>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Reasonable person in the shoes of the complainant.</a:t>
          </a:r>
        </a:p>
      </dsp:txBody>
      <dsp:txXfrm>
        <a:off x="2757949" y="1046744"/>
        <a:ext cx="1962091" cy="1218259"/>
      </dsp:txXfrm>
    </dsp:sp>
    <dsp:sp modelId="{53C20792-5449-486C-BFC9-880CEACEB6B7}">
      <dsp:nvSpPr>
        <dsp:cNvPr id="0" name=""/>
        <dsp:cNvSpPr/>
      </dsp:nvSpPr>
      <dsp:spPr>
        <a:xfrm>
          <a:off x="4984375" y="793731"/>
          <a:ext cx="2037895" cy="1294063"/>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64DD99-2323-4B7F-8EC2-A9679338BEE3}">
      <dsp:nvSpPr>
        <dsp:cNvPr id="0" name=""/>
        <dsp:cNvSpPr/>
      </dsp:nvSpPr>
      <dsp:spPr>
        <a:xfrm>
          <a:off x="5210808" y="1008842"/>
          <a:ext cx="2037895" cy="1294063"/>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Takes into account different circumstances.</a:t>
          </a:r>
        </a:p>
      </dsp:txBody>
      <dsp:txXfrm>
        <a:off x="5248710" y="1046744"/>
        <a:ext cx="1962091" cy="1218259"/>
      </dsp:txXfrm>
    </dsp:sp>
    <dsp:sp modelId="{5051B912-59FA-4592-9FA0-0CEA53018621}">
      <dsp:nvSpPr>
        <dsp:cNvPr id="0" name=""/>
        <dsp:cNvSpPr/>
      </dsp:nvSpPr>
      <dsp:spPr>
        <a:xfrm>
          <a:off x="7475136" y="793731"/>
          <a:ext cx="2037895" cy="1294063"/>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CDA239-01A1-4CC0-9C67-F449F71C7A1F}">
      <dsp:nvSpPr>
        <dsp:cNvPr id="0" name=""/>
        <dsp:cNvSpPr/>
      </dsp:nvSpPr>
      <dsp:spPr>
        <a:xfrm>
          <a:off x="7701569" y="1008842"/>
          <a:ext cx="2037895" cy="1294063"/>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Very fact-specific.</a:t>
          </a:r>
        </a:p>
      </dsp:txBody>
      <dsp:txXfrm>
        <a:off x="7739471" y="1046744"/>
        <a:ext cx="1962091" cy="12182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20942-9BFF-4ACE-9C5E-51B9633CB122}">
      <dsp:nvSpPr>
        <dsp:cNvPr id="0" name=""/>
        <dsp:cNvSpPr/>
      </dsp:nvSpPr>
      <dsp:spPr>
        <a:xfrm>
          <a:off x="435670" y="648"/>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Rape</a:t>
          </a:r>
        </a:p>
      </dsp:txBody>
      <dsp:txXfrm>
        <a:off x="435670" y="648"/>
        <a:ext cx="2555246" cy="1533147"/>
      </dsp:txXfrm>
    </dsp:sp>
    <dsp:sp modelId="{CA8CEFA8-C4D7-4CA2-B896-9BEE6C153CDB}">
      <dsp:nvSpPr>
        <dsp:cNvPr id="0" name=""/>
        <dsp:cNvSpPr/>
      </dsp:nvSpPr>
      <dsp:spPr>
        <a:xfrm>
          <a:off x="3246441" y="648"/>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Sodomy</a:t>
          </a:r>
        </a:p>
      </dsp:txBody>
      <dsp:txXfrm>
        <a:off x="3246441" y="648"/>
        <a:ext cx="2555246" cy="1533147"/>
      </dsp:txXfrm>
    </dsp:sp>
    <dsp:sp modelId="{CECF7C1B-1B5C-4AF3-9C88-FFA108DEBA51}">
      <dsp:nvSpPr>
        <dsp:cNvPr id="0" name=""/>
        <dsp:cNvSpPr/>
      </dsp:nvSpPr>
      <dsp:spPr>
        <a:xfrm>
          <a:off x="435670" y="1789320"/>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Sexual Assault with an Object</a:t>
          </a:r>
        </a:p>
      </dsp:txBody>
      <dsp:txXfrm>
        <a:off x="435670" y="1789320"/>
        <a:ext cx="2555246" cy="1533147"/>
      </dsp:txXfrm>
    </dsp:sp>
    <dsp:sp modelId="{8F5538E8-4BFE-4690-AB73-47D2F88299FB}">
      <dsp:nvSpPr>
        <dsp:cNvPr id="0" name=""/>
        <dsp:cNvSpPr/>
      </dsp:nvSpPr>
      <dsp:spPr>
        <a:xfrm>
          <a:off x="3246441" y="1789320"/>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Fondling</a:t>
          </a:r>
        </a:p>
      </dsp:txBody>
      <dsp:txXfrm>
        <a:off x="3246441" y="1789320"/>
        <a:ext cx="2555246" cy="1533147"/>
      </dsp:txXfrm>
    </dsp:sp>
    <dsp:sp modelId="{ABEEBC58-CB62-4F82-BA1C-4F9844B0A51D}">
      <dsp:nvSpPr>
        <dsp:cNvPr id="0" name=""/>
        <dsp:cNvSpPr/>
      </dsp:nvSpPr>
      <dsp:spPr>
        <a:xfrm>
          <a:off x="435670" y="3577992"/>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Incest</a:t>
          </a:r>
        </a:p>
      </dsp:txBody>
      <dsp:txXfrm>
        <a:off x="435670" y="3577992"/>
        <a:ext cx="2555246" cy="1533147"/>
      </dsp:txXfrm>
    </dsp:sp>
    <dsp:sp modelId="{68C37059-D241-49CA-9812-CCAE20F245ED}">
      <dsp:nvSpPr>
        <dsp:cNvPr id="0" name=""/>
        <dsp:cNvSpPr/>
      </dsp:nvSpPr>
      <dsp:spPr>
        <a:xfrm>
          <a:off x="3246441" y="3577992"/>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Statutory Rape</a:t>
          </a:r>
        </a:p>
      </dsp:txBody>
      <dsp:txXfrm>
        <a:off x="3246441" y="3577992"/>
        <a:ext cx="2555246" cy="15331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F519B-C095-4377-B228-2A9E184FA9BF}">
      <dsp:nvSpPr>
        <dsp:cNvPr id="0" name=""/>
        <dsp:cNvSpPr/>
      </dsp:nvSpPr>
      <dsp:spPr>
        <a:xfrm>
          <a:off x="1189"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B0B521-B3F4-4F70-8DEC-788AFA05008D}">
      <dsp:nvSpPr>
        <dsp:cNvPr id="0" name=""/>
        <dsp:cNvSpPr/>
      </dsp:nvSpPr>
      <dsp:spPr>
        <a:xfrm>
          <a:off x="464995"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Nova" panose="020B0504020202020204" pitchFamily="34" charset="0"/>
            </a:rPr>
            <a:t>Must not be deliberately indifferent.</a:t>
          </a:r>
        </a:p>
      </dsp:txBody>
      <dsp:txXfrm>
        <a:off x="542630" y="520934"/>
        <a:ext cx="4018990" cy="2495385"/>
      </dsp:txXfrm>
    </dsp:sp>
    <dsp:sp modelId="{CF0C3787-6021-467C-9B78-CDF843899AA7}">
      <dsp:nvSpPr>
        <dsp:cNvPr id="0" name=""/>
        <dsp:cNvSpPr/>
      </dsp:nvSpPr>
      <dsp:spPr>
        <a:xfrm>
          <a:off x="5103062"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5210C4-2841-485D-9203-62B8770B068E}">
      <dsp:nvSpPr>
        <dsp:cNvPr id="0" name=""/>
        <dsp:cNvSpPr/>
      </dsp:nvSpPr>
      <dsp:spPr>
        <a:xfrm>
          <a:off x="5566869"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Nova" panose="020B0504020202020204" pitchFamily="34" charset="0"/>
            </a:rPr>
            <a:t>"Deliberate indifference" = unreasonable in light of known circumstances.</a:t>
          </a:r>
        </a:p>
      </dsp:txBody>
      <dsp:txXfrm>
        <a:off x="5644504" y="520934"/>
        <a:ext cx="4018990" cy="249538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9EBED9-6597-4EBD-A3B0-70ECE414BED1}" type="datetimeFigureOut">
              <a:rPr lang="en-US" smtClean="0"/>
              <a:t>11/29/2023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80324FD-4FC2-4CAE-A906-DBDC9ABF5EDA}" type="slidenum">
              <a:rPr lang="en-US" smtClean="0"/>
              <a:t>‹#›</a:t>
            </a:fld>
            <a:endParaRPr lang="en-US"/>
          </a:p>
        </p:txBody>
      </p:sp>
    </p:spTree>
    <p:extLst>
      <p:ext uri="{BB962C8B-B14F-4D97-AF65-F5344CB8AC3E}">
        <p14:creationId xmlns:p14="http://schemas.microsoft.com/office/powerpoint/2010/main" val="3164959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4</a:t>
            </a:fld>
            <a:endParaRPr lang="en-US"/>
          </a:p>
        </p:txBody>
      </p:sp>
    </p:spTree>
    <p:extLst>
      <p:ext uri="{BB962C8B-B14F-4D97-AF65-F5344CB8AC3E}">
        <p14:creationId xmlns:p14="http://schemas.microsoft.com/office/powerpoint/2010/main" val="50159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16</a:t>
            </a:fld>
            <a:endParaRPr lang="en-US"/>
          </a:p>
        </p:txBody>
      </p:sp>
    </p:spTree>
    <p:extLst>
      <p:ext uri="{BB962C8B-B14F-4D97-AF65-F5344CB8AC3E}">
        <p14:creationId xmlns:p14="http://schemas.microsoft.com/office/powerpoint/2010/main" val="175742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01AF39-2CE5-48F5-9DF4-8CA0A9D0A8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1792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list is not exhaustive – this list was given in the </a:t>
            </a:r>
            <a:r>
              <a:rPr lang="en-US" i="1" dirty="0"/>
              <a:t>Jennings v. UNC</a:t>
            </a:r>
            <a:r>
              <a:rPr lang="en-US" i="0" dirty="0"/>
              <a:t> case and reiterated in the recent </a:t>
            </a:r>
            <a:r>
              <a:rPr lang="en-US" i="1" dirty="0"/>
              <a:t>Doe v. Fairfax County Sch. Bd.</a:t>
            </a:r>
            <a:r>
              <a:rPr lang="en-US" i="0" dirty="0"/>
              <a:t> case. Practical examples of this list: when a victim's academic performance and class attendance declines after the sexual harassment; when a victim alters behavior at school and voluntarily limits participation in extracurricular activities to avoid an alleged </a:t>
            </a:r>
            <a:r>
              <a:rPr lang="en-US" i="0" dirty="0" err="1"/>
              <a:t>harassor</a:t>
            </a:r>
            <a:r>
              <a:rPr lang="en-US" i="0" dirty="0"/>
              <a:t>; and when a victim suffers emotional trauma that interferes with daily life functioning, such as difficulty eating, sleeping, and concentrating.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01AF39-2CE5-48F5-9DF4-8CA0A9D0A8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624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01AF39-2CE5-48F5-9DF4-8CA0A9D0A8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9227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01AF39-2CE5-48F5-9DF4-8CA0A9D0A8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5621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959"/>
            <a:ext cx="10018713" cy="974035"/>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idx="1"/>
          </p:nvPr>
        </p:nvSpPr>
        <p:spPr>
          <a:xfrm>
            <a:off x="1484310" y="1669774"/>
            <a:ext cx="10018713" cy="4315249"/>
          </a:xfrm>
        </p:spPr>
        <p:txBody>
          <a:bodyPr anchor="t" anchorCtr="0">
            <a:normAutofit/>
          </a:bodyPr>
          <a:lstStyle>
            <a:lvl1pPr marL="347663" indent="-347663">
              <a:spcBef>
                <a:spcPts val="0"/>
              </a:spcBef>
              <a:spcAft>
                <a:spcPts val="0"/>
              </a:spcAft>
              <a:defRPr sz="2400">
                <a:latin typeface="Arial Nova" panose="020B0504020202020204" pitchFamily="34" charset="0"/>
              </a:defRPr>
            </a:lvl1pPr>
            <a:lvl2pPr marL="804863" indent="-347663">
              <a:spcBef>
                <a:spcPts val="0"/>
              </a:spcBef>
              <a:spcAft>
                <a:spcPts val="0"/>
              </a:spcAft>
              <a:buSzPct val="100000"/>
              <a:buFont typeface="Wingdings" panose="05000000000000000000" pitchFamily="2" charset="2"/>
              <a:buChar char="§"/>
              <a:defRPr sz="2400">
                <a:latin typeface="Arial Nova" panose="020B0504020202020204" pitchFamily="34" charset="0"/>
              </a:defRPr>
            </a:lvl2pPr>
            <a:lvl3pPr marL="1262063" indent="-347663">
              <a:spcBef>
                <a:spcPts val="0"/>
              </a:spcBef>
              <a:spcAft>
                <a:spcPts val="0"/>
              </a:spcAft>
              <a:buSzPct val="100000"/>
              <a:buFont typeface="Courier New" panose="02070309020205020404" pitchFamily="49" charset="0"/>
              <a:buChar char="o"/>
              <a:defRPr sz="2400">
                <a:latin typeface="Arial Nova" panose="020B0504020202020204" pitchFamily="34" charset="0"/>
              </a:defRPr>
            </a:lvl3pPr>
            <a:lvl4pPr marL="1719263" indent="-347663">
              <a:spcBef>
                <a:spcPts val="0"/>
              </a:spcBef>
              <a:spcAft>
                <a:spcPts val="0"/>
              </a:spcAft>
              <a:buSzPct val="100000"/>
              <a:buFont typeface="Wingdings" panose="05000000000000000000" pitchFamily="2" charset="2"/>
              <a:buChar char="Ø"/>
              <a:defRPr sz="2400">
                <a:latin typeface="Arial Nova" panose="020B0504020202020204" pitchFamily="34" charset="0"/>
              </a:defRPr>
            </a:lvl4pPr>
            <a:lvl5pPr marL="2176463" indent="-347663">
              <a:spcBef>
                <a:spcPts val="0"/>
              </a:spcBef>
              <a:spcAft>
                <a:spcPts val="0"/>
              </a:spcAft>
              <a:buSzPct val="100000"/>
              <a:buFont typeface="Corbel" panose="020B0503020204020204" pitchFamily="34" charset="0"/>
              <a:buChar char="*"/>
              <a:defRPr sz="2400">
                <a:latin typeface="Arial Nova" panose="020B0504020202020204" pitchFamily="34" charset="0"/>
              </a:defRPr>
            </a:lvl5pPr>
          </a:lstStyle>
          <a:p>
            <a:pPr lvl="0"/>
            <a:r>
              <a:rPr lang="en-US" dirty="0"/>
              <a:t>Click to edit Master text styles</a:t>
            </a:r>
          </a:p>
          <a:p>
            <a:pPr lvl="0"/>
            <a:endParaRPr lang="en-US" dirty="0"/>
          </a:p>
          <a:p>
            <a:pPr lvl="1"/>
            <a:r>
              <a:rPr lang="en-US" dirty="0"/>
              <a:t>Second level</a:t>
            </a:r>
          </a:p>
          <a:p>
            <a:pPr lvl="1"/>
            <a:endParaRPr lang="en-US" dirty="0"/>
          </a:p>
          <a:p>
            <a:pPr lvl="2"/>
            <a:r>
              <a:rPr lang="en-US" dirty="0"/>
              <a:t>Third level</a:t>
            </a:r>
          </a:p>
          <a:p>
            <a:pPr lvl="2"/>
            <a:endParaRPr lang="en-US" dirty="0"/>
          </a:p>
          <a:p>
            <a:pPr lvl="3"/>
            <a:r>
              <a:rPr lang="en-US" dirty="0"/>
              <a:t>Fourth level</a:t>
            </a:r>
          </a:p>
          <a:p>
            <a:pPr lvl="3"/>
            <a:endParaRPr lang="en-US" dirty="0"/>
          </a:p>
          <a:p>
            <a:pPr lvl="4"/>
            <a:r>
              <a:rPr lang="en-US" dirty="0"/>
              <a:t>Fifth level</a:t>
            </a:r>
          </a:p>
        </p:txBody>
      </p:sp>
      <p:pic>
        <p:nvPicPr>
          <p:cNvPr id="10" name="Picture 9">
            <a:extLst>
              <a:ext uri="{FF2B5EF4-FFF2-40B4-BE49-F238E27FC236}">
                <a16:creationId xmlns:a16="http://schemas.microsoft.com/office/drawing/2014/main" id="{AD0E777D-B8E5-4DE3-9D1B-014F0841C47D}"/>
              </a:ext>
            </a:extLst>
          </p:cNvPr>
          <p:cNvPicPr>
            <a:picLocks noChangeAspect="1"/>
          </p:cNvPicPr>
          <p:nvPr userDrawn="1"/>
        </p:nvPicPr>
        <p:blipFill>
          <a:blip r:embed="rId2"/>
          <a:stretch>
            <a:fillRect/>
          </a:stretch>
        </p:blipFill>
        <p:spPr>
          <a:xfrm>
            <a:off x="10167041" y="5985024"/>
            <a:ext cx="1762407" cy="872976"/>
          </a:xfrm>
          <a:prstGeom prst="rect">
            <a:avLst/>
          </a:prstGeom>
        </p:spPr>
      </p:pic>
    </p:spTree>
    <p:extLst>
      <p:ext uri="{BB962C8B-B14F-4D97-AF65-F5344CB8AC3E}">
        <p14:creationId xmlns:p14="http://schemas.microsoft.com/office/powerpoint/2010/main" val="207328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7171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88792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23241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49711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3678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4254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32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8752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latin typeface="Arial Nova" panose="020B0504020202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267D12BA-94C6-431D-B3DC-C72F7CCC4964}"/>
              </a:ext>
            </a:extLst>
          </p:cNvPr>
          <p:cNvPicPr>
            <a:picLocks noChangeAspect="1"/>
          </p:cNvPicPr>
          <p:nvPr userDrawn="1"/>
        </p:nvPicPr>
        <p:blipFill>
          <a:blip r:embed="rId2"/>
          <a:stretch>
            <a:fillRect/>
          </a:stretch>
        </p:blipFill>
        <p:spPr>
          <a:xfrm>
            <a:off x="8716874" y="5351183"/>
            <a:ext cx="2786149" cy="1380068"/>
          </a:xfrm>
          <a:prstGeom prst="rect">
            <a:avLst/>
          </a:prstGeom>
        </p:spPr>
      </p:pic>
    </p:spTree>
    <p:extLst>
      <p:ext uri="{BB962C8B-B14F-4D97-AF65-F5344CB8AC3E}">
        <p14:creationId xmlns:p14="http://schemas.microsoft.com/office/powerpoint/2010/main" val="328999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atin typeface="Arial Nova" panose="020B05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4704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303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054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4525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97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0771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2974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113183"/>
          </a:xfrm>
          <a:prstGeom prst="rect">
            <a:avLst/>
          </a:prstGeom>
          <a:effectLst/>
        </p:spPr>
        <p:txBody>
          <a:bodyPr vert="horz" lIns="91440" tIns="45720" rIns="91440" bIns="45720" rtlCol="0" anchor="ctr">
            <a:normAutofit/>
          </a:bodyPr>
          <a:lstStyle/>
          <a:p>
            <a:r>
              <a:rPr kumimoji="0" lang="en-US" sz="4000" b="0" i="0" u="none" strike="noStrike" kern="1200" cap="none" spc="0" normalizeH="0" baseline="0" noProof="0" dirty="0">
                <a:ln w="3175" cmpd="sng">
                  <a:noFill/>
                </a:ln>
                <a:solidFill>
                  <a:prstClr val="black"/>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1484310" y="1967948"/>
            <a:ext cx="10018713" cy="4047089"/>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a:extLst>
              <a:ext uri="{FF2B5EF4-FFF2-40B4-BE49-F238E27FC236}">
                <a16:creationId xmlns:a16="http://schemas.microsoft.com/office/drawing/2014/main" id="{37BAFB9E-4871-4857-A7CB-E3B9EC7635D7}"/>
              </a:ext>
            </a:extLst>
          </p:cNvPr>
          <p:cNvPicPr>
            <a:picLocks noChangeAspect="1"/>
          </p:cNvPicPr>
          <p:nvPr userDrawn="1"/>
        </p:nvPicPr>
        <p:blipFill>
          <a:blip r:embed="rId19"/>
          <a:stretch>
            <a:fillRect/>
          </a:stretch>
        </p:blipFill>
        <p:spPr>
          <a:xfrm>
            <a:off x="10167730" y="5936491"/>
            <a:ext cx="1567070" cy="776219"/>
          </a:xfrm>
          <a:prstGeom prst="rect">
            <a:avLst/>
          </a:prstGeom>
        </p:spPr>
      </p:pic>
    </p:spTree>
    <p:extLst>
      <p:ext uri="{BB962C8B-B14F-4D97-AF65-F5344CB8AC3E}">
        <p14:creationId xmlns:p14="http://schemas.microsoft.com/office/powerpoint/2010/main" val="3483247336"/>
      </p:ext>
    </p:extLst>
  </p:cSld>
  <p:clrMap bg1="lt1" tx1="dk1" bg2="lt2" tx2="dk2" accent1="accent1" accent2="accent2" accent3="accent3" accent4="accent4" accent5="accent5" accent6="accent6" hlink="hlink" folHlink="folHlink"/>
  <p:sldLayoutIdLst>
    <p:sldLayoutId id="2147483778" r:id="rId1"/>
    <p:sldLayoutId id="2147483777"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Comic Sans MS" panose="030F0702030302020204" pitchFamily="66"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692CE-53C9-723F-264A-788D63B162D4}"/>
              </a:ext>
            </a:extLst>
          </p:cNvPr>
          <p:cNvSpPr>
            <a:spLocks noGrp="1"/>
          </p:cNvSpPr>
          <p:nvPr>
            <p:ph type="title"/>
          </p:nvPr>
        </p:nvSpPr>
        <p:spPr/>
        <p:txBody>
          <a:bodyPr/>
          <a:lstStyle/>
          <a:p>
            <a:r>
              <a:rPr lang="en-US" b="1" dirty="0"/>
              <a:t>CAMPBELL SHATLEY TITLE IX TRAINING</a:t>
            </a:r>
          </a:p>
        </p:txBody>
      </p:sp>
      <p:sp>
        <p:nvSpPr>
          <p:cNvPr id="3" name="Content Placeholder 2">
            <a:extLst>
              <a:ext uri="{FF2B5EF4-FFF2-40B4-BE49-F238E27FC236}">
                <a16:creationId xmlns:a16="http://schemas.microsoft.com/office/drawing/2014/main" id="{B284BE6D-5FC6-20D8-E355-1A92AF9F4AA8}"/>
              </a:ext>
            </a:extLst>
          </p:cNvPr>
          <p:cNvSpPr>
            <a:spLocks noGrp="1"/>
          </p:cNvSpPr>
          <p:nvPr>
            <p:ph idx="1"/>
          </p:nvPr>
        </p:nvSpPr>
        <p:spPr/>
        <p:txBody>
          <a:bodyPr/>
          <a:lstStyle/>
          <a:p>
            <a:r>
              <a:rPr lang="en-US" dirty="0"/>
              <a:t>Rules for the next two days…</a:t>
            </a:r>
          </a:p>
          <a:p>
            <a:pPr lvl="1"/>
            <a:r>
              <a:rPr lang="en-US" dirty="0"/>
              <a:t>Questions are encouraged!</a:t>
            </a:r>
          </a:p>
          <a:p>
            <a:pPr lvl="1"/>
            <a:r>
              <a:rPr lang="en-US" dirty="0"/>
              <a:t>"For the sake of argument" questions help to challenge the group, consider other perspectives, and move the conversation forward.</a:t>
            </a:r>
          </a:p>
          <a:p>
            <a:pPr lvl="1"/>
            <a:r>
              <a:rPr lang="en-US" dirty="0"/>
              <a:t>Be aware of your own responses and experiences.</a:t>
            </a:r>
          </a:p>
          <a:p>
            <a:pPr lvl="1"/>
            <a:r>
              <a:rPr lang="en-US" dirty="0"/>
              <a:t>Follow-up with someone if you have any questions or concerns.</a:t>
            </a:r>
          </a:p>
          <a:p>
            <a:pPr marL="457200" lvl="1" indent="0">
              <a:buNone/>
            </a:pPr>
            <a:endParaRPr lang="en-US" dirty="0"/>
          </a:p>
          <a:p>
            <a:r>
              <a:rPr lang="en-US" dirty="0"/>
              <a:t>Friday's Interactive Sessions</a:t>
            </a:r>
          </a:p>
          <a:p>
            <a:pPr lvl="1"/>
            <a:r>
              <a:rPr lang="en-US" dirty="0"/>
              <a:t>Mock Investigations</a:t>
            </a:r>
          </a:p>
          <a:p>
            <a:pPr lvl="1"/>
            <a:r>
              <a:rPr lang="en-US" dirty="0"/>
              <a:t>Hearing Simulation </a:t>
            </a:r>
          </a:p>
        </p:txBody>
      </p:sp>
    </p:spTree>
    <p:extLst>
      <p:ext uri="{BB962C8B-B14F-4D97-AF65-F5344CB8AC3E}">
        <p14:creationId xmlns:p14="http://schemas.microsoft.com/office/powerpoint/2010/main" val="3069977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6591-CC4F-4BDC-AE31-FAA51C15D085}"/>
              </a:ext>
            </a:extLst>
          </p:cNvPr>
          <p:cNvSpPr>
            <a:spLocks noGrp="1"/>
          </p:cNvSpPr>
          <p:nvPr>
            <p:ph type="title"/>
          </p:nvPr>
        </p:nvSpPr>
        <p:spPr/>
        <p:txBody>
          <a:bodyPr/>
          <a:lstStyle/>
          <a:p>
            <a:r>
              <a:rPr lang="en-US" b="1" dirty="0"/>
              <a:t>REGULATIONS V. GUIDANCE</a:t>
            </a:r>
          </a:p>
        </p:txBody>
      </p:sp>
      <p:sp>
        <p:nvSpPr>
          <p:cNvPr id="3" name="Content Placeholder 2">
            <a:extLst>
              <a:ext uri="{FF2B5EF4-FFF2-40B4-BE49-F238E27FC236}">
                <a16:creationId xmlns:a16="http://schemas.microsoft.com/office/drawing/2014/main" id="{A32C6E84-E206-401E-9B1B-792AC3A5A519}"/>
              </a:ext>
            </a:extLst>
          </p:cNvPr>
          <p:cNvSpPr>
            <a:spLocks noGrp="1"/>
          </p:cNvSpPr>
          <p:nvPr>
            <p:ph idx="1"/>
          </p:nvPr>
        </p:nvSpPr>
        <p:spPr>
          <a:xfrm>
            <a:off x="1484310" y="1309036"/>
            <a:ext cx="10301290" cy="5440678"/>
          </a:xfrm>
        </p:spPr>
        <p:txBody>
          <a:bodyPr>
            <a:normAutofit/>
          </a:bodyPr>
          <a:lstStyle/>
          <a:p>
            <a:pPr>
              <a:buFont typeface="Arial" panose="020B0604020202020204" pitchFamily="34" charset="0"/>
              <a:buChar char="•"/>
            </a:pPr>
            <a:r>
              <a:rPr lang="en-US" sz="2600" dirty="0"/>
              <a:t>Timeline of recent guidance:</a:t>
            </a:r>
          </a:p>
          <a:p>
            <a:pPr lvl="1"/>
            <a:r>
              <a:rPr lang="en-US" sz="2600" strike="sngStrike" dirty="0"/>
              <a:t>January 2001: Revised Sexual Harassment Guidance: Harassment of Students by School Employees, Other Students, or Third Parties</a:t>
            </a:r>
          </a:p>
          <a:p>
            <a:pPr marL="1085850" lvl="1" indent="-412750">
              <a:buClr>
                <a:schemeClr val="tx2"/>
              </a:buClr>
            </a:pPr>
            <a:r>
              <a:rPr lang="en-US" sz="2600" strike="sngStrike" dirty="0"/>
              <a:t>April 2011: Dear Colleague </a:t>
            </a:r>
            <a:r>
              <a:rPr lang="mr-IN" sz="2600" strike="sngStrike" dirty="0"/>
              <a:t>–</a:t>
            </a:r>
            <a:r>
              <a:rPr lang="en-US" sz="2600" strike="sngStrike" dirty="0"/>
              <a:t> Sexual Violence</a:t>
            </a:r>
          </a:p>
          <a:p>
            <a:pPr marL="1085850" lvl="1" indent="-412750">
              <a:buClr>
                <a:schemeClr val="tx2"/>
              </a:buClr>
            </a:pPr>
            <a:r>
              <a:rPr lang="en-US" sz="2600" strike="sngStrike" dirty="0"/>
              <a:t>April 2014: Q&amp;A Title IX Sexual Violence</a:t>
            </a:r>
          </a:p>
          <a:p>
            <a:pPr marL="1085850" lvl="1" indent="-412750">
              <a:buClr>
                <a:schemeClr val="tx2"/>
              </a:buClr>
            </a:pPr>
            <a:r>
              <a:rPr lang="en-US" sz="2600" strike="sngStrike" dirty="0"/>
              <a:t>September 2017: Q&amp;A Campus Sexual Misconduct</a:t>
            </a:r>
          </a:p>
          <a:p>
            <a:pPr marL="1085850" lvl="1" indent="-412750">
              <a:buClr>
                <a:schemeClr val="tx2"/>
              </a:buClr>
            </a:pPr>
            <a:r>
              <a:rPr lang="en-US" sz="2600" dirty="0"/>
              <a:t>May 2020: Regulations/Final Rule</a:t>
            </a:r>
          </a:p>
          <a:p>
            <a:pPr marL="1085850" lvl="1" indent="-412750">
              <a:buClr>
                <a:schemeClr val="tx2"/>
              </a:buClr>
            </a:pPr>
            <a:r>
              <a:rPr lang="en-US" sz="2600" dirty="0"/>
              <a:t>September 2020: Q&amp;A Regarding the Final Rule</a:t>
            </a:r>
          </a:p>
          <a:p>
            <a:pPr marL="1085850" lvl="1" indent="-412750">
              <a:buClr>
                <a:schemeClr val="tx2"/>
              </a:buClr>
            </a:pPr>
            <a:r>
              <a:rPr lang="en-US" sz="2600" dirty="0"/>
              <a:t>January 2021: Q&amp;A Regarding Title IX Regulations (2 parts)</a:t>
            </a:r>
          </a:p>
          <a:p>
            <a:pPr marL="1085850" lvl="1" indent="-412750">
              <a:buClr>
                <a:schemeClr val="tx2"/>
              </a:buClr>
            </a:pPr>
            <a:r>
              <a:rPr lang="en-US" sz="2600" dirty="0"/>
              <a:t>August 2021: Letter re: Limiting Use of Prior Statements at Live Hearings</a:t>
            </a:r>
          </a:p>
          <a:p>
            <a:pPr marL="1085850" lvl="1" indent="-412750">
              <a:buClr>
                <a:schemeClr val="tx2"/>
              </a:buClr>
            </a:pPr>
            <a:r>
              <a:rPr lang="en-US" sz="2600" dirty="0"/>
              <a:t>June 2022: Q&amp;A Regarding Sexual Harassment</a:t>
            </a:r>
          </a:p>
          <a:p>
            <a:pPr marL="1085850" lvl="1" indent="-412750">
              <a:buClr>
                <a:schemeClr val="tx2"/>
              </a:buClr>
            </a:pPr>
            <a:endParaRPr lang="en-US" sz="2600" dirty="0"/>
          </a:p>
        </p:txBody>
      </p:sp>
    </p:spTree>
    <p:extLst>
      <p:ext uri="{BB962C8B-B14F-4D97-AF65-F5344CB8AC3E}">
        <p14:creationId xmlns:p14="http://schemas.microsoft.com/office/powerpoint/2010/main" val="206396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C0086591-CC4F-4BDC-AE31-FAA51C15D085}"/>
              </a:ext>
            </a:extLst>
          </p:cNvPr>
          <p:cNvSpPr>
            <a:spLocks noGrp="1"/>
          </p:cNvSpPr>
          <p:nvPr>
            <p:ph type="title"/>
          </p:nvPr>
        </p:nvSpPr>
        <p:spPr>
          <a:xfrm>
            <a:off x="683609" y="764372"/>
            <a:ext cx="3173688" cy="5216013"/>
          </a:xfrm>
        </p:spPr>
        <p:txBody>
          <a:bodyPr>
            <a:normAutofit/>
          </a:bodyPr>
          <a:lstStyle/>
          <a:p>
            <a:r>
              <a:rPr lang="en-US" b="1" dirty="0"/>
              <a:t>TITLE IX'S 2020 FINAL RULE</a:t>
            </a:r>
          </a:p>
        </p:txBody>
      </p:sp>
      <p:cxnSp>
        <p:nvCxnSpPr>
          <p:cNvPr id="25"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32C6E84-E206-401E-9B1B-792AC3A5A519}"/>
              </a:ext>
            </a:extLst>
          </p:cNvPr>
          <p:cNvSpPr>
            <a:spLocks noGrp="1"/>
          </p:cNvSpPr>
          <p:nvPr>
            <p:ph idx="1"/>
          </p:nvPr>
        </p:nvSpPr>
        <p:spPr>
          <a:xfrm>
            <a:off x="4370138" y="764372"/>
            <a:ext cx="7086600" cy="5510698"/>
          </a:xfrm>
        </p:spPr>
        <p:txBody>
          <a:bodyPr anchor="ctr">
            <a:normAutofit/>
          </a:bodyPr>
          <a:lstStyle/>
          <a:p>
            <a:r>
              <a:rPr lang="en-US" sz="2800" dirty="0"/>
              <a:t>November 29, 2018 – Secretary Devos announces intention to restructure </a:t>
            </a:r>
          </a:p>
          <a:p>
            <a:pPr>
              <a:buNone/>
            </a:pPr>
            <a:r>
              <a:rPr lang="en-US" sz="2800" dirty="0"/>
              <a:t>	Title IX</a:t>
            </a:r>
          </a:p>
          <a:p>
            <a:pPr>
              <a:buNone/>
            </a:pPr>
            <a:endParaRPr lang="en-US" sz="2800" dirty="0"/>
          </a:p>
          <a:p>
            <a:r>
              <a:rPr lang="en-US" sz="2800" dirty="0"/>
              <a:t>November 29 – January 30 – Public comment period</a:t>
            </a:r>
          </a:p>
          <a:p>
            <a:pPr>
              <a:buNone/>
            </a:pPr>
            <a:endParaRPr lang="en-US" sz="2800" dirty="0"/>
          </a:p>
          <a:p>
            <a:r>
              <a:rPr lang="en-US" sz="2800" dirty="0"/>
              <a:t>May 6, 2020 – Final Title IX rules announced</a:t>
            </a:r>
          </a:p>
          <a:p>
            <a:pPr>
              <a:buNone/>
            </a:pPr>
            <a:endParaRPr lang="en-US" sz="2800" dirty="0"/>
          </a:p>
          <a:p>
            <a:r>
              <a:rPr lang="en-US" sz="2800" dirty="0"/>
              <a:t>August 14, 2020 – Effective/implementation date</a:t>
            </a:r>
          </a:p>
          <a:p>
            <a:pPr>
              <a:spcAft>
                <a:spcPts val="600"/>
              </a:spcAft>
            </a:pPr>
            <a:endParaRPr lang="en-US" sz="2000" dirty="0"/>
          </a:p>
        </p:txBody>
      </p:sp>
    </p:spTree>
    <p:extLst>
      <p:ext uri="{BB962C8B-B14F-4D97-AF65-F5344CB8AC3E}">
        <p14:creationId xmlns:p14="http://schemas.microsoft.com/office/powerpoint/2010/main" val="263258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C0086591-CC4F-4BDC-AE31-FAA51C15D085}"/>
              </a:ext>
            </a:extLst>
          </p:cNvPr>
          <p:cNvSpPr>
            <a:spLocks noGrp="1"/>
          </p:cNvSpPr>
          <p:nvPr>
            <p:ph type="title"/>
          </p:nvPr>
        </p:nvSpPr>
        <p:spPr>
          <a:xfrm>
            <a:off x="683609" y="764372"/>
            <a:ext cx="3173688" cy="5216013"/>
          </a:xfrm>
        </p:spPr>
        <p:txBody>
          <a:bodyPr>
            <a:normAutofit/>
          </a:bodyPr>
          <a:lstStyle/>
          <a:p>
            <a:r>
              <a:rPr lang="en-US" b="1" dirty="0"/>
              <a:t>TITLE IX'S 2023(/2024) FINAL RULE</a:t>
            </a:r>
          </a:p>
        </p:txBody>
      </p:sp>
      <p:cxnSp>
        <p:nvCxnSpPr>
          <p:cNvPr id="25"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32C6E84-E206-401E-9B1B-792AC3A5A519}"/>
              </a:ext>
            </a:extLst>
          </p:cNvPr>
          <p:cNvSpPr>
            <a:spLocks noGrp="1"/>
          </p:cNvSpPr>
          <p:nvPr>
            <p:ph idx="1"/>
          </p:nvPr>
        </p:nvSpPr>
        <p:spPr>
          <a:xfrm>
            <a:off x="4370138" y="764372"/>
            <a:ext cx="7086600" cy="5216013"/>
          </a:xfrm>
        </p:spPr>
        <p:txBody>
          <a:bodyPr anchor="ctr">
            <a:normAutofit/>
          </a:bodyPr>
          <a:lstStyle/>
          <a:p>
            <a:pPr>
              <a:spcAft>
                <a:spcPts val="600"/>
              </a:spcAft>
            </a:pPr>
            <a:r>
              <a:rPr lang="en-US" sz="2800" dirty="0"/>
              <a:t>July 2022 – Proposed new Title IX regulations announced</a:t>
            </a:r>
          </a:p>
          <a:p>
            <a:pPr>
              <a:spcAft>
                <a:spcPts val="600"/>
              </a:spcAft>
              <a:buNone/>
            </a:pPr>
            <a:endParaRPr lang="en-US" sz="2800" dirty="0"/>
          </a:p>
          <a:p>
            <a:pPr>
              <a:spcAft>
                <a:spcPts val="600"/>
              </a:spcAft>
            </a:pPr>
            <a:r>
              <a:rPr lang="en-US" sz="2800" dirty="0"/>
              <a:t>Public comment period received over 240,000 comments</a:t>
            </a:r>
          </a:p>
          <a:p>
            <a:pPr>
              <a:spcAft>
                <a:spcPts val="600"/>
              </a:spcAft>
              <a:buNone/>
            </a:pPr>
            <a:endParaRPr lang="en-US" sz="2800" dirty="0"/>
          </a:p>
          <a:p>
            <a:pPr>
              <a:spcAft>
                <a:spcPts val="600"/>
              </a:spcAft>
            </a:pPr>
            <a:r>
              <a:rPr lang="en-US" sz="2800" dirty="0"/>
              <a:t>??? – Final Title IX rules announced</a:t>
            </a:r>
          </a:p>
          <a:p>
            <a:pPr>
              <a:spcAft>
                <a:spcPts val="600"/>
              </a:spcAft>
              <a:buNone/>
            </a:pPr>
            <a:endParaRPr lang="en-US" sz="2800" dirty="0"/>
          </a:p>
          <a:p>
            <a:pPr>
              <a:spcAft>
                <a:spcPts val="600"/>
              </a:spcAft>
            </a:pPr>
            <a:r>
              <a:rPr lang="en-US" sz="2800" dirty="0"/>
              <a:t>??? – Effective/implementation date</a:t>
            </a:r>
          </a:p>
          <a:p>
            <a:pPr>
              <a:spcAft>
                <a:spcPts val="600"/>
              </a:spcAft>
            </a:pPr>
            <a:endParaRPr lang="en-US" sz="2000" dirty="0"/>
          </a:p>
        </p:txBody>
      </p:sp>
    </p:spTree>
    <p:extLst>
      <p:ext uri="{BB962C8B-B14F-4D97-AF65-F5344CB8AC3E}">
        <p14:creationId xmlns:p14="http://schemas.microsoft.com/office/powerpoint/2010/main" val="326801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8D661B-BAEA-42B3-BEDB-13E01DBA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BD2573B-33EA-4868-BD57-87246A078C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650AB3F-A91B-E314-8A35-46E8161B3002}"/>
              </a:ext>
            </a:extLst>
          </p:cNvPr>
          <p:cNvSpPr>
            <a:spLocks noGrp="1"/>
          </p:cNvSpPr>
          <p:nvPr>
            <p:ph type="title"/>
          </p:nvPr>
        </p:nvSpPr>
        <p:spPr>
          <a:xfrm>
            <a:off x="535021" y="685800"/>
            <a:ext cx="2639962" cy="5105400"/>
          </a:xfrm>
        </p:spPr>
        <p:txBody>
          <a:bodyPr>
            <a:normAutofit/>
          </a:bodyPr>
          <a:lstStyle/>
          <a:p>
            <a:r>
              <a:rPr lang="en-US" b="1" dirty="0">
                <a:solidFill>
                  <a:srgbClr val="FFFFFF"/>
                </a:solidFill>
              </a:rPr>
              <a:t>THEMES</a:t>
            </a:r>
          </a:p>
        </p:txBody>
      </p:sp>
      <p:grpSp>
        <p:nvGrpSpPr>
          <p:cNvPr id="13" name="Group 12">
            <a:extLst>
              <a:ext uri="{FF2B5EF4-FFF2-40B4-BE49-F238E27FC236}">
                <a16:creationId xmlns:a16="http://schemas.microsoft.com/office/drawing/2014/main" id="{2262EED4-6AA0-4E32-99BF-EC6023E862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187BD93B-D7D8-48E9-A408-63B05280F8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F1828682-B626-46A2-929D-B464FFAB3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276D976C-0C91-4A9D-AB86-D8F3C00F1D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AF11B071-D1F5-45C3-808F-25505CF196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4D2DF285-724E-413F-A89A-E9014EAF0D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5305AB29-3364-4389-A321-44024BF214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5" name="Content Placeholder 2">
            <a:extLst>
              <a:ext uri="{FF2B5EF4-FFF2-40B4-BE49-F238E27FC236}">
                <a16:creationId xmlns:a16="http://schemas.microsoft.com/office/drawing/2014/main" id="{78F75526-44AA-BB10-6E46-5C826DDAD357}"/>
              </a:ext>
            </a:extLst>
          </p:cNvPr>
          <p:cNvGraphicFramePr>
            <a:graphicFrameLocks noGrp="1"/>
          </p:cNvGraphicFramePr>
          <p:nvPr>
            <p:ph idx="1"/>
            <p:extLst>
              <p:ext uri="{D42A27DB-BD31-4B8C-83A1-F6EECF244321}">
                <p14:modId xmlns:p14="http://schemas.microsoft.com/office/powerpoint/2010/main" val="65476884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807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b="1" dirty="0"/>
              <a:t>WHAT CONDUCT IS COVERED?</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lstStyle/>
          <a:p>
            <a:r>
              <a:rPr lang="en-US" dirty="0"/>
              <a:t>Allegations of </a:t>
            </a:r>
            <a:r>
              <a:rPr lang="en-US" i="1" dirty="0"/>
              <a:t>sexual harassment </a:t>
            </a:r>
            <a:r>
              <a:rPr lang="en-US" dirty="0"/>
              <a:t>that occur in an </a:t>
            </a:r>
            <a:r>
              <a:rPr lang="en-US" i="1" dirty="0"/>
              <a:t>education program or activity </a:t>
            </a:r>
            <a:r>
              <a:rPr lang="en-US" u="sng" dirty="0"/>
              <a:t>located within the United States</a:t>
            </a:r>
            <a:r>
              <a:rPr lang="en-US" dirty="0"/>
              <a:t> and of which the recipient has </a:t>
            </a:r>
            <a:r>
              <a:rPr lang="en-US" i="1" dirty="0"/>
              <a:t>actual knowledge</a:t>
            </a:r>
            <a:r>
              <a:rPr lang="en-US" dirty="0"/>
              <a:t>.</a:t>
            </a:r>
          </a:p>
          <a:p>
            <a:pPr marL="0" indent="0">
              <a:buNone/>
            </a:pPr>
            <a:endParaRPr lang="en-US" dirty="0"/>
          </a:p>
          <a:p>
            <a:r>
              <a:rPr lang="en-US" dirty="0"/>
              <a:t>If a person alleges misconduct that fits in the above description, institutions have a duty to respond. The Title IX Final Rule sets out your legal obligations in responding to such allegations.</a:t>
            </a:r>
          </a:p>
        </p:txBody>
      </p:sp>
    </p:spTree>
    <p:extLst>
      <p:ext uri="{BB962C8B-B14F-4D97-AF65-F5344CB8AC3E}">
        <p14:creationId xmlns:p14="http://schemas.microsoft.com/office/powerpoint/2010/main" val="179841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47280D-9DF4-4EC0-870E-F5799F7AD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useBgFill="1">
        <p:nvSpPr>
          <p:cNvPr id="10" name="Freeform 37">
            <a:extLst>
              <a:ext uri="{FF2B5EF4-FFF2-40B4-BE49-F238E27FC236}">
                <a16:creationId xmlns:a16="http://schemas.microsoft.com/office/drawing/2014/main" id="{7ED3A13C-2CCC-4715-A54F-87795E0CE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2"/>
            <a:ext cx="8005382" cy="6857999"/>
          </a:xfrm>
          <a:custGeom>
            <a:avLst/>
            <a:gdLst>
              <a:gd name="connsiteX0" fmla="*/ 0 w 8005382"/>
              <a:gd name="connsiteY0" fmla="*/ 0 h 6857999"/>
              <a:gd name="connsiteX1" fmla="*/ 7723450 w 8005382"/>
              <a:gd name="connsiteY1" fmla="*/ 0 h 6857999"/>
              <a:gd name="connsiteX2" fmla="*/ 6859850 w 8005382"/>
              <a:gd name="connsiteY2" fmla="*/ 5223932 h 6857999"/>
              <a:gd name="connsiteX3" fmla="*/ 8005382 w 8005382"/>
              <a:gd name="connsiteY3" fmla="*/ 6857999 h 6857999"/>
              <a:gd name="connsiteX4" fmla="*/ 0 w 8005382"/>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5382" h="6857999">
                <a:moveTo>
                  <a:pt x="0" y="0"/>
                </a:moveTo>
                <a:lnTo>
                  <a:pt x="7723450" y="0"/>
                </a:lnTo>
                <a:lnTo>
                  <a:pt x="6859850" y="5223932"/>
                </a:lnTo>
                <a:lnTo>
                  <a:pt x="8005382" y="6857999"/>
                </a:lnTo>
                <a:lnTo>
                  <a:pt x="0" y="6857999"/>
                </a:lnTo>
                <a:close/>
              </a:path>
            </a:pathLst>
          </a:custGeom>
          <a:ln>
            <a:noFill/>
          </a:ln>
          <a:effectLst/>
        </p:spPr>
        <p:style>
          <a:lnRef idx="1">
            <a:schemeClr val="accent1"/>
          </a:lnRef>
          <a:fillRef idx="1003">
            <a:schemeClr val="lt1"/>
          </a:fillRef>
          <a:effectRef idx="2">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FB6C0892-83F6-4C98-B806-06627C7325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42930" y="0"/>
            <a:ext cx="2436813" cy="6858001"/>
            <a:chOff x="1320800" y="0"/>
            <a:chExt cx="2436813" cy="6858001"/>
          </a:xfrm>
        </p:grpSpPr>
        <p:sp>
          <p:nvSpPr>
            <p:cNvPr id="13" name="Freeform 6">
              <a:extLst>
                <a:ext uri="{FF2B5EF4-FFF2-40B4-BE49-F238E27FC236}">
                  <a16:creationId xmlns:a16="http://schemas.microsoft.com/office/drawing/2014/main" id="{76E9889C-BAC7-429B-86C0-2D7736A39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4" name="Freeform 7">
              <a:extLst>
                <a:ext uri="{FF2B5EF4-FFF2-40B4-BE49-F238E27FC236}">
                  <a16:creationId xmlns:a16="http://schemas.microsoft.com/office/drawing/2014/main" id="{B84616D5-1F3D-4B55-BA27-B53B56376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en-US"/>
            </a:p>
          </p:txBody>
        </p:sp>
        <p:sp>
          <p:nvSpPr>
            <p:cNvPr id="15" name="Freeform 8">
              <a:extLst>
                <a:ext uri="{FF2B5EF4-FFF2-40B4-BE49-F238E27FC236}">
                  <a16:creationId xmlns:a16="http://schemas.microsoft.com/office/drawing/2014/main" id="{D6883E9B-59DA-4777-AC43-55F9164D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en-US"/>
            </a:p>
          </p:txBody>
        </p:sp>
        <p:sp>
          <p:nvSpPr>
            <p:cNvPr id="16" name="Freeform 9">
              <a:extLst>
                <a:ext uri="{FF2B5EF4-FFF2-40B4-BE49-F238E27FC236}">
                  <a16:creationId xmlns:a16="http://schemas.microsoft.com/office/drawing/2014/main" id="{F5442FF4-005F-4930-92FB-6594E29C4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7" name="Freeform 10">
              <a:extLst>
                <a:ext uri="{FF2B5EF4-FFF2-40B4-BE49-F238E27FC236}">
                  <a16:creationId xmlns:a16="http://schemas.microsoft.com/office/drawing/2014/main" id="{648BA981-E918-4543-BE19-51E03C5710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8" name="Freeform 11">
              <a:extLst>
                <a:ext uri="{FF2B5EF4-FFF2-40B4-BE49-F238E27FC236}">
                  <a16:creationId xmlns:a16="http://schemas.microsoft.com/office/drawing/2014/main" id="{03A6AFED-BD81-4CCC-AADE-1E8923376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en-US"/>
            </a:p>
          </p:txBody>
        </p:sp>
      </p:grpSp>
      <p:sp>
        <p:nvSpPr>
          <p:cNvPr id="2" name="Title 1">
            <a:extLst>
              <a:ext uri="{FF2B5EF4-FFF2-40B4-BE49-F238E27FC236}">
                <a16:creationId xmlns:a16="http://schemas.microsoft.com/office/drawing/2014/main" id="{9DAC611B-0416-47E3-A515-41460C0E6234}"/>
              </a:ext>
            </a:extLst>
          </p:cNvPr>
          <p:cNvSpPr>
            <a:spLocks noGrp="1"/>
          </p:cNvSpPr>
          <p:nvPr>
            <p:ph type="title"/>
          </p:nvPr>
        </p:nvSpPr>
        <p:spPr>
          <a:xfrm>
            <a:off x="8341910" y="1023257"/>
            <a:ext cx="3235083" cy="4767943"/>
          </a:xfrm>
          <a:effectLst/>
        </p:spPr>
        <p:txBody>
          <a:bodyPr anchor="ctr">
            <a:normAutofit/>
          </a:bodyPr>
          <a:lstStyle/>
          <a:p>
            <a:r>
              <a:rPr lang="en-US" sz="3700" b="1" dirty="0">
                <a:solidFill>
                  <a:srgbClr val="000000"/>
                </a:solidFill>
              </a:rPr>
              <a:t>KEY DEFINITIONS</a:t>
            </a:r>
          </a:p>
        </p:txBody>
      </p:sp>
      <p:sp>
        <p:nvSpPr>
          <p:cNvPr id="3" name="Content Placeholder 2">
            <a:extLst>
              <a:ext uri="{FF2B5EF4-FFF2-40B4-BE49-F238E27FC236}">
                <a16:creationId xmlns:a16="http://schemas.microsoft.com/office/drawing/2014/main" id="{D1CE9DB7-CE0F-478C-9EA4-36A1C545ED43}"/>
              </a:ext>
            </a:extLst>
          </p:cNvPr>
          <p:cNvSpPr>
            <a:spLocks noGrp="1"/>
          </p:cNvSpPr>
          <p:nvPr>
            <p:ph idx="1"/>
          </p:nvPr>
        </p:nvSpPr>
        <p:spPr>
          <a:xfrm>
            <a:off x="693035" y="1023257"/>
            <a:ext cx="5968515" cy="4767944"/>
          </a:xfrm>
        </p:spPr>
        <p:txBody>
          <a:bodyPr anchor="ctr">
            <a:normAutofit/>
          </a:bodyPr>
          <a:lstStyle/>
          <a:p>
            <a:pPr>
              <a:lnSpc>
                <a:spcPct val="90000"/>
              </a:lnSpc>
              <a:spcAft>
                <a:spcPts val="600"/>
              </a:spcAft>
            </a:pPr>
            <a:r>
              <a:rPr lang="en-US" i="1" dirty="0"/>
              <a:t>Complainant </a:t>
            </a:r>
            <a:r>
              <a:rPr lang="en-US" dirty="0"/>
              <a:t>– an individual who is alleged to be the victim of conduct that could constitute sexual harassment.</a:t>
            </a:r>
          </a:p>
          <a:p>
            <a:pPr marL="0" indent="0">
              <a:lnSpc>
                <a:spcPct val="90000"/>
              </a:lnSpc>
              <a:spcAft>
                <a:spcPts val="600"/>
              </a:spcAft>
              <a:buNone/>
            </a:pPr>
            <a:endParaRPr lang="en-US" dirty="0"/>
          </a:p>
          <a:p>
            <a:pPr>
              <a:lnSpc>
                <a:spcPct val="90000"/>
              </a:lnSpc>
              <a:spcAft>
                <a:spcPts val="600"/>
              </a:spcAft>
            </a:pPr>
            <a:r>
              <a:rPr lang="en-US" i="1" dirty="0"/>
              <a:t>Respondent </a:t>
            </a:r>
            <a:r>
              <a:rPr lang="en-US" dirty="0"/>
              <a:t>– an individual who has been reported to be the perpetrator of conduct that could constitute sexual harassment.</a:t>
            </a:r>
          </a:p>
        </p:txBody>
      </p:sp>
    </p:spTree>
    <p:extLst>
      <p:ext uri="{BB962C8B-B14F-4D97-AF65-F5344CB8AC3E}">
        <p14:creationId xmlns:p14="http://schemas.microsoft.com/office/powerpoint/2010/main" val="3029795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47280D-9DF4-4EC0-870E-F5799F7AD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useBgFill="1">
        <p:nvSpPr>
          <p:cNvPr id="10" name="Freeform 37">
            <a:extLst>
              <a:ext uri="{FF2B5EF4-FFF2-40B4-BE49-F238E27FC236}">
                <a16:creationId xmlns:a16="http://schemas.microsoft.com/office/drawing/2014/main" id="{7ED3A13C-2CCC-4715-A54F-87795E0CE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2"/>
            <a:ext cx="8005382" cy="6857999"/>
          </a:xfrm>
          <a:custGeom>
            <a:avLst/>
            <a:gdLst>
              <a:gd name="connsiteX0" fmla="*/ 0 w 8005382"/>
              <a:gd name="connsiteY0" fmla="*/ 0 h 6857999"/>
              <a:gd name="connsiteX1" fmla="*/ 7723450 w 8005382"/>
              <a:gd name="connsiteY1" fmla="*/ 0 h 6857999"/>
              <a:gd name="connsiteX2" fmla="*/ 6859850 w 8005382"/>
              <a:gd name="connsiteY2" fmla="*/ 5223932 h 6857999"/>
              <a:gd name="connsiteX3" fmla="*/ 8005382 w 8005382"/>
              <a:gd name="connsiteY3" fmla="*/ 6857999 h 6857999"/>
              <a:gd name="connsiteX4" fmla="*/ 0 w 8005382"/>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5382" h="6857999">
                <a:moveTo>
                  <a:pt x="0" y="0"/>
                </a:moveTo>
                <a:lnTo>
                  <a:pt x="7723450" y="0"/>
                </a:lnTo>
                <a:lnTo>
                  <a:pt x="6859850" y="5223932"/>
                </a:lnTo>
                <a:lnTo>
                  <a:pt x="8005382" y="6857999"/>
                </a:lnTo>
                <a:lnTo>
                  <a:pt x="0" y="6857999"/>
                </a:lnTo>
                <a:close/>
              </a:path>
            </a:pathLst>
          </a:custGeom>
          <a:ln>
            <a:noFill/>
          </a:ln>
          <a:effectLst/>
        </p:spPr>
        <p:style>
          <a:lnRef idx="1">
            <a:schemeClr val="accent1"/>
          </a:lnRef>
          <a:fillRef idx="1003">
            <a:schemeClr val="lt1"/>
          </a:fillRef>
          <a:effectRef idx="2">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FB6C0892-83F6-4C98-B806-06627C7325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42930" y="0"/>
            <a:ext cx="2436813" cy="6858001"/>
            <a:chOff x="1320800" y="0"/>
            <a:chExt cx="2436813" cy="6858001"/>
          </a:xfrm>
        </p:grpSpPr>
        <p:sp>
          <p:nvSpPr>
            <p:cNvPr id="13" name="Freeform 6">
              <a:extLst>
                <a:ext uri="{FF2B5EF4-FFF2-40B4-BE49-F238E27FC236}">
                  <a16:creationId xmlns:a16="http://schemas.microsoft.com/office/drawing/2014/main" id="{76E9889C-BAC7-429B-86C0-2D7736A39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4" name="Freeform 7">
              <a:extLst>
                <a:ext uri="{FF2B5EF4-FFF2-40B4-BE49-F238E27FC236}">
                  <a16:creationId xmlns:a16="http://schemas.microsoft.com/office/drawing/2014/main" id="{B84616D5-1F3D-4B55-BA27-B53B56376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en-US"/>
            </a:p>
          </p:txBody>
        </p:sp>
        <p:sp>
          <p:nvSpPr>
            <p:cNvPr id="15" name="Freeform 8">
              <a:extLst>
                <a:ext uri="{FF2B5EF4-FFF2-40B4-BE49-F238E27FC236}">
                  <a16:creationId xmlns:a16="http://schemas.microsoft.com/office/drawing/2014/main" id="{D6883E9B-59DA-4777-AC43-55F9164D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en-US"/>
            </a:p>
          </p:txBody>
        </p:sp>
        <p:sp>
          <p:nvSpPr>
            <p:cNvPr id="16" name="Freeform 9">
              <a:extLst>
                <a:ext uri="{FF2B5EF4-FFF2-40B4-BE49-F238E27FC236}">
                  <a16:creationId xmlns:a16="http://schemas.microsoft.com/office/drawing/2014/main" id="{F5442FF4-005F-4930-92FB-6594E29C4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7" name="Freeform 10">
              <a:extLst>
                <a:ext uri="{FF2B5EF4-FFF2-40B4-BE49-F238E27FC236}">
                  <a16:creationId xmlns:a16="http://schemas.microsoft.com/office/drawing/2014/main" id="{648BA981-E918-4543-BE19-51E03C5710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8" name="Freeform 11">
              <a:extLst>
                <a:ext uri="{FF2B5EF4-FFF2-40B4-BE49-F238E27FC236}">
                  <a16:creationId xmlns:a16="http://schemas.microsoft.com/office/drawing/2014/main" id="{03A6AFED-BD81-4CCC-AADE-1E8923376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en-US"/>
            </a:p>
          </p:txBody>
        </p:sp>
      </p:grpSp>
      <p:sp>
        <p:nvSpPr>
          <p:cNvPr id="2" name="Title 1">
            <a:extLst>
              <a:ext uri="{FF2B5EF4-FFF2-40B4-BE49-F238E27FC236}">
                <a16:creationId xmlns:a16="http://schemas.microsoft.com/office/drawing/2014/main" id="{9DAC611B-0416-47E3-A515-41460C0E6234}"/>
              </a:ext>
            </a:extLst>
          </p:cNvPr>
          <p:cNvSpPr>
            <a:spLocks noGrp="1"/>
          </p:cNvSpPr>
          <p:nvPr>
            <p:ph type="title"/>
          </p:nvPr>
        </p:nvSpPr>
        <p:spPr>
          <a:xfrm>
            <a:off x="8341910" y="1023257"/>
            <a:ext cx="3235083" cy="4767943"/>
          </a:xfrm>
          <a:effectLst/>
        </p:spPr>
        <p:txBody>
          <a:bodyPr anchor="ctr">
            <a:normAutofit/>
          </a:bodyPr>
          <a:lstStyle/>
          <a:p>
            <a:r>
              <a:rPr lang="en-US" sz="3700" b="1" dirty="0">
                <a:solidFill>
                  <a:srgbClr val="000000"/>
                </a:solidFill>
              </a:rPr>
              <a:t>KEY DEFINITIONS</a:t>
            </a:r>
          </a:p>
        </p:txBody>
      </p:sp>
      <p:sp>
        <p:nvSpPr>
          <p:cNvPr id="3" name="Content Placeholder 2">
            <a:extLst>
              <a:ext uri="{FF2B5EF4-FFF2-40B4-BE49-F238E27FC236}">
                <a16:creationId xmlns:a16="http://schemas.microsoft.com/office/drawing/2014/main" id="{D1CE9DB7-CE0F-478C-9EA4-36A1C545ED43}"/>
              </a:ext>
            </a:extLst>
          </p:cNvPr>
          <p:cNvSpPr>
            <a:spLocks noGrp="1"/>
          </p:cNvSpPr>
          <p:nvPr>
            <p:ph idx="1"/>
          </p:nvPr>
        </p:nvSpPr>
        <p:spPr>
          <a:xfrm>
            <a:off x="171451" y="377190"/>
            <a:ext cx="6907612" cy="6480808"/>
          </a:xfrm>
        </p:spPr>
        <p:txBody>
          <a:bodyPr anchor="t" anchorCtr="0">
            <a:normAutofit/>
          </a:bodyPr>
          <a:lstStyle/>
          <a:p>
            <a:r>
              <a:rPr lang="en-US" sz="2200" i="1" dirty="0"/>
              <a:t>Actual Knowledge</a:t>
            </a:r>
            <a:r>
              <a:rPr lang="en-US" sz="2200" dirty="0"/>
              <a:t> – notice of allegations of sexual harassment by the Title IX Coordinator or any college official who has authority to institute corrective measures on behalf of the college. </a:t>
            </a:r>
          </a:p>
          <a:p>
            <a:r>
              <a:rPr lang="en-US" sz="2200" i="1" dirty="0"/>
              <a:t>Sexual Harassment - quid pro quo </a:t>
            </a:r>
            <a:r>
              <a:rPr lang="en-US" sz="2200" dirty="0"/>
              <a:t>harassment; unwelcome conduct that a reasonable person would find so severe, pervasive, and objectively offensive that it effectively denies a person equal access to the College's education program or activity, including conduct based on sex stereotyping; or any instance of sexual assault, dating violence, domestic violence, or stalking.</a:t>
            </a:r>
          </a:p>
          <a:p>
            <a:r>
              <a:rPr lang="en-US" sz="2200" i="1" dirty="0"/>
              <a:t>Education Program or Activity</a:t>
            </a:r>
            <a:r>
              <a:rPr lang="en-US" sz="2200" dirty="0"/>
              <a:t> – any locations, events, or circumstances over which the College exercised substantial control over a Respondent and the context in which the alleged sexual harassment occurs, including any building owned or controlled by a recognized student organization.</a:t>
            </a:r>
            <a:endParaRPr lang="en-US" sz="2200" i="1" u="sng" dirty="0"/>
          </a:p>
        </p:txBody>
      </p:sp>
    </p:spTree>
    <p:extLst>
      <p:ext uri="{BB962C8B-B14F-4D97-AF65-F5344CB8AC3E}">
        <p14:creationId xmlns:p14="http://schemas.microsoft.com/office/powerpoint/2010/main" val="210474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b="1" dirty="0"/>
              <a:t>SEXUAL HARASSMENT DEFINITION</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lstStyle/>
          <a:p>
            <a:r>
              <a:rPr lang="en-US" dirty="0"/>
              <a:t>Quid pro quo harassment – conditioning the provision of an aid, benefit, or service of the school on a person's participation in unwelcome sexual conduct</a:t>
            </a:r>
          </a:p>
          <a:p>
            <a:pPr marL="0" indent="0">
              <a:buNone/>
            </a:pPr>
            <a:endParaRPr lang="en-US" dirty="0"/>
          </a:p>
          <a:p>
            <a:r>
              <a:rPr lang="en-US" dirty="0"/>
              <a:t>Unwelcome </a:t>
            </a:r>
            <a:r>
              <a:rPr lang="en-US" sz="2400" dirty="0"/>
              <a:t>conduct that a reasonable person would find so severe, pervasive, and objectively offensive that it effectively denies a person equal access to the school's education program or activity, including conduct based on sex stereotyping</a:t>
            </a:r>
          </a:p>
          <a:p>
            <a:pPr marL="0" indent="0">
              <a:buNone/>
            </a:pPr>
            <a:endParaRPr lang="en-US" sz="2400" dirty="0"/>
          </a:p>
          <a:p>
            <a:r>
              <a:rPr lang="en-US" dirty="0"/>
              <a:t>Sexual assault, as defined in the </a:t>
            </a:r>
            <a:r>
              <a:rPr lang="en-US" dirty="0" err="1"/>
              <a:t>Clery</a:t>
            </a:r>
            <a:r>
              <a:rPr lang="en-US" dirty="0"/>
              <a:t> Act, or dating violence, domestic violence, or stalking as defined in VAWA</a:t>
            </a:r>
          </a:p>
        </p:txBody>
      </p:sp>
    </p:spTree>
    <p:extLst>
      <p:ext uri="{BB962C8B-B14F-4D97-AF65-F5344CB8AC3E}">
        <p14:creationId xmlns:p14="http://schemas.microsoft.com/office/powerpoint/2010/main" val="505640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8466523-4533-3F94-A65B-EDD5A2767394}"/>
              </a:ext>
            </a:extLst>
          </p:cNvPr>
          <p:cNvSpPr>
            <a:spLocks noGrp="1"/>
          </p:cNvSpPr>
          <p:nvPr>
            <p:ph idx="1"/>
          </p:nvPr>
        </p:nvSpPr>
        <p:spPr>
          <a:xfrm>
            <a:off x="1598611" y="2229845"/>
            <a:ext cx="3281999" cy="1942106"/>
          </a:xfrm>
        </p:spPr>
        <p:txBody>
          <a:bodyPr/>
          <a:lstStyle/>
          <a:p>
            <a:pPr marL="0" indent="0" algn="ctr">
              <a:buNone/>
            </a:pPr>
            <a:r>
              <a:rPr kumimoji="0" lang="en-US" sz="2800" b="1" i="0" u="none" strike="noStrike" kern="1200" cap="none" spc="0" normalizeH="0" baseline="0" noProof="0" dirty="0">
                <a:ln w="3175" cmpd="sng">
                  <a:noFill/>
                </a:ln>
                <a:solidFill>
                  <a:srgbClr val="000000"/>
                </a:solidFill>
                <a:effectLst/>
                <a:uLnTx/>
                <a:uFillTx/>
                <a:latin typeface="Arial Nova" panose="020B0504020202020204" pitchFamily="34" charset="0"/>
                <a:ea typeface="+mj-ea"/>
                <a:cs typeface="+mj-cs"/>
              </a:rPr>
              <a:t>SEXUAL HARASSMENT: QUID PRO QUO</a:t>
            </a:r>
            <a:endParaRPr lang="en-US" dirty="0"/>
          </a:p>
        </p:txBody>
      </p:sp>
      <p:graphicFrame>
        <p:nvGraphicFramePr>
          <p:cNvPr id="10" name="Content Placeholder 2">
            <a:extLst>
              <a:ext uri="{FF2B5EF4-FFF2-40B4-BE49-F238E27FC236}">
                <a16:creationId xmlns:a16="http://schemas.microsoft.com/office/drawing/2014/main" id="{32F4F3F8-23AC-2C83-02E4-67DD8B041C75}"/>
              </a:ext>
            </a:extLst>
          </p:cNvPr>
          <p:cNvGraphicFramePr>
            <a:graphicFrameLocks/>
          </p:cNvGraphicFramePr>
          <p:nvPr>
            <p:extLst>
              <p:ext uri="{D42A27DB-BD31-4B8C-83A1-F6EECF244321}">
                <p14:modId xmlns:p14="http://schemas.microsoft.com/office/powerpoint/2010/main" val="898482491"/>
              </p:ext>
            </p:extLst>
          </p:nvPr>
        </p:nvGraphicFramePr>
        <p:xfrm>
          <a:off x="5303521" y="917752"/>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0709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a:xfrm>
            <a:off x="1760706" y="685800"/>
            <a:ext cx="9742318" cy="1752599"/>
          </a:xfrm>
        </p:spPr>
        <p:txBody>
          <a:bodyPr>
            <a:normAutofit/>
          </a:bodyPr>
          <a:lstStyle/>
          <a:p>
            <a:r>
              <a:rPr lang="en-US" b="1"/>
              <a:t>SEXUAL HARASSMENT: DAVIS/</a:t>
            </a:r>
            <a:r>
              <a:rPr lang="en-US" b="1" err="1"/>
              <a:t>GEBSER</a:t>
            </a:r>
            <a:endParaRPr lang="en-US" b="1"/>
          </a:p>
        </p:txBody>
      </p:sp>
      <p:graphicFrame>
        <p:nvGraphicFramePr>
          <p:cNvPr id="5" name="Content Placeholder 2">
            <a:extLst>
              <a:ext uri="{FF2B5EF4-FFF2-40B4-BE49-F238E27FC236}">
                <a16:creationId xmlns:a16="http://schemas.microsoft.com/office/drawing/2014/main" id="{8CAD5DC3-6BFD-7A99-63BA-8FDCBDCF7827}"/>
              </a:ext>
            </a:extLst>
          </p:cNvPr>
          <p:cNvGraphicFramePr>
            <a:graphicFrameLocks noGrp="1"/>
          </p:cNvGraphicFramePr>
          <p:nvPr>
            <p:ph idx="1"/>
            <p:extLst>
              <p:ext uri="{D42A27DB-BD31-4B8C-83A1-F6EECF244321}">
                <p14:modId xmlns:p14="http://schemas.microsoft.com/office/powerpoint/2010/main" val="2877173343"/>
              </p:ext>
            </p:extLst>
          </p:nvPr>
        </p:nvGraphicFramePr>
        <p:xfrm>
          <a:off x="1760705" y="2694562"/>
          <a:ext cx="9742319"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994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692CE-53C9-723F-264A-788D63B162D4}"/>
              </a:ext>
            </a:extLst>
          </p:cNvPr>
          <p:cNvSpPr>
            <a:spLocks noGrp="1"/>
          </p:cNvSpPr>
          <p:nvPr>
            <p:ph type="title"/>
          </p:nvPr>
        </p:nvSpPr>
        <p:spPr/>
        <p:txBody>
          <a:bodyPr/>
          <a:lstStyle/>
          <a:p>
            <a:r>
              <a:rPr lang="en-US" b="1" dirty="0"/>
              <a:t>CAMPBELL SHATLEY TITLE IX TRAINING</a:t>
            </a:r>
          </a:p>
        </p:txBody>
      </p:sp>
      <p:sp>
        <p:nvSpPr>
          <p:cNvPr id="3" name="Content Placeholder 2">
            <a:extLst>
              <a:ext uri="{FF2B5EF4-FFF2-40B4-BE49-F238E27FC236}">
                <a16:creationId xmlns:a16="http://schemas.microsoft.com/office/drawing/2014/main" id="{B284BE6D-5FC6-20D8-E355-1A92AF9F4AA8}"/>
              </a:ext>
            </a:extLst>
          </p:cNvPr>
          <p:cNvSpPr>
            <a:spLocks noGrp="1"/>
          </p:cNvSpPr>
          <p:nvPr>
            <p:ph idx="1"/>
          </p:nvPr>
        </p:nvSpPr>
        <p:spPr>
          <a:xfrm>
            <a:off x="1484310" y="1118796"/>
            <a:ext cx="10018713" cy="4866228"/>
          </a:xfrm>
        </p:spPr>
        <p:txBody>
          <a:bodyPr/>
          <a:lstStyle/>
          <a:p>
            <a:pPr marL="0" indent="0" algn="ctr">
              <a:buNone/>
            </a:pPr>
            <a:endParaRPr lang="en-US" dirty="0"/>
          </a:p>
          <a:p>
            <a:pPr marL="0" indent="0" algn="ctr">
              <a:buNone/>
            </a:pPr>
            <a:r>
              <a:rPr lang="en-US" dirty="0"/>
              <a:t>Aspirational Agenda – Day One </a:t>
            </a:r>
          </a:p>
          <a:p>
            <a:pPr marL="0" indent="0">
              <a:buNone/>
            </a:pPr>
            <a:endParaRPr lang="en-US" dirty="0"/>
          </a:p>
        </p:txBody>
      </p:sp>
      <p:pic>
        <p:nvPicPr>
          <p:cNvPr id="5" name="Picture 4">
            <a:extLst>
              <a:ext uri="{FF2B5EF4-FFF2-40B4-BE49-F238E27FC236}">
                <a16:creationId xmlns:a16="http://schemas.microsoft.com/office/drawing/2014/main" id="{BBC8C878-7A7C-4B6B-D07F-551C06DAE388}"/>
              </a:ext>
            </a:extLst>
          </p:cNvPr>
          <p:cNvPicPr>
            <a:picLocks noChangeAspect="1"/>
          </p:cNvPicPr>
          <p:nvPr/>
        </p:nvPicPr>
        <p:blipFill>
          <a:blip r:embed="rId2"/>
          <a:stretch>
            <a:fillRect/>
          </a:stretch>
        </p:blipFill>
        <p:spPr>
          <a:xfrm>
            <a:off x="3152438" y="2092832"/>
            <a:ext cx="6217473" cy="4201972"/>
          </a:xfrm>
          <a:prstGeom prst="rect">
            <a:avLst/>
          </a:prstGeom>
        </p:spPr>
      </p:pic>
    </p:spTree>
    <p:extLst>
      <p:ext uri="{BB962C8B-B14F-4D97-AF65-F5344CB8AC3E}">
        <p14:creationId xmlns:p14="http://schemas.microsoft.com/office/powerpoint/2010/main" val="1241995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0523BA5-BABF-D728-33A3-66780F836904}"/>
              </a:ext>
            </a:extLst>
          </p:cNvPr>
          <p:cNvSpPr>
            <a:spLocks noGrp="1"/>
          </p:cNvSpPr>
          <p:nvPr>
            <p:ph idx="1"/>
          </p:nvPr>
        </p:nvSpPr>
        <p:spPr>
          <a:xfrm>
            <a:off x="1107121" y="3051811"/>
            <a:ext cx="4047810" cy="974036"/>
          </a:xfrm>
        </p:spPr>
        <p:txBody>
          <a:bodyPr/>
          <a:lstStyle/>
          <a:p>
            <a:pPr marL="0" indent="0" algn="ctr">
              <a:buNone/>
            </a:pPr>
            <a:r>
              <a:rPr lang="en-US" sz="2400" b="1" dirty="0">
                <a:solidFill>
                  <a:srgbClr val="000000"/>
                </a:solidFill>
              </a:rPr>
              <a:t>SEXUAL HARASSMENT: SEXUAL ASSAULT</a:t>
            </a:r>
            <a:endParaRPr lang="en-US" dirty="0"/>
          </a:p>
        </p:txBody>
      </p:sp>
      <p:graphicFrame>
        <p:nvGraphicFramePr>
          <p:cNvPr id="5" name="Content Placeholder 2">
            <a:extLst>
              <a:ext uri="{FF2B5EF4-FFF2-40B4-BE49-F238E27FC236}">
                <a16:creationId xmlns:a16="http://schemas.microsoft.com/office/drawing/2014/main" id="{F3761165-FCCC-D491-1152-5D9679B99BA6}"/>
              </a:ext>
            </a:extLst>
          </p:cNvPr>
          <p:cNvGraphicFramePr>
            <a:graphicFrameLocks/>
          </p:cNvGraphicFramePr>
          <p:nvPr>
            <p:extLst>
              <p:ext uri="{D42A27DB-BD31-4B8C-83A1-F6EECF244321}">
                <p14:modId xmlns:p14="http://schemas.microsoft.com/office/powerpoint/2010/main" val="2522159976"/>
              </p:ext>
            </p:extLst>
          </p:nvPr>
        </p:nvGraphicFramePr>
        <p:xfrm>
          <a:off x="4941201" y="648930"/>
          <a:ext cx="6237359" cy="5111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5556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b="1" dirty="0"/>
              <a:t>SEXUAL HARASSMENT DEFINITION</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rmAutofit/>
          </a:bodyPr>
          <a:lstStyle/>
          <a:p>
            <a:pPr marL="0" indent="0">
              <a:buNone/>
            </a:pPr>
            <a:r>
              <a:rPr lang="en-US" sz="3000" dirty="0"/>
              <a:t>Does </a:t>
            </a:r>
            <a:r>
              <a:rPr lang="en-US" sz="3000" i="1" dirty="0"/>
              <a:t>quid pro quo</a:t>
            </a:r>
            <a:r>
              <a:rPr lang="en-US" sz="3000" dirty="0"/>
              <a:t> harassment need to be severe, pervasive, and objectively offensive? How about </a:t>
            </a:r>
            <a:r>
              <a:rPr lang="en-US" sz="3000" dirty="0" err="1"/>
              <a:t>Clery</a:t>
            </a:r>
            <a:r>
              <a:rPr lang="en-US" sz="3000" dirty="0"/>
              <a:t>/VAWA offenses?</a:t>
            </a:r>
          </a:p>
          <a:p>
            <a:pPr marL="0" indent="0">
              <a:buNone/>
            </a:pPr>
            <a:endParaRPr lang="en-US" sz="3000" dirty="0"/>
          </a:p>
          <a:p>
            <a:r>
              <a:rPr lang="en-US" sz="3000" dirty="0"/>
              <a:t>No. Only the "unwelcome conduct" prong of the sexual harassment definition must be severe, pervasive, and objectively offensive.</a:t>
            </a:r>
          </a:p>
        </p:txBody>
      </p:sp>
    </p:spTree>
    <p:extLst>
      <p:ext uri="{BB962C8B-B14F-4D97-AF65-F5344CB8AC3E}">
        <p14:creationId xmlns:p14="http://schemas.microsoft.com/office/powerpoint/2010/main" val="1751231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0708C-35A1-44E3-BDF3-E75DA4948C1E}"/>
              </a:ext>
            </a:extLst>
          </p:cNvPr>
          <p:cNvSpPr>
            <a:spLocks noGrp="1"/>
          </p:cNvSpPr>
          <p:nvPr>
            <p:ph type="title"/>
          </p:nvPr>
        </p:nvSpPr>
        <p:spPr/>
        <p:txBody>
          <a:bodyPr>
            <a:normAutofit/>
          </a:bodyPr>
          <a:lstStyle/>
          <a:p>
            <a:r>
              <a:rPr lang="en-US" b="1" cap="all" dirty="0"/>
              <a:t>CASE STUDY</a:t>
            </a:r>
          </a:p>
        </p:txBody>
      </p:sp>
      <p:sp>
        <p:nvSpPr>
          <p:cNvPr id="3" name="Content Placeholder 2">
            <a:extLst>
              <a:ext uri="{FF2B5EF4-FFF2-40B4-BE49-F238E27FC236}">
                <a16:creationId xmlns:a16="http://schemas.microsoft.com/office/drawing/2014/main" id="{BA8B08FD-276B-4115-8A4B-C6347BA05BED}"/>
              </a:ext>
            </a:extLst>
          </p:cNvPr>
          <p:cNvSpPr>
            <a:spLocks noGrp="1"/>
          </p:cNvSpPr>
          <p:nvPr>
            <p:ph idx="1"/>
          </p:nvPr>
        </p:nvSpPr>
        <p:spPr>
          <a:xfrm>
            <a:off x="1484310" y="1359993"/>
            <a:ext cx="10018713" cy="5112047"/>
          </a:xfrm>
        </p:spPr>
        <p:txBody>
          <a:bodyPr>
            <a:normAutofit/>
          </a:bodyPr>
          <a:lstStyle/>
          <a:p>
            <a:r>
              <a:rPr lang="en-US" sz="2300" dirty="0">
                <a:ea typeface="Calibri" panose="020F0502020204030204" pitchFamily="34" charset="0"/>
                <a:cs typeface="Times New Roman" panose="02020603050405020304" pitchFamily="18" charset="0"/>
              </a:rPr>
              <a:t>An instructor of religion is teaching a class on the Old Testament. A trans student taking the class has frequent friction with the instructor over the instructor's narrow interpretations of scripture and conservative beliefs about the value of religion as a tool of social control. In class, the instructor has twice failed to use the student's chosen name and has defended herself, saying she uses the name on the class registration roster for all students. The student finds out from classmates that the instructor misgenders the student in conversations with these classmates. The student approaches the instructor to address the misgendering and is told by the instructor that there are only two genders, and the instructor only refers to students by their birth-assigned sex.</a:t>
            </a:r>
            <a:endParaRPr lang="en-US" sz="2300" dirty="0">
              <a:effectLst/>
              <a:ea typeface="Calibri" panose="020F0502020204030204" pitchFamily="34" charset="0"/>
              <a:cs typeface="Times New Roman" panose="02020603050405020304" pitchFamily="18" charset="0"/>
            </a:endParaRPr>
          </a:p>
          <a:p>
            <a:pPr marL="0" indent="0">
              <a:buNone/>
            </a:pPr>
            <a:endParaRPr lang="en-US" sz="2300" dirty="0">
              <a:effectLst/>
              <a:ea typeface="Calibri" panose="020F0502020204030204" pitchFamily="34" charset="0"/>
              <a:cs typeface="Times New Roman" panose="02020603050405020304" pitchFamily="18" charset="0"/>
            </a:endParaRPr>
          </a:p>
          <a:p>
            <a:r>
              <a:rPr lang="en-US" sz="2300" b="1" dirty="0">
                <a:effectLst/>
                <a:ea typeface="Calibri" panose="020F0502020204030204" pitchFamily="34" charset="0"/>
                <a:cs typeface="Times New Roman" panose="02020603050405020304" pitchFamily="18" charset="0"/>
              </a:rPr>
              <a:t>Is this severe, pervasive, and objectively offensive conduct?</a:t>
            </a:r>
            <a:endParaRPr lang="en-US" sz="2300" dirty="0">
              <a:effectLst/>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59257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0708C-35A1-44E3-BDF3-E75DA4948C1E}"/>
              </a:ext>
            </a:extLst>
          </p:cNvPr>
          <p:cNvSpPr>
            <a:spLocks noGrp="1"/>
          </p:cNvSpPr>
          <p:nvPr>
            <p:ph type="title"/>
          </p:nvPr>
        </p:nvSpPr>
        <p:spPr/>
        <p:txBody>
          <a:bodyPr>
            <a:normAutofit/>
          </a:bodyPr>
          <a:lstStyle/>
          <a:p>
            <a:r>
              <a:rPr lang="en-US" b="1" cap="all" dirty="0"/>
              <a:t>CASE STUDY</a:t>
            </a:r>
          </a:p>
        </p:txBody>
      </p:sp>
      <p:sp>
        <p:nvSpPr>
          <p:cNvPr id="3" name="Content Placeholder 2">
            <a:extLst>
              <a:ext uri="{FF2B5EF4-FFF2-40B4-BE49-F238E27FC236}">
                <a16:creationId xmlns:a16="http://schemas.microsoft.com/office/drawing/2014/main" id="{BA8B08FD-276B-4115-8A4B-C6347BA05BED}"/>
              </a:ext>
            </a:extLst>
          </p:cNvPr>
          <p:cNvSpPr>
            <a:spLocks noGrp="1"/>
          </p:cNvSpPr>
          <p:nvPr>
            <p:ph idx="1"/>
          </p:nvPr>
        </p:nvSpPr>
        <p:spPr/>
        <p:txBody>
          <a:bodyPr>
            <a:normAutofit/>
          </a:bodyPr>
          <a:lstStyle/>
          <a:p>
            <a:r>
              <a:rPr lang="en-US" dirty="0">
                <a:ea typeface="Calibri" panose="020F0502020204030204" pitchFamily="34" charset="0"/>
                <a:cs typeface="Times New Roman" panose="02020603050405020304" pitchFamily="18" charset="0"/>
              </a:rPr>
              <a:t>Eleanor waited for the elevator on the third floor of the health building. As the elevator reached the third floor, the doors opened, revealing a flasher and his penis. The doors closed and Eleanor decided to take the stairs down. She has complained this exposure was sexual harassment. The flasher, a non-student, was arrested and barred from campus.</a:t>
            </a:r>
            <a:endParaRPr lang="en-US" dirty="0">
              <a:effectLst/>
              <a:ea typeface="Calibri" panose="020F0502020204030204" pitchFamily="34" charset="0"/>
              <a:cs typeface="Times New Roman" panose="02020603050405020304" pitchFamily="18" charset="0"/>
            </a:endParaRPr>
          </a:p>
          <a:p>
            <a:pPr marL="0" indent="0">
              <a:buNone/>
            </a:pPr>
            <a:endParaRPr lang="en-US" dirty="0">
              <a:effectLst/>
              <a:ea typeface="Calibri" panose="020F0502020204030204" pitchFamily="34" charset="0"/>
              <a:cs typeface="Times New Roman" panose="02020603050405020304" pitchFamily="18" charset="0"/>
            </a:endParaRPr>
          </a:p>
          <a:p>
            <a:r>
              <a:rPr lang="en-US" b="1" dirty="0">
                <a:effectLst/>
                <a:ea typeface="Calibri" panose="020F0502020204030204" pitchFamily="34" charset="0"/>
                <a:cs typeface="Times New Roman" panose="02020603050405020304" pitchFamily="18" charset="0"/>
              </a:rPr>
              <a:t>Is this severe, pervasive, and objectively offensive conduct?</a:t>
            </a:r>
            <a:endParaRPr lang="en-US" dirty="0">
              <a:effectLst/>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40198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0708C-35A1-44E3-BDF3-E75DA4948C1E}"/>
              </a:ext>
            </a:extLst>
          </p:cNvPr>
          <p:cNvSpPr>
            <a:spLocks noGrp="1"/>
          </p:cNvSpPr>
          <p:nvPr>
            <p:ph type="title"/>
          </p:nvPr>
        </p:nvSpPr>
        <p:spPr/>
        <p:txBody>
          <a:bodyPr>
            <a:normAutofit/>
          </a:bodyPr>
          <a:lstStyle/>
          <a:p>
            <a:r>
              <a:rPr lang="en-US" b="1" cap="all" dirty="0"/>
              <a:t>CASE STUDY</a:t>
            </a:r>
          </a:p>
        </p:txBody>
      </p:sp>
      <p:sp>
        <p:nvSpPr>
          <p:cNvPr id="3" name="Content Placeholder 2">
            <a:extLst>
              <a:ext uri="{FF2B5EF4-FFF2-40B4-BE49-F238E27FC236}">
                <a16:creationId xmlns:a16="http://schemas.microsoft.com/office/drawing/2014/main" id="{BA8B08FD-276B-4115-8A4B-C6347BA05BED}"/>
              </a:ext>
            </a:extLst>
          </p:cNvPr>
          <p:cNvSpPr>
            <a:spLocks noGrp="1"/>
          </p:cNvSpPr>
          <p:nvPr>
            <p:ph idx="1"/>
          </p:nvPr>
        </p:nvSpPr>
        <p:spPr/>
        <p:txBody>
          <a:bodyPr>
            <a:normAutofit/>
          </a:bodyPr>
          <a:lstStyle/>
          <a:p>
            <a:r>
              <a:rPr lang="en-US" dirty="0">
                <a:ea typeface="Calibri" panose="020F0502020204030204" pitchFamily="34" charset="0"/>
                <a:cs typeface="Times New Roman" panose="02020603050405020304" pitchFamily="18" charset="0"/>
              </a:rPr>
              <a:t>An Early College student stated that a male college student approached her on campus, and they exchanged phone numbers because he was interested in study materials and outlines for a class. She said they texted a bit, he asked if she was single, and she told him she was interested in being just friends. They walked out of school together at the end of the day and when they got in their vehicles, she said he cornered her between his body and her car door and she said he "grabbed my face and shoved his tongue down my throat forcefully."</a:t>
            </a:r>
            <a:endParaRPr lang="en-US" dirty="0">
              <a:effectLst/>
              <a:ea typeface="Calibri" panose="020F0502020204030204" pitchFamily="34" charset="0"/>
              <a:cs typeface="Times New Roman" panose="02020603050405020304" pitchFamily="18" charset="0"/>
            </a:endParaRPr>
          </a:p>
          <a:p>
            <a:pPr marL="0" indent="0">
              <a:buNone/>
            </a:pPr>
            <a:endParaRPr lang="en-US" dirty="0">
              <a:effectLst/>
              <a:ea typeface="Calibri" panose="020F0502020204030204" pitchFamily="34" charset="0"/>
              <a:cs typeface="Times New Roman" panose="02020603050405020304" pitchFamily="18" charset="0"/>
            </a:endParaRPr>
          </a:p>
          <a:p>
            <a:r>
              <a:rPr lang="en-US" b="1" dirty="0">
                <a:effectLst/>
                <a:ea typeface="Calibri" panose="020F0502020204030204" pitchFamily="34" charset="0"/>
                <a:cs typeface="Times New Roman" panose="02020603050405020304" pitchFamily="18" charset="0"/>
              </a:rPr>
              <a:t>Is this severe, pervasive, and objectively offensive conduct?</a:t>
            </a:r>
            <a:endParaRPr lang="en-US" dirty="0">
              <a:effectLst/>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27865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A1535-3E3F-016D-D1C1-FA99E47D0793}"/>
              </a:ext>
            </a:extLst>
          </p:cNvPr>
          <p:cNvSpPr>
            <a:spLocks noGrp="1"/>
          </p:cNvSpPr>
          <p:nvPr>
            <p:ph type="title"/>
          </p:nvPr>
        </p:nvSpPr>
        <p:spPr/>
        <p:txBody>
          <a:bodyPr>
            <a:normAutofit fontScale="90000"/>
          </a:bodyPr>
          <a:lstStyle/>
          <a:p>
            <a:r>
              <a:rPr lang="en-US" b="1" dirty="0"/>
              <a:t>OVERVIEW OF THE PROCESS: </a:t>
            </a:r>
            <a:br>
              <a:rPr lang="en-US" b="1" dirty="0"/>
            </a:br>
            <a:r>
              <a:rPr lang="en-US" b="1" dirty="0"/>
              <a:t>FORMAL COMPLAINT</a:t>
            </a:r>
          </a:p>
        </p:txBody>
      </p:sp>
      <p:sp>
        <p:nvSpPr>
          <p:cNvPr id="3" name="Content Placeholder 2">
            <a:extLst>
              <a:ext uri="{FF2B5EF4-FFF2-40B4-BE49-F238E27FC236}">
                <a16:creationId xmlns:a16="http://schemas.microsoft.com/office/drawing/2014/main" id="{B77AC37B-7F3F-1692-758D-1584E8836830}"/>
              </a:ext>
            </a:extLst>
          </p:cNvPr>
          <p:cNvSpPr>
            <a:spLocks noGrp="1"/>
          </p:cNvSpPr>
          <p:nvPr>
            <p:ph idx="1"/>
          </p:nvPr>
        </p:nvSpPr>
        <p:spPr/>
        <p:txBody>
          <a:bodyPr/>
          <a:lstStyle/>
          <a:p>
            <a:r>
              <a:rPr lang="en-US" dirty="0"/>
              <a:t>A document filed by a complainant or signed by the Title IX Coordinator alleging sexual harassment against a respondent and requesting the College investigate allegations of sexual harassment.</a:t>
            </a:r>
          </a:p>
          <a:p>
            <a:pPr marL="0" indent="0">
              <a:buNone/>
            </a:pPr>
            <a:endParaRPr lang="en-US" dirty="0"/>
          </a:p>
          <a:p>
            <a:r>
              <a:rPr lang="en-US" dirty="0"/>
              <a:t>In response to a Formal Complaint, the College must follow a grievance process.</a:t>
            </a:r>
          </a:p>
        </p:txBody>
      </p:sp>
    </p:spTree>
    <p:extLst>
      <p:ext uri="{BB962C8B-B14F-4D97-AF65-F5344CB8AC3E}">
        <p14:creationId xmlns:p14="http://schemas.microsoft.com/office/powerpoint/2010/main" val="1783982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A1535-3E3F-016D-D1C1-FA99E47D0793}"/>
              </a:ext>
            </a:extLst>
          </p:cNvPr>
          <p:cNvSpPr>
            <a:spLocks noGrp="1"/>
          </p:cNvSpPr>
          <p:nvPr>
            <p:ph type="title"/>
          </p:nvPr>
        </p:nvSpPr>
        <p:spPr/>
        <p:txBody>
          <a:bodyPr>
            <a:normAutofit fontScale="90000"/>
          </a:bodyPr>
          <a:lstStyle/>
          <a:p>
            <a:r>
              <a:rPr lang="en-US" b="1" dirty="0"/>
              <a:t>OVERVIEW OF THE PROCESS: </a:t>
            </a:r>
            <a:br>
              <a:rPr lang="en-US" b="1" dirty="0"/>
            </a:br>
            <a:r>
              <a:rPr lang="en-US" b="1" dirty="0"/>
              <a:t>NOTICE OF ALLEGATIONS</a:t>
            </a:r>
          </a:p>
        </p:txBody>
      </p:sp>
      <p:sp>
        <p:nvSpPr>
          <p:cNvPr id="3" name="Content Placeholder 2">
            <a:extLst>
              <a:ext uri="{FF2B5EF4-FFF2-40B4-BE49-F238E27FC236}">
                <a16:creationId xmlns:a16="http://schemas.microsoft.com/office/drawing/2014/main" id="{B77AC37B-7F3F-1692-758D-1584E8836830}"/>
              </a:ext>
            </a:extLst>
          </p:cNvPr>
          <p:cNvSpPr>
            <a:spLocks noGrp="1"/>
          </p:cNvSpPr>
          <p:nvPr>
            <p:ph idx="1"/>
          </p:nvPr>
        </p:nvSpPr>
        <p:spPr/>
        <p:txBody>
          <a:bodyPr/>
          <a:lstStyle/>
          <a:p>
            <a:endParaRPr lang="en-US" dirty="0"/>
          </a:p>
          <a:p>
            <a:r>
              <a:rPr lang="en-US" dirty="0"/>
              <a:t>A document written by the Title IX Coordinator and sent to the complainant and respondent that provides notice of the sexual harassment allegations and the College's grievance process.</a:t>
            </a:r>
          </a:p>
          <a:p>
            <a:endParaRPr lang="en-US" dirty="0"/>
          </a:p>
          <a:p>
            <a:r>
              <a:rPr lang="en-US" dirty="0"/>
              <a:t>Must give the parties sufficient time to review the Notice before scheduling investigation interviews.</a:t>
            </a:r>
          </a:p>
          <a:p>
            <a:endParaRPr lang="en-US" dirty="0"/>
          </a:p>
          <a:p>
            <a:r>
              <a:rPr lang="en-US" dirty="0"/>
              <a:t>Must send an additional notification to the parties if new allegations arise during the investigation.</a:t>
            </a:r>
          </a:p>
        </p:txBody>
      </p:sp>
    </p:spTree>
    <p:extLst>
      <p:ext uri="{BB962C8B-B14F-4D97-AF65-F5344CB8AC3E}">
        <p14:creationId xmlns:p14="http://schemas.microsoft.com/office/powerpoint/2010/main" val="1765097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A1535-3E3F-016D-D1C1-FA99E47D0793}"/>
              </a:ext>
            </a:extLst>
          </p:cNvPr>
          <p:cNvSpPr>
            <a:spLocks noGrp="1"/>
          </p:cNvSpPr>
          <p:nvPr>
            <p:ph type="title"/>
          </p:nvPr>
        </p:nvSpPr>
        <p:spPr/>
        <p:txBody>
          <a:bodyPr>
            <a:normAutofit fontScale="90000"/>
          </a:bodyPr>
          <a:lstStyle/>
          <a:p>
            <a:r>
              <a:rPr lang="en-US" b="1" dirty="0"/>
              <a:t>OVERVIEW OF THE PROCESS: </a:t>
            </a:r>
            <a:br>
              <a:rPr lang="en-US" b="1" dirty="0"/>
            </a:br>
            <a:r>
              <a:rPr lang="en-US" b="1" dirty="0"/>
              <a:t>INVESTIGATION</a:t>
            </a:r>
          </a:p>
        </p:txBody>
      </p:sp>
      <p:sp>
        <p:nvSpPr>
          <p:cNvPr id="3" name="Content Placeholder 2">
            <a:extLst>
              <a:ext uri="{FF2B5EF4-FFF2-40B4-BE49-F238E27FC236}">
                <a16:creationId xmlns:a16="http://schemas.microsoft.com/office/drawing/2014/main" id="{B77AC37B-7F3F-1692-758D-1584E8836830}"/>
              </a:ext>
            </a:extLst>
          </p:cNvPr>
          <p:cNvSpPr>
            <a:spLocks noGrp="1"/>
          </p:cNvSpPr>
          <p:nvPr>
            <p:ph idx="1"/>
          </p:nvPr>
        </p:nvSpPr>
        <p:spPr/>
        <p:txBody>
          <a:bodyPr/>
          <a:lstStyle/>
          <a:p>
            <a:r>
              <a:rPr lang="en-US" dirty="0"/>
              <a:t>Only of a Formal Complaint.</a:t>
            </a:r>
          </a:p>
          <a:p>
            <a:pPr marL="0" indent="0">
              <a:buNone/>
            </a:pPr>
            <a:endParaRPr lang="en-US" dirty="0"/>
          </a:p>
          <a:p>
            <a:r>
              <a:rPr lang="en-US" dirty="0"/>
              <a:t>Burden of proof and evidence gathering rests with the College.</a:t>
            </a:r>
          </a:p>
          <a:p>
            <a:pPr marL="0" indent="0">
              <a:buNone/>
            </a:pPr>
            <a:endParaRPr lang="en-US" dirty="0"/>
          </a:p>
          <a:p>
            <a:r>
              <a:rPr lang="en-US" dirty="0"/>
              <a:t>Provide equal opportunity to all parties.</a:t>
            </a:r>
          </a:p>
          <a:p>
            <a:pPr marL="0" indent="0">
              <a:buNone/>
            </a:pPr>
            <a:endParaRPr lang="en-US" dirty="0"/>
          </a:p>
          <a:p>
            <a:r>
              <a:rPr lang="en-US" dirty="0"/>
              <a:t>Cannot restrict ability of any party to discuss or gather and present relevant evidence.</a:t>
            </a:r>
          </a:p>
          <a:p>
            <a:pPr marL="0" indent="0">
              <a:buNone/>
            </a:pPr>
            <a:endParaRPr lang="en-US" dirty="0"/>
          </a:p>
          <a:p>
            <a:r>
              <a:rPr lang="en-US" dirty="0"/>
              <a:t>Parties have an equal opportunity to inspect and review any evidence obtained in the investigation.</a:t>
            </a:r>
          </a:p>
        </p:txBody>
      </p:sp>
    </p:spTree>
    <p:extLst>
      <p:ext uri="{BB962C8B-B14F-4D97-AF65-F5344CB8AC3E}">
        <p14:creationId xmlns:p14="http://schemas.microsoft.com/office/powerpoint/2010/main" val="1983773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A1535-3E3F-016D-D1C1-FA99E47D0793}"/>
              </a:ext>
            </a:extLst>
          </p:cNvPr>
          <p:cNvSpPr>
            <a:spLocks noGrp="1"/>
          </p:cNvSpPr>
          <p:nvPr>
            <p:ph type="title"/>
          </p:nvPr>
        </p:nvSpPr>
        <p:spPr/>
        <p:txBody>
          <a:bodyPr>
            <a:normAutofit fontScale="90000"/>
          </a:bodyPr>
          <a:lstStyle/>
          <a:p>
            <a:r>
              <a:rPr lang="en-US" b="1" dirty="0"/>
              <a:t>OVERVIEW OF THE PROCESS: </a:t>
            </a:r>
            <a:br>
              <a:rPr lang="en-US" b="1" dirty="0"/>
            </a:br>
            <a:r>
              <a:rPr lang="en-US" b="1" dirty="0"/>
              <a:t>HEARING &amp; DETERMINATION</a:t>
            </a:r>
          </a:p>
        </p:txBody>
      </p:sp>
      <p:sp>
        <p:nvSpPr>
          <p:cNvPr id="3" name="Content Placeholder 2">
            <a:extLst>
              <a:ext uri="{FF2B5EF4-FFF2-40B4-BE49-F238E27FC236}">
                <a16:creationId xmlns:a16="http://schemas.microsoft.com/office/drawing/2014/main" id="{B77AC37B-7F3F-1692-758D-1584E8836830}"/>
              </a:ext>
            </a:extLst>
          </p:cNvPr>
          <p:cNvSpPr>
            <a:spLocks noGrp="1"/>
          </p:cNvSpPr>
          <p:nvPr>
            <p:ph idx="1"/>
          </p:nvPr>
        </p:nvSpPr>
        <p:spPr/>
        <p:txBody>
          <a:bodyPr/>
          <a:lstStyle/>
          <a:p>
            <a:endParaRPr lang="en-US" dirty="0"/>
          </a:p>
          <a:p>
            <a:r>
              <a:rPr lang="en-US" dirty="0"/>
              <a:t>Parties have at least 10 days before a hearing to review and respond to an investigative report. </a:t>
            </a:r>
          </a:p>
          <a:p>
            <a:pPr marL="0" indent="0">
              <a:buNone/>
            </a:pPr>
            <a:endParaRPr lang="en-US" dirty="0"/>
          </a:p>
          <a:p>
            <a:r>
              <a:rPr lang="en-US" dirty="0"/>
              <a:t>Must provide a live hearing.</a:t>
            </a:r>
          </a:p>
          <a:p>
            <a:pPr marL="0" indent="0">
              <a:buNone/>
            </a:pPr>
            <a:endParaRPr lang="en-US" dirty="0"/>
          </a:p>
          <a:p>
            <a:r>
              <a:rPr lang="en-US" dirty="0"/>
              <a:t>Decision-maker must issue a written determination regarding responsibility.</a:t>
            </a:r>
          </a:p>
        </p:txBody>
      </p:sp>
    </p:spTree>
    <p:extLst>
      <p:ext uri="{BB962C8B-B14F-4D97-AF65-F5344CB8AC3E}">
        <p14:creationId xmlns:p14="http://schemas.microsoft.com/office/powerpoint/2010/main" val="4278470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A1535-3E3F-016D-D1C1-FA99E47D0793}"/>
              </a:ext>
            </a:extLst>
          </p:cNvPr>
          <p:cNvSpPr>
            <a:spLocks noGrp="1"/>
          </p:cNvSpPr>
          <p:nvPr>
            <p:ph type="title"/>
          </p:nvPr>
        </p:nvSpPr>
        <p:spPr/>
        <p:txBody>
          <a:bodyPr>
            <a:normAutofit fontScale="90000"/>
          </a:bodyPr>
          <a:lstStyle/>
          <a:p>
            <a:r>
              <a:rPr lang="en-US" b="1" dirty="0"/>
              <a:t>OVERVIEW OF THE PROCESS: </a:t>
            </a:r>
            <a:br>
              <a:rPr lang="en-US" b="1" dirty="0"/>
            </a:br>
            <a:r>
              <a:rPr lang="en-US" b="1" dirty="0"/>
              <a:t>APPEAL</a:t>
            </a:r>
          </a:p>
        </p:txBody>
      </p:sp>
      <p:sp>
        <p:nvSpPr>
          <p:cNvPr id="3" name="Content Placeholder 2">
            <a:extLst>
              <a:ext uri="{FF2B5EF4-FFF2-40B4-BE49-F238E27FC236}">
                <a16:creationId xmlns:a16="http://schemas.microsoft.com/office/drawing/2014/main" id="{B77AC37B-7F3F-1692-758D-1584E8836830}"/>
              </a:ext>
            </a:extLst>
          </p:cNvPr>
          <p:cNvSpPr>
            <a:spLocks noGrp="1"/>
          </p:cNvSpPr>
          <p:nvPr>
            <p:ph idx="1"/>
          </p:nvPr>
        </p:nvSpPr>
        <p:spPr/>
        <p:txBody>
          <a:bodyPr/>
          <a:lstStyle/>
          <a:p>
            <a:endParaRPr lang="en-US" dirty="0"/>
          </a:p>
          <a:p>
            <a:r>
              <a:rPr lang="en-US" dirty="0"/>
              <a:t>All parties have a (limited) opportunity to appeal.</a:t>
            </a:r>
          </a:p>
          <a:p>
            <a:pPr marL="0" indent="0">
              <a:buNone/>
            </a:pPr>
            <a:endParaRPr lang="en-US" dirty="0"/>
          </a:p>
          <a:p>
            <a:r>
              <a:rPr lang="en-US" dirty="0"/>
              <a:t>Decision-maker for the appeal cannot be the same decision-maker from the hearing, or the Title IX Coordinator, or the investigator.</a:t>
            </a:r>
          </a:p>
          <a:p>
            <a:pPr marL="0" indent="0">
              <a:buNone/>
            </a:pPr>
            <a:endParaRPr lang="en-US" dirty="0"/>
          </a:p>
          <a:p>
            <a:r>
              <a:rPr lang="en-US" dirty="0"/>
              <a:t>Written, final appeal decision required.</a:t>
            </a:r>
          </a:p>
        </p:txBody>
      </p:sp>
    </p:spTree>
    <p:extLst>
      <p:ext uri="{BB962C8B-B14F-4D97-AF65-F5344CB8AC3E}">
        <p14:creationId xmlns:p14="http://schemas.microsoft.com/office/powerpoint/2010/main" val="3278370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3D878-949C-4D02-8A3E-E236A4DB9E94}"/>
              </a:ext>
            </a:extLst>
          </p:cNvPr>
          <p:cNvSpPr>
            <a:spLocks noGrp="1"/>
          </p:cNvSpPr>
          <p:nvPr>
            <p:ph type="ctrTitle"/>
          </p:nvPr>
        </p:nvSpPr>
        <p:spPr>
          <a:xfrm>
            <a:off x="2011680" y="968188"/>
            <a:ext cx="9491343" cy="3345628"/>
          </a:xfrm>
        </p:spPr>
        <p:txBody>
          <a:bodyPr>
            <a:normAutofit fontScale="90000"/>
          </a:bodyPr>
          <a:lstStyle/>
          <a:p>
            <a:pPr algn="ctr"/>
            <a:r>
              <a:rPr lang="en-US" sz="4400" b="1" dirty="0"/>
              <a:t>COMMUNITY COLLEGE </a:t>
            </a:r>
            <a:br>
              <a:rPr lang="en-US" sz="4400" b="1" dirty="0"/>
            </a:br>
            <a:r>
              <a:rPr lang="en-US" sz="4400" b="1" dirty="0"/>
              <a:t>TITLE IX TRAINING</a:t>
            </a:r>
            <a:br>
              <a:rPr lang="en-US" sz="4400" b="1" dirty="0"/>
            </a:br>
            <a:r>
              <a:rPr lang="en-US" sz="4400" b="1" dirty="0"/>
              <a:t>FUNDAMENTALS AND JURISDICTION</a:t>
            </a:r>
            <a:br>
              <a:rPr lang="en-US" sz="4400" dirty="0"/>
            </a:br>
            <a:br>
              <a:rPr lang="en-US" sz="4400" dirty="0"/>
            </a:br>
            <a:r>
              <a:rPr lang="en-US" sz="2200" dirty="0"/>
              <a:t>November 30, 2023</a:t>
            </a:r>
          </a:p>
        </p:txBody>
      </p:sp>
    </p:spTree>
    <p:extLst>
      <p:ext uri="{BB962C8B-B14F-4D97-AF65-F5344CB8AC3E}">
        <p14:creationId xmlns:p14="http://schemas.microsoft.com/office/powerpoint/2010/main" val="1550996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a:xfrm>
            <a:off x="1621470" y="1174629"/>
            <a:ext cx="10018713" cy="974035"/>
          </a:xfrm>
        </p:spPr>
        <p:txBody>
          <a:bodyPr/>
          <a:lstStyle/>
          <a:p>
            <a:r>
              <a:rPr lang="en-US" b="1" dirty="0"/>
              <a:t>SECTION TWO</a:t>
            </a:r>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782957"/>
            <a:ext cx="10018713" cy="3202066"/>
          </a:xfrm>
        </p:spPr>
        <p:txBody>
          <a:bodyPr>
            <a:normAutofit/>
          </a:bodyPr>
          <a:lstStyle/>
          <a:p>
            <a:pPr marL="0" indent="0" algn="ctr">
              <a:buNone/>
            </a:pPr>
            <a:r>
              <a:rPr lang="en-US" sz="5400" b="1" dirty="0"/>
              <a:t>TITLE IX</a:t>
            </a:r>
          </a:p>
          <a:p>
            <a:pPr marL="0" indent="0" algn="ctr">
              <a:buNone/>
            </a:pPr>
            <a:r>
              <a:rPr lang="en-US" sz="5400" b="1" dirty="0"/>
              <a:t>JURISDICTION</a:t>
            </a:r>
          </a:p>
          <a:p>
            <a:pPr marL="0" indent="0" algn="ctr">
              <a:buNone/>
            </a:pPr>
            <a:endParaRPr lang="en-US" sz="5400" b="1" dirty="0"/>
          </a:p>
        </p:txBody>
      </p:sp>
    </p:spTree>
    <p:extLst>
      <p:ext uri="{BB962C8B-B14F-4D97-AF65-F5344CB8AC3E}">
        <p14:creationId xmlns:p14="http://schemas.microsoft.com/office/powerpoint/2010/main" val="853513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fontScale="90000"/>
          </a:bodyPr>
          <a:lstStyle/>
          <a:p>
            <a:r>
              <a:rPr lang="en-US" b="1" dirty="0"/>
              <a:t>SCOPE: EDUCATION PROGRAM </a:t>
            </a:r>
            <a:br>
              <a:rPr lang="en-US" b="1" dirty="0"/>
            </a:br>
            <a:r>
              <a:rPr lang="en-US" b="1" dirty="0"/>
              <a:t>OR ACTIVITY</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rmAutofit lnSpcReduction="10000"/>
          </a:bodyPr>
          <a:lstStyle/>
          <a:p>
            <a:r>
              <a:rPr lang="en-US" sz="3000" dirty="0"/>
              <a:t>"Education Program or Activity"</a:t>
            </a:r>
          </a:p>
          <a:p>
            <a:pPr lvl="1"/>
            <a:r>
              <a:rPr lang="en-US" sz="3000" dirty="0"/>
              <a:t>All the operations of a College, University, or other post-secondary institution </a:t>
            </a:r>
          </a:p>
          <a:p>
            <a:pPr lvl="1"/>
            <a:r>
              <a:rPr lang="en-US" sz="3000" u="sng" dirty="0"/>
              <a:t>Includes</a:t>
            </a:r>
            <a:r>
              <a:rPr lang="en-US" sz="3000" dirty="0"/>
              <a:t>: locations, events or circumstances over which the recipient exercised </a:t>
            </a:r>
            <a:r>
              <a:rPr lang="en-US" sz="3000" u="sng" dirty="0"/>
              <a:t>substantial control</a:t>
            </a:r>
            <a:r>
              <a:rPr lang="en-US" sz="3000" dirty="0"/>
              <a:t> over both the Respondent and the context in which the harassment occurs</a:t>
            </a:r>
          </a:p>
          <a:p>
            <a:pPr lvl="1"/>
            <a:r>
              <a:rPr lang="en-US" sz="3000" u="sng" dirty="0"/>
              <a:t>Includes</a:t>
            </a:r>
            <a:r>
              <a:rPr lang="en-US" sz="3000" dirty="0"/>
              <a:t>: Any building owned or controlled by a student organization that is officially recognized by a postsecondary institution </a:t>
            </a:r>
          </a:p>
        </p:txBody>
      </p:sp>
    </p:spTree>
    <p:extLst>
      <p:ext uri="{BB962C8B-B14F-4D97-AF65-F5344CB8AC3E}">
        <p14:creationId xmlns:p14="http://schemas.microsoft.com/office/powerpoint/2010/main" val="888138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b="1" dirty="0"/>
              <a:t>EDUCATION PROGRAM OR ACTIVITY</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rmAutofit/>
          </a:bodyPr>
          <a:lstStyle/>
          <a:p>
            <a:pPr marL="0" indent="0">
              <a:buNone/>
            </a:pPr>
            <a:r>
              <a:rPr lang="en-US" sz="3000" b="1" dirty="0"/>
              <a:t>Which circumstance, if any, does </a:t>
            </a:r>
            <a:r>
              <a:rPr lang="en-US" sz="3000" b="1" u="sng" dirty="0"/>
              <a:t>NOT</a:t>
            </a:r>
            <a:r>
              <a:rPr lang="en-US" sz="3000" b="1" dirty="0"/>
              <a:t> constitute an "education program or activity"?</a:t>
            </a:r>
          </a:p>
          <a:p>
            <a:pPr marL="1143000" indent="-685800">
              <a:buNone/>
            </a:pPr>
            <a:r>
              <a:rPr lang="en-US" sz="3000" dirty="0"/>
              <a:t>A.	A student alleges she was sexually harassed by another student during their culinary class.</a:t>
            </a:r>
          </a:p>
          <a:p>
            <a:pPr marL="1143000" indent="-685800">
              <a:buNone/>
            </a:pPr>
            <a:r>
              <a:rPr lang="en-US" sz="3000" dirty="0"/>
              <a:t>B.	A student alleges his professor sexually harassed him during an off-campus, clinical rotation.</a:t>
            </a:r>
          </a:p>
          <a:p>
            <a:pPr marL="1143000" indent="-685800">
              <a:buNone/>
            </a:pPr>
            <a:r>
              <a:rPr lang="en-US" sz="3000" dirty="0"/>
              <a:t>C.	A student alleges she was sexually assaulted at an off-campus apartment by another student.</a:t>
            </a:r>
          </a:p>
        </p:txBody>
      </p:sp>
    </p:spTree>
    <p:extLst>
      <p:ext uri="{BB962C8B-B14F-4D97-AF65-F5344CB8AC3E}">
        <p14:creationId xmlns:p14="http://schemas.microsoft.com/office/powerpoint/2010/main" val="2020589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a:xfrm>
            <a:off x="1484312" y="464328"/>
            <a:ext cx="3784918" cy="1504335"/>
          </a:xfrm>
        </p:spPr>
        <p:txBody>
          <a:bodyPr>
            <a:normAutofit/>
          </a:bodyPr>
          <a:lstStyle/>
          <a:p>
            <a:r>
              <a:rPr lang="en-US" sz="2400" b="1" dirty="0"/>
              <a:t>EDUCATION PROGRAM OR ACTIVITY</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a:xfrm>
            <a:off x="1484310" y="2091690"/>
            <a:ext cx="4127820" cy="4057649"/>
          </a:xfrm>
        </p:spPr>
        <p:txBody>
          <a:bodyPr anchor="t">
            <a:normAutofit/>
          </a:bodyPr>
          <a:lstStyle/>
          <a:p>
            <a:pPr marL="0" indent="0">
              <a:buNone/>
            </a:pPr>
            <a:r>
              <a:rPr lang="en-US" b="1" dirty="0"/>
              <a:t>More Difficult Questions…</a:t>
            </a:r>
          </a:p>
          <a:p>
            <a:pPr marL="0" indent="0">
              <a:buNone/>
            </a:pPr>
            <a:endParaRPr lang="en-US" b="1" dirty="0"/>
          </a:p>
          <a:p>
            <a:pPr marL="514350" indent="-514350">
              <a:buClrTx/>
              <a:buSzPct val="100000"/>
              <a:buFont typeface="+mj-lt"/>
              <a:buAutoNum type="arabicPeriod"/>
            </a:pPr>
            <a:r>
              <a:rPr lang="en-US" dirty="0"/>
              <a:t>Educational trips in the United States</a:t>
            </a:r>
          </a:p>
          <a:p>
            <a:pPr marL="514350" indent="-514350">
              <a:buClrTx/>
              <a:buSzPct val="100000"/>
              <a:buFont typeface="+mj-lt"/>
              <a:buAutoNum type="arabicPeriod"/>
            </a:pPr>
            <a:endParaRPr lang="en-US" dirty="0"/>
          </a:p>
          <a:p>
            <a:pPr marL="514350" indent="-514350">
              <a:buClrTx/>
              <a:buSzPct val="100000"/>
              <a:buFont typeface="+mj-lt"/>
              <a:buAutoNum type="arabicPeriod"/>
            </a:pPr>
            <a:r>
              <a:rPr lang="en-US" dirty="0"/>
              <a:t>Clinical experiences</a:t>
            </a:r>
          </a:p>
          <a:p>
            <a:pPr marL="514350" indent="-514350">
              <a:buClrTx/>
              <a:buSzPct val="100000"/>
              <a:buFont typeface="+mj-lt"/>
              <a:buAutoNum type="arabicPeriod"/>
            </a:pPr>
            <a:endParaRPr lang="en-US" dirty="0"/>
          </a:p>
          <a:p>
            <a:pPr marL="514350" indent="-514350">
              <a:buClrTx/>
              <a:buSzPct val="100000"/>
              <a:buFont typeface="+mj-lt"/>
              <a:buAutoNum type="arabicPeriod"/>
            </a:pPr>
            <a:r>
              <a:rPr lang="en-US" dirty="0"/>
              <a:t>Instructor has students over to their house </a:t>
            </a:r>
          </a:p>
        </p:txBody>
      </p:sp>
      <p:pic>
        <p:nvPicPr>
          <p:cNvPr id="7" name="Graphic 6" descr="Schoolhouse">
            <a:extLst>
              <a:ext uri="{FF2B5EF4-FFF2-40B4-BE49-F238E27FC236}">
                <a16:creationId xmlns:a16="http://schemas.microsoft.com/office/drawing/2014/main" id="{4F867684-D206-E205-B193-5AD4DD00C4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56003" y="685799"/>
            <a:ext cx="5053050" cy="505305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1148678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fontScale="90000"/>
          </a:bodyPr>
          <a:lstStyle/>
          <a:p>
            <a:r>
              <a:rPr lang="en-US" b="1" dirty="0"/>
              <a:t>CASE STUDY: EDUCATION PROGRAM </a:t>
            </a:r>
            <a:br>
              <a:rPr lang="en-US" b="1" dirty="0"/>
            </a:br>
            <a:r>
              <a:rPr lang="en-US" b="1" dirty="0"/>
              <a:t>OR ACTIVITY</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rmAutofit/>
          </a:bodyPr>
          <a:lstStyle/>
          <a:p>
            <a:pPr marL="0" indent="0">
              <a:buNone/>
            </a:pPr>
            <a:r>
              <a:rPr lang="en-US" sz="3000" dirty="0"/>
              <a:t>The College has partnered with the City for an improvement district along the main street that runs through campus. The improvement district removes and rebuilds buildings on the street, oversees the cleanliness of the sidewalks, and has a task force that patrols the area on bicycles to deter crime.  Alex, a student, informs the Title IX Coordinator that a stranger sexually assaulted her on the main street in front of campus over the weekend.</a:t>
            </a:r>
          </a:p>
        </p:txBody>
      </p:sp>
    </p:spTree>
    <p:extLst>
      <p:ext uri="{BB962C8B-B14F-4D97-AF65-F5344CB8AC3E}">
        <p14:creationId xmlns:p14="http://schemas.microsoft.com/office/powerpoint/2010/main" val="96675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fontScale="90000"/>
          </a:bodyPr>
          <a:lstStyle/>
          <a:p>
            <a:r>
              <a:rPr lang="en-US" b="1" dirty="0"/>
              <a:t>SCOPE: EDUCATION PROGRAM </a:t>
            </a:r>
            <a:br>
              <a:rPr lang="en-US" b="1" dirty="0"/>
            </a:br>
            <a:r>
              <a:rPr lang="en-US" b="1" dirty="0"/>
              <a:t>OR ACTIVITY</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rmAutofit/>
          </a:bodyPr>
          <a:lstStyle/>
          <a:p>
            <a:r>
              <a:rPr lang="en-US" sz="3000" dirty="0"/>
              <a:t>When is someone denied (equal) access to an education program or activity for Title IX purposes?</a:t>
            </a:r>
          </a:p>
          <a:p>
            <a:pPr lvl="1"/>
            <a:r>
              <a:rPr lang="en-US" sz="3000" dirty="0"/>
              <a:t>If the harassment results in the physical exclusion of the victim from a program or activity.</a:t>
            </a:r>
          </a:p>
          <a:p>
            <a:pPr lvl="1"/>
            <a:r>
              <a:rPr lang="en-US" sz="3000" dirty="0"/>
              <a:t>If the harassment undermines and detracts from the victim's educational experience.</a:t>
            </a:r>
          </a:p>
          <a:p>
            <a:pPr lvl="1"/>
            <a:r>
              <a:rPr lang="en-US" sz="3000" dirty="0"/>
              <a:t>If the harassment has a concrete, negative effect on the victim's ability to participate in a program or activity.</a:t>
            </a:r>
          </a:p>
        </p:txBody>
      </p:sp>
    </p:spTree>
    <p:extLst>
      <p:ext uri="{BB962C8B-B14F-4D97-AF65-F5344CB8AC3E}">
        <p14:creationId xmlns:p14="http://schemas.microsoft.com/office/powerpoint/2010/main" val="34811059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a:bodyPr>
          <a:lstStyle/>
          <a:p>
            <a:r>
              <a:rPr lang="en-US" b="1" dirty="0"/>
              <a:t>WHAT IS ACTUAL KNOWLEDGE?</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a:xfrm>
            <a:off x="1484311" y="1359994"/>
            <a:ext cx="9739950" cy="5112047"/>
          </a:xfrm>
        </p:spPr>
        <p:txBody>
          <a:bodyPr>
            <a:noAutofit/>
          </a:bodyPr>
          <a:lstStyle/>
          <a:p>
            <a:r>
              <a:rPr lang="en-US" dirty="0"/>
              <a:t>The Fourth Circuit has recently determined that "actual knowledge" is an objective standard. </a:t>
            </a:r>
          </a:p>
          <a:p>
            <a:r>
              <a:rPr lang="en-US" dirty="0"/>
              <a:t>If </a:t>
            </a:r>
            <a:r>
              <a:rPr lang="en-US" b="1" dirty="0"/>
              <a:t>an employee with authority to correct sexual harassment </a:t>
            </a:r>
            <a:r>
              <a:rPr lang="en-US" dirty="0"/>
              <a:t>receives a report that can objectively be taken to allege sexual harassment, that is sufficient to establish actual knowledge (in other words, the college has "notice" that it needs to respond under its Title IX policy). </a:t>
            </a:r>
          </a:p>
          <a:p>
            <a:r>
              <a:rPr lang="en-US" dirty="0"/>
              <a:t>Whether college officials subjectively understand the report to allege sexual harassment or whether they believe the alleged harassment actually occurred is irrelevant – it is for the Title IX Coordinator to determine if the reported allegations fall under the college's Title IX policies.</a:t>
            </a:r>
          </a:p>
        </p:txBody>
      </p:sp>
    </p:spTree>
    <p:extLst>
      <p:ext uri="{BB962C8B-B14F-4D97-AF65-F5344CB8AC3E}">
        <p14:creationId xmlns:p14="http://schemas.microsoft.com/office/powerpoint/2010/main" val="1596895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a:bodyPr>
          <a:lstStyle/>
          <a:p>
            <a:r>
              <a:rPr lang="en-US" b="1" dirty="0"/>
              <a:t>WHAT IS ACTUAL KNOWLEDGE?</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a:xfrm>
            <a:off x="1241581" y="1439828"/>
            <a:ext cx="10504170" cy="5188226"/>
          </a:xfrm>
        </p:spPr>
        <p:txBody>
          <a:bodyPr>
            <a:noAutofit/>
          </a:bodyPr>
          <a:lstStyle/>
          <a:p>
            <a:r>
              <a:rPr lang="en-US" dirty="0"/>
              <a:t>Which scenarios provide "actual knowledge" to the College that a student may have suffered sexual harassment, and a report needs to be made to the Title IX Coordinator?</a:t>
            </a:r>
          </a:p>
          <a:p>
            <a:pPr lvl="1"/>
            <a:r>
              <a:rPr lang="en-US" dirty="0"/>
              <a:t>A student sends an email titled "Need to Report Peer Pressure and Sexual Harassment" to an advisor, who forwards the email to his supervisor. The email alleged a student pressured another student into nonconsensual sexual activity.</a:t>
            </a:r>
          </a:p>
          <a:p>
            <a:pPr lvl="1"/>
            <a:r>
              <a:rPr lang="en-US" dirty="0"/>
              <a:t>A student meets with an on-campus counselor and states she was the victim of a sexual assault during a college-sponsored spring break trip.</a:t>
            </a:r>
          </a:p>
          <a:p>
            <a:pPr lvl="1"/>
            <a:r>
              <a:rPr lang="en-US" dirty="0"/>
              <a:t>During an ongoing investigation of bullying, a student writes a written statement that states another student touched him in a nonconsensual manner. The Director of Student Services reviews the written statement as part of the bullying investigation.</a:t>
            </a:r>
          </a:p>
        </p:txBody>
      </p:sp>
    </p:spTree>
    <p:extLst>
      <p:ext uri="{BB962C8B-B14F-4D97-AF65-F5344CB8AC3E}">
        <p14:creationId xmlns:p14="http://schemas.microsoft.com/office/powerpoint/2010/main" val="2801096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a:bodyPr>
          <a:lstStyle/>
          <a:p>
            <a:r>
              <a:rPr lang="en-US" b="1" dirty="0"/>
              <a:t>WHAT IS ACTUAL KNOWLEDGE?</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Autofit/>
          </a:bodyPr>
          <a:lstStyle/>
          <a:p>
            <a:r>
              <a:rPr lang="en-US" sz="2600" dirty="0"/>
              <a:t>Notice to "any old employee" is not enough to trigger actual knowledge.</a:t>
            </a:r>
          </a:p>
          <a:p>
            <a:pPr marL="0" indent="0">
              <a:buNone/>
            </a:pPr>
            <a:endParaRPr lang="en-US" sz="2600" dirty="0"/>
          </a:p>
          <a:p>
            <a:r>
              <a:rPr lang="en-US" sz="2600" dirty="0"/>
              <a:t>Why? To allow potential Complainants to speak with employees without automatically triggering the process.</a:t>
            </a:r>
          </a:p>
        </p:txBody>
      </p:sp>
    </p:spTree>
    <p:extLst>
      <p:ext uri="{BB962C8B-B14F-4D97-AF65-F5344CB8AC3E}">
        <p14:creationId xmlns:p14="http://schemas.microsoft.com/office/powerpoint/2010/main" val="22253436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0708C-35A1-44E3-BDF3-E75DA4948C1E}"/>
              </a:ext>
            </a:extLst>
          </p:cNvPr>
          <p:cNvSpPr>
            <a:spLocks noGrp="1"/>
          </p:cNvSpPr>
          <p:nvPr>
            <p:ph type="title"/>
          </p:nvPr>
        </p:nvSpPr>
        <p:spPr/>
        <p:txBody>
          <a:bodyPr>
            <a:normAutofit/>
          </a:bodyPr>
          <a:lstStyle/>
          <a:p>
            <a:r>
              <a:rPr lang="en-US" b="1" cap="all" dirty="0"/>
              <a:t>CASE STUDY</a:t>
            </a:r>
          </a:p>
        </p:txBody>
      </p:sp>
      <p:sp>
        <p:nvSpPr>
          <p:cNvPr id="3" name="Content Placeholder 2">
            <a:extLst>
              <a:ext uri="{FF2B5EF4-FFF2-40B4-BE49-F238E27FC236}">
                <a16:creationId xmlns:a16="http://schemas.microsoft.com/office/drawing/2014/main" id="{BA8B08FD-276B-4115-8A4B-C6347BA05BED}"/>
              </a:ext>
            </a:extLst>
          </p:cNvPr>
          <p:cNvSpPr>
            <a:spLocks noGrp="1"/>
          </p:cNvSpPr>
          <p:nvPr>
            <p:ph idx="1"/>
          </p:nvPr>
        </p:nvSpPr>
        <p:spPr/>
        <p:txBody>
          <a:bodyPr>
            <a:normAutofit/>
          </a:bodyPr>
          <a:lstStyle/>
          <a:p>
            <a:r>
              <a:rPr lang="en-US" dirty="0">
                <a:effectLst/>
                <a:ea typeface="Calibri" panose="020F0502020204030204" pitchFamily="34" charset="0"/>
                <a:cs typeface="Times New Roman" panose="02020603050405020304" pitchFamily="18" charset="0"/>
              </a:rPr>
              <a:t>An employee tells the </a:t>
            </a:r>
            <a:r>
              <a:rPr lang="en-US" dirty="0">
                <a:ea typeface="Calibri" panose="020F0502020204030204" pitchFamily="34" charset="0"/>
                <a:cs typeface="Times New Roman" panose="02020603050405020304" pitchFamily="18" charset="0"/>
              </a:rPr>
              <a:t>Title IX Coordinator that an unknown person on campus, who may be a student, has been following the employee around campus.  Whoever it is has key card access to buildings.  The employee states she often catches the person staring at her.  The employee states she is scared because she is often alone at night on campus.</a:t>
            </a:r>
            <a:endParaRPr lang="en-US" dirty="0">
              <a:effectLst/>
              <a:ea typeface="Calibri" panose="020F0502020204030204" pitchFamily="34" charset="0"/>
              <a:cs typeface="Times New Roman" panose="02020603050405020304" pitchFamily="18" charset="0"/>
            </a:endParaRPr>
          </a:p>
          <a:p>
            <a:pPr marL="0" indent="0">
              <a:buNone/>
            </a:pPr>
            <a:endParaRPr lang="en-US" dirty="0">
              <a:effectLst/>
              <a:ea typeface="Calibri" panose="020F0502020204030204" pitchFamily="34" charset="0"/>
              <a:cs typeface="Times New Roman" panose="02020603050405020304" pitchFamily="18" charset="0"/>
            </a:endParaRPr>
          </a:p>
          <a:p>
            <a:r>
              <a:rPr lang="en-US" b="1" dirty="0">
                <a:effectLst/>
                <a:ea typeface="Calibri" panose="020F0502020204030204" pitchFamily="34" charset="0"/>
                <a:cs typeface="Times New Roman" panose="02020603050405020304" pitchFamily="18" charset="0"/>
              </a:rPr>
              <a:t>Is this sexual harassment and if so, does the College have jurisdiction to proceed under Title IX?</a:t>
            </a:r>
            <a:endParaRPr lang="en-US" dirty="0">
              <a:effectLst/>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0267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A094441-1579-31AF-5CB1-12C17EF08803}"/>
              </a:ext>
            </a:extLst>
          </p:cNvPr>
          <p:cNvPicPr>
            <a:picLocks noChangeAspect="1"/>
          </p:cNvPicPr>
          <p:nvPr/>
        </p:nvPicPr>
        <p:blipFill>
          <a:blip r:embed="rId3"/>
          <a:stretch>
            <a:fillRect/>
          </a:stretch>
        </p:blipFill>
        <p:spPr>
          <a:xfrm>
            <a:off x="2279928" y="774551"/>
            <a:ext cx="8946872" cy="5023821"/>
          </a:xfrm>
          <a:prstGeom prst="rect">
            <a:avLst/>
          </a:prstGeom>
        </p:spPr>
      </p:pic>
    </p:spTree>
    <p:extLst>
      <p:ext uri="{BB962C8B-B14F-4D97-AF65-F5344CB8AC3E}">
        <p14:creationId xmlns:p14="http://schemas.microsoft.com/office/powerpoint/2010/main" val="1837328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0708C-35A1-44E3-BDF3-E75DA4948C1E}"/>
              </a:ext>
            </a:extLst>
          </p:cNvPr>
          <p:cNvSpPr>
            <a:spLocks noGrp="1"/>
          </p:cNvSpPr>
          <p:nvPr>
            <p:ph type="title"/>
          </p:nvPr>
        </p:nvSpPr>
        <p:spPr/>
        <p:txBody>
          <a:bodyPr>
            <a:normAutofit/>
          </a:bodyPr>
          <a:lstStyle/>
          <a:p>
            <a:r>
              <a:rPr lang="en-US" b="1" cap="all" dirty="0"/>
              <a:t>CASE STUDY</a:t>
            </a:r>
          </a:p>
        </p:txBody>
      </p:sp>
      <p:sp>
        <p:nvSpPr>
          <p:cNvPr id="3" name="Content Placeholder 2">
            <a:extLst>
              <a:ext uri="{FF2B5EF4-FFF2-40B4-BE49-F238E27FC236}">
                <a16:creationId xmlns:a16="http://schemas.microsoft.com/office/drawing/2014/main" id="{BA8B08FD-276B-4115-8A4B-C6347BA05BED}"/>
              </a:ext>
            </a:extLst>
          </p:cNvPr>
          <p:cNvSpPr>
            <a:spLocks noGrp="1"/>
          </p:cNvSpPr>
          <p:nvPr>
            <p:ph idx="1"/>
          </p:nvPr>
        </p:nvSpPr>
        <p:spPr/>
        <p:txBody>
          <a:bodyPr>
            <a:normAutofit/>
          </a:bodyPr>
          <a:lstStyle/>
          <a:p>
            <a:r>
              <a:rPr lang="en-US" dirty="0">
                <a:effectLst/>
                <a:ea typeface="Calibri" panose="020F0502020204030204" pitchFamily="34" charset="0"/>
                <a:cs typeface="Times New Roman" panose="02020603050405020304" pitchFamily="18" charset="0"/>
              </a:rPr>
              <a:t>An anonymous letter to the Title IX Coordinator states that a video is circulating among students of a male student having sex with another male student, who appears to be unresponsive.</a:t>
            </a:r>
          </a:p>
          <a:p>
            <a:pPr marL="0" indent="0">
              <a:buNone/>
            </a:pPr>
            <a:endParaRPr lang="en-US" dirty="0">
              <a:effectLst/>
              <a:ea typeface="Calibri" panose="020F0502020204030204" pitchFamily="34" charset="0"/>
              <a:cs typeface="Times New Roman" panose="02020603050405020304" pitchFamily="18" charset="0"/>
            </a:endParaRPr>
          </a:p>
          <a:p>
            <a:r>
              <a:rPr lang="en-US" b="1" dirty="0">
                <a:effectLst/>
                <a:ea typeface="Calibri" panose="020F0502020204030204" pitchFamily="34" charset="0"/>
                <a:cs typeface="Times New Roman" panose="02020603050405020304" pitchFamily="18" charset="0"/>
              </a:rPr>
              <a:t>Is this sexual harassment and if so, does the College have jurisdiction to proceed under Title IX?</a:t>
            </a:r>
            <a:endParaRPr lang="en-US" dirty="0">
              <a:effectLst/>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870922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AF69B-060D-EA22-81B2-E8429B7CB51E}"/>
              </a:ext>
            </a:extLst>
          </p:cNvPr>
          <p:cNvSpPr>
            <a:spLocks noGrp="1"/>
          </p:cNvSpPr>
          <p:nvPr>
            <p:ph type="title"/>
          </p:nvPr>
        </p:nvSpPr>
        <p:spPr/>
        <p:txBody>
          <a:bodyPr/>
          <a:lstStyle/>
          <a:p>
            <a:r>
              <a:rPr lang="en-US" b="1" dirty="0"/>
              <a:t>CONSENT: THANKS DOE!</a:t>
            </a:r>
          </a:p>
        </p:txBody>
      </p:sp>
      <p:sp>
        <p:nvSpPr>
          <p:cNvPr id="3" name="Content Placeholder 2">
            <a:extLst>
              <a:ext uri="{FF2B5EF4-FFF2-40B4-BE49-F238E27FC236}">
                <a16:creationId xmlns:a16="http://schemas.microsoft.com/office/drawing/2014/main" id="{A5CE83B1-A5E9-2699-75EC-C9DBB08E9B97}"/>
              </a:ext>
            </a:extLst>
          </p:cNvPr>
          <p:cNvSpPr>
            <a:spLocks noGrp="1"/>
          </p:cNvSpPr>
          <p:nvPr>
            <p:ph idx="1"/>
          </p:nvPr>
        </p:nvSpPr>
        <p:spPr/>
        <p:txBody>
          <a:bodyPr/>
          <a:lstStyle/>
          <a:p>
            <a:r>
              <a:rPr lang="en-US" dirty="0"/>
              <a:t>DOE left "consent" and terms that often negate consent to the discretion of higher education institutions to "reflect the unique values of a recipient's educational community." </a:t>
            </a:r>
          </a:p>
          <a:p>
            <a:pPr marL="0" indent="0">
              <a:buNone/>
            </a:pPr>
            <a:endParaRPr lang="en-US" dirty="0"/>
          </a:p>
          <a:p>
            <a:r>
              <a:rPr lang="en-US" dirty="0"/>
              <a:t>No required definition in law, regulations, or guidance.</a:t>
            </a:r>
          </a:p>
          <a:p>
            <a:pPr marL="0" indent="0">
              <a:buNone/>
            </a:pPr>
            <a:endParaRPr lang="en-US" dirty="0"/>
          </a:p>
          <a:p>
            <a:r>
              <a:rPr lang="en-US" dirty="0"/>
              <a:t>Policy language is critical to a College's analysis in consent situations.</a:t>
            </a:r>
          </a:p>
        </p:txBody>
      </p:sp>
    </p:spTree>
    <p:extLst>
      <p:ext uri="{BB962C8B-B14F-4D97-AF65-F5344CB8AC3E}">
        <p14:creationId xmlns:p14="http://schemas.microsoft.com/office/powerpoint/2010/main" val="22434924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4053F-4D56-1DC3-42EA-160F04B435D7}"/>
              </a:ext>
            </a:extLst>
          </p:cNvPr>
          <p:cNvSpPr>
            <a:spLocks noGrp="1"/>
          </p:cNvSpPr>
          <p:nvPr>
            <p:ph type="title"/>
          </p:nvPr>
        </p:nvSpPr>
        <p:spPr>
          <a:xfrm>
            <a:off x="1760706" y="685800"/>
            <a:ext cx="9742318" cy="1752599"/>
          </a:xfrm>
        </p:spPr>
        <p:txBody>
          <a:bodyPr>
            <a:normAutofit/>
          </a:bodyPr>
          <a:lstStyle/>
          <a:p>
            <a:r>
              <a:rPr lang="en-US" b="1" dirty="0"/>
              <a:t>WHAT RESPONSE IS NECESSARY?</a:t>
            </a:r>
          </a:p>
        </p:txBody>
      </p:sp>
      <p:graphicFrame>
        <p:nvGraphicFramePr>
          <p:cNvPr id="5" name="Content Placeholder 2">
            <a:extLst>
              <a:ext uri="{FF2B5EF4-FFF2-40B4-BE49-F238E27FC236}">
                <a16:creationId xmlns:a16="http://schemas.microsoft.com/office/drawing/2014/main" id="{DC5EFA81-1FB2-0EB4-C789-AFE48FF5B8AC}"/>
              </a:ext>
            </a:extLst>
          </p:cNvPr>
          <p:cNvGraphicFramePr>
            <a:graphicFrameLocks noGrp="1"/>
          </p:cNvGraphicFramePr>
          <p:nvPr>
            <p:ph idx="1"/>
            <p:extLst>
              <p:ext uri="{D42A27DB-BD31-4B8C-83A1-F6EECF244321}">
                <p14:modId xmlns:p14="http://schemas.microsoft.com/office/powerpoint/2010/main" val="2677317292"/>
              </p:ext>
            </p:extLst>
          </p:nvPr>
        </p:nvGraphicFramePr>
        <p:xfrm>
          <a:off x="1760705" y="2694562"/>
          <a:ext cx="9742319"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27288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a:bodyPr>
          <a:lstStyle/>
          <a:p>
            <a:r>
              <a:rPr lang="en-US" b="1" dirty="0"/>
              <a:t>RETALIATION IS PROHIBITED</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lstStyle/>
          <a:p>
            <a:r>
              <a:rPr lang="en-US" sz="2800" dirty="0"/>
              <a:t>Individuals, departments, and colleges may not intimidate, threaten, coerce, or discriminate against an individual </a:t>
            </a:r>
          </a:p>
          <a:p>
            <a:pPr lvl="1"/>
            <a:r>
              <a:rPr lang="en-US" sz="2800" dirty="0"/>
              <a:t>for the purpose of interfering with their Title IX rights; or </a:t>
            </a:r>
          </a:p>
          <a:p>
            <a:pPr lvl="1"/>
            <a:r>
              <a:rPr lang="en-US" sz="2800" dirty="0"/>
              <a:t>because the individual filed a complaint, testified, participated, or refused to participate in a Title IX proceeding.</a:t>
            </a:r>
          </a:p>
          <a:p>
            <a:r>
              <a:rPr lang="en-US" sz="2800" dirty="0"/>
              <a:t>The exercise of First Amendment rights does not constitute retaliation.</a:t>
            </a:r>
          </a:p>
          <a:p>
            <a:endParaRPr lang="en-US" dirty="0"/>
          </a:p>
        </p:txBody>
      </p:sp>
    </p:spTree>
    <p:extLst>
      <p:ext uri="{BB962C8B-B14F-4D97-AF65-F5344CB8AC3E}">
        <p14:creationId xmlns:p14="http://schemas.microsoft.com/office/powerpoint/2010/main" val="804652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 name="Title 2">
            <a:extLst>
              <a:ext uri="{FF2B5EF4-FFF2-40B4-BE49-F238E27FC236}">
                <a16:creationId xmlns:a16="http://schemas.microsoft.com/office/drawing/2014/main" id="{D021D003-6F82-4D83-BF67-DBE63357DF80}"/>
              </a:ext>
            </a:extLst>
          </p:cNvPr>
          <p:cNvSpPr>
            <a:spLocks noGrp="1"/>
          </p:cNvSpPr>
          <p:nvPr>
            <p:ph type="title"/>
          </p:nvPr>
        </p:nvSpPr>
        <p:spPr>
          <a:xfrm>
            <a:off x="683609" y="764372"/>
            <a:ext cx="3173688" cy="5216013"/>
          </a:xfrm>
        </p:spPr>
        <p:txBody>
          <a:bodyPr>
            <a:normAutofit/>
          </a:bodyPr>
          <a:lstStyle/>
          <a:p>
            <a:r>
              <a:rPr lang="en-US" sz="3400" b="1" dirty="0"/>
              <a:t>OTHER MISCONDUCT THAT </a:t>
            </a:r>
            <a:br>
              <a:rPr lang="en-US" sz="3400" b="1" dirty="0"/>
            </a:br>
            <a:r>
              <a:rPr lang="en-US" sz="3400" b="1" dirty="0"/>
              <a:t>MAY BE IN POLICY</a:t>
            </a:r>
          </a:p>
        </p:txBody>
      </p:sp>
      <p:cxnSp>
        <p:nvCxnSpPr>
          <p:cNvPr id="11" name="Straight Connector 10">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7084F6EB-2712-4C2A-9CC9-6CE1DD70E3BF}"/>
              </a:ext>
            </a:extLst>
          </p:cNvPr>
          <p:cNvSpPr>
            <a:spLocks noGrp="1"/>
          </p:cNvSpPr>
          <p:nvPr>
            <p:ph idx="1"/>
          </p:nvPr>
        </p:nvSpPr>
        <p:spPr>
          <a:xfrm>
            <a:off x="4370138" y="764372"/>
            <a:ext cx="7086600" cy="5216013"/>
          </a:xfrm>
        </p:spPr>
        <p:txBody>
          <a:bodyPr anchor="ctr">
            <a:normAutofit/>
          </a:bodyPr>
          <a:lstStyle/>
          <a:p>
            <a:pPr>
              <a:spcAft>
                <a:spcPts val="600"/>
              </a:spcAft>
            </a:pPr>
            <a:r>
              <a:rPr lang="en-US" sz="2800" dirty="0"/>
              <a:t>Sexual Exploitation</a:t>
            </a:r>
          </a:p>
          <a:p>
            <a:pPr>
              <a:spcAft>
                <a:spcPts val="600"/>
              </a:spcAft>
            </a:pPr>
            <a:r>
              <a:rPr lang="en-US" sz="2800" dirty="0"/>
              <a:t>Bullying/Cyberbullying</a:t>
            </a:r>
          </a:p>
          <a:p>
            <a:pPr>
              <a:spcAft>
                <a:spcPts val="600"/>
              </a:spcAft>
            </a:pPr>
            <a:r>
              <a:rPr lang="en-US" sz="2800" dirty="0"/>
              <a:t>Hazing</a:t>
            </a:r>
          </a:p>
          <a:p>
            <a:pPr>
              <a:spcAft>
                <a:spcPts val="600"/>
              </a:spcAft>
            </a:pPr>
            <a:r>
              <a:rPr lang="en-US" sz="2800" dirty="0"/>
              <a:t>Threatening or Causing Physical Harm</a:t>
            </a:r>
          </a:p>
          <a:p>
            <a:pPr>
              <a:spcAft>
                <a:spcPts val="600"/>
              </a:spcAft>
            </a:pPr>
            <a:r>
              <a:rPr lang="en-US" sz="2800" dirty="0"/>
              <a:t>Discrimination</a:t>
            </a:r>
          </a:p>
          <a:p>
            <a:pPr>
              <a:spcAft>
                <a:spcPts val="600"/>
              </a:spcAft>
            </a:pPr>
            <a:r>
              <a:rPr lang="en-US" sz="2800" dirty="0"/>
              <a:t>Intimidation </a:t>
            </a:r>
          </a:p>
        </p:txBody>
      </p:sp>
    </p:spTree>
    <p:extLst>
      <p:ext uri="{BB962C8B-B14F-4D97-AF65-F5344CB8AC3E}">
        <p14:creationId xmlns:p14="http://schemas.microsoft.com/office/powerpoint/2010/main" val="3353523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9E2A9E-F6D9-8B0E-7D8E-E6B4F755CEC8}"/>
              </a:ext>
            </a:extLst>
          </p:cNvPr>
          <p:cNvSpPr>
            <a:spLocks noGrp="1"/>
          </p:cNvSpPr>
          <p:nvPr>
            <p:ph type="title"/>
          </p:nvPr>
        </p:nvSpPr>
        <p:spPr/>
        <p:txBody>
          <a:bodyPr/>
          <a:lstStyle/>
          <a:p>
            <a:r>
              <a:rPr lang="en-US" b="1" dirty="0"/>
              <a:t>WHAT ABOUT ONLINE CONDUCT?</a:t>
            </a:r>
            <a:endParaRPr lang="en-US" dirty="0"/>
          </a:p>
        </p:txBody>
      </p:sp>
      <p:sp>
        <p:nvSpPr>
          <p:cNvPr id="4" name="Content Placeholder 3">
            <a:extLst>
              <a:ext uri="{FF2B5EF4-FFF2-40B4-BE49-F238E27FC236}">
                <a16:creationId xmlns:a16="http://schemas.microsoft.com/office/drawing/2014/main" id="{4CE58248-BB4D-53FA-42CC-F39066A21C91}"/>
              </a:ext>
            </a:extLst>
          </p:cNvPr>
          <p:cNvSpPr>
            <a:spLocks noGrp="1"/>
          </p:cNvSpPr>
          <p:nvPr>
            <p:ph idx="1"/>
          </p:nvPr>
        </p:nvSpPr>
        <p:spPr/>
        <p:txBody>
          <a:bodyPr/>
          <a:lstStyle/>
          <a:p>
            <a:pPr marL="0" indent="0">
              <a:buNone/>
            </a:pPr>
            <a:r>
              <a:rPr lang="en-US" dirty="0"/>
              <a:t>"Education program or activity" encompasses all of a recipient's operations, which may include internet networks, digital platforms, and computer equipment owned or controlled by the recipient.  Sexually harassing conduct is not contingent on the method by which the conduct is perpetrated.</a:t>
            </a:r>
          </a:p>
          <a:p>
            <a:pPr marL="0" indent="0">
              <a:buNone/>
            </a:pPr>
            <a:endParaRPr lang="en-US" dirty="0"/>
          </a:p>
        </p:txBody>
      </p:sp>
    </p:spTree>
    <p:extLst>
      <p:ext uri="{BB962C8B-B14F-4D97-AF65-F5344CB8AC3E}">
        <p14:creationId xmlns:p14="http://schemas.microsoft.com/office/powerpoint/2010/main" val="32038530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C9920-E374-47BB-B0EA-861EDC84D491}"/>
              </a:ext>
            </a:extLst>
          </p:cNvPr>
          <p:cNvSpPr>
            <a:spLocks noGrp="1"/>
          </p:cNvSpPr>
          <p:nvPr>
            <p:ph type="title"/>
          </p:nvPr>
        </p:nvSpPr>
        <p:spPr/>
        <p:txBody>
          <a:bodyPr/>
          <a:lstStyle/>
          <a:p>
            <a:r>
              <a:rPr lang="en-US" b="1" dirty="0"/>
              <a:t>SCENARIO – ONLINE CONDUCT</a:t>
            </a:r>
          </a:p>
        </p:txBody>
      </p:sp>
      <p:sp>
        <p:nvSpPr>
          <p:cNvPr id="3" name="Content Placeholder 2">
            <a:extLst>
              <a:ext uri="{FF2B5EF4-FFF2-40B4-BE49-F238E27FC236}">
                <a16:creationId xmlns:a16="http://schemas.microsoft.com/office/drawing/2014/main" id="{205F7366-1225-4E5E-B6CC-C58F844338C4}"/>
              </a:ext>
            </a:extLst>
          </p:cNvPr>
          <p:cNvSpPr>
            <a:spLocks noGrp="1"/>
          </p:cNvSpPr>
          <p:nvPr>
            <p:ph idx="1"/>
          </p:nvPr>
        </p:nvSpPr>
        <p:spPr/>
        <p:txBody>
          <a:bodyPr>
            <a:normAutofit/>
          </a:bodyPr>
          <a:lstStyle/>
          <a:p>
            <a:r>
              <a:rPr lang="en-US" sz="2600" dirty="0"/>
              <a:t>A student uses a personal phone to perpetuate online sexual harassment during class time. Does the college exercise "substantial control" over –</a:t>
            </a:r>
          </a:p>
          <a:p>
            <a:pPr lvl="1"/>
            <a:r>
              <a:rPr lang="en-US" sz="2600" dirty="0"/>
              <a:t>The student?</a:t>
            </a:r>
          </a:p>
          <a:p>
            <a:pPr lvl="1"/>
            <a:r>
              <a:rPr lang="en-US" sz="2600" dirty="0"/>
              <a:t>The context in which the sexual harassment occurs?</a:t>
            </a:r>
          </a:p>
        </p:txBody>
      </p:sp>
    </p:spTree>
    <p:extLst>
      <p:ext uri="{BB962C8B-B14F-4D97-AF65-F5344CB8AC3E}">
        <p14:creationId xmlns:p14="http://schemas.microsoft.com/office/powerpoint/2010/main" val="34977162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C9920-E374-47BB-B0EA-861EDC84D491}"/>
              </a:ext>
            </a:extLst>
          </p:cNvPr>
          <p:cNvSpPr>
            <a:spLocks noGrp="1"/>
          </p:cNvSpPr>
          <p:nvPr>
            <p:ph type="title"/>
          </p:nvPr>
        </p:nvSpPr>
        <p:spPr/>
        <p:txBody>
          <a:bodyPr/>
          <a:lstStyle/>
          <a:p>
            <a:r>
              <a:rPr lang="en-US" b="1" dirty="0"/>
              <a:t>COVERED GROUPS</a:t>
            </a:r>
          </a:p>
        </p:txBody>
      </p:sp>
      <p:sp>
        <p:nvSpPr>
          <p:cNvPr id="3" name="Content Placeholder 2">
            <a:extLst>
              <a:ext uri="{FF2B5EF4-FFF2-40B4-BE49-F238E27FC236}">
                <a16:creationId xmlns:a16="http://schemas.microsoft.com/office/drawing/2014/main" id="{205F7366-1225-4E5E-B6CC-C58F844338C4}"/>
              </a:ext>
            </a:extLst>
          </p:cNvPr>
          <p:cNvSpPr>
            <a:spLocks noGrp="1"/>
          </p:cNvSpPr>
          <p:nvPr>
            <p:ph idx="1"/>
          </p:nvPr>
        </p:nvSpPr>
        <p:spPr/>
        <p:txBody>
          <a:bodyPr>
            <a:normAutofit fontScale="92500"/>
          </a:bodyPr>
          <a:lstStyle/>
          <a:p>
            <a:r>
              <a:rPr lang="en-US" sz="2600" dirty="0"/>
              <a:t>What groups are covered under Title IX? </a:t>
            </a:r>
          </a:p>
          <a:p>
            <a:endParaRPr lang="en-US" sz="2600" dirty="0"/>
          </a:p>
          <a:p>
            <a:pPr lvl="1"/>
            <a:r>
              <a:rPr lang="en-US" sz="2600" dirty="0"/>
              <a:t>Student-v-Student </a:t>
            </a:r>
          </a:p>
          <a:p>
            <a:pPr lvl="1"/>
            <a:r>
              <a:rPr lang="en-US" sz="2600" dirty="0"/>
              <a:t>Employee-v-Student</a:t>
            </a:r>
          </a:p>
          <a:p>
            <a:pPr lvl="1"/>
            <a:r>
              <a:rPr lang="en-US" sz="2600" dirty="0"/>
              <a:t>Employee-v-Employee</a:t>
            </a:r>
          </a:p>
          <a:p>
            <a:pPr lvl="1"/>
            <a:r>
              <a:rPr lang="en-US" sz="2600" dirty="0"/>
              <a:t>Applicants for admission and employment</a:t>
            </a:r>
          </a:p>
          <a:p>
            <a:pPr lvl="1"/>
            <a:r>
              <a:rPr lang="en-US" sz="2600" dirty="0"/>
              <a:t>Student organizations</a:t>
            </a:r>
          </a:p>
          <a:p>
            <a:pPr lvl="1"/>
            <a:r>
              <a:rPr lang="en-US" sz="2600" dirty="0"/>
              <a:t>Third parties participating in an education program or activity</a:t>
            </a:r>
          </a:p>
          <a:p>
            <a:endParaRPr lang="en-US" sz="2600" dirty="0"/>
          </a:p>
          <a:p>
            <a:r>
              <a:rPr lang="en-US" sz="2600" dirty="0"/>
              <a:t>A College's obligation to respond appropriately to Title IX complaints is the same irrespective of the sex of the parties involved.</a:t>
            </a:r>
          </a:p>
        </p:txBody>
      </p:sp>
    </p:spTree>
    <p:extLst>
      <p:ext uri="{BB962C8B-B14F-4D97-AF65-F5344CB8AC3E}">
        <p14:creationId xmlns:p14="http://schemas.microsoft.com/office/powerpoint/2010/main" val="4096084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121E9-F365-4F29-A873-274EBF9D57A9}"/>
              </a:ext>
            </a:extLst>
          </p:cNvPr>
          <p:cNvSpPr>
            <a:spLocks noGrp="1"/>
          </p:cNvSpPr>
          <p:nvPr>
            <p:ph type="title"/>
          </p:nvPr>
        </p:nvSpPr>
        <p:spPr/>
        <p:txBody>
          <a:bodyPr>
            <a:normAutofit fontScale="90000"/>
          </a:bodyPr>
          <a:lstStyle/>
          <a:p>
            <a:r>
              <a:rPr lang="en-US" b="1" dirty="0"/>
              <a:t>DOES IT MATTER IF THE PERSONS</a:t>
            </a:r>
            <a:br>
              <a:rPr lang="en-US" b="1" dirty="0"/>
            </a:br>
            <a:r>
              <a:rPr lang="en-US" b="1" dirty="0"/>
              <a:t>ARE THE SAME SEX?</a:t>
            </a:r>
          </a:p>
        </p:txBody>
      </p:sp>
      <p:sp>
        <p:nvSpPr>
          <p:cNvPr id="3" name="Content Placeholder 2">
            <a:extLst>
              <a:ext uri="{FF2B5EF4-FFF2-40B4-BE49-F238E27FC236}">
                <a16:creationId xmlns:a16="http://schemas.microsoft.com/office/drawing/2014/main" id="{4419BD7B-C5E2-4708-B597-ABF0F27F97CF}"/>
              </a:ext>
            </a:extLst>
          </p:cNvPr>
          <p:cNvSpPr>
            <a:spLocks noGrp="1"/>
          </p:cNvSpPr>
          <p:nvPr>
            <p:ph idx="1"/>
          </p:nvPr>
        </p:nvSpPr>
        <p:spPr>
          <a:xfrm>
            <a:off x="1484310" y="1786091"/>
            <a:ext cx="10267423" cy="5071909"/>
          </a:xfrm>
        </p:spPr>
        <p:txBody>
          <a:bodyPr>
            <a:normAutofit/>
          </a:bodyPr>
          <a:lstStyle/>
          <a:p>
            <a:r>
              <a:rPr lang="en-US" sz="2800" dirty="0"/>
              <a:t>No.</a:t>
            </a:r>
          </a:p>
          <a:p>
            <a:endParaRPr lang="en-US" sz="2800" dirty="0"/>
          </a:p>
          <a:p>
            <a:r>
              <a:rPr lang="en-US" sz="2800" dirty="0"/>
              <a:t>Title IX and Title VII protect all covered persons from discrimination based on sex regardless of the sex, gender identity, or sexual orientation of the individuals involved.</a:t>
            </a:r>
          </a:p>
          <a:p>
            <a:endParaRPr lang="en-US" sz="2800" dirty="0"/>
          </a:p>
          <a:p>
            <a:r>
              <a:rPr lang="en-US" sz="2800" dirty="0"/>
              <a:t>Claims of discrimination based on gender identity are investigated by OCR.</a:t>
            </a:r>
          </a:p>
        </p:txBody>
      </p:sp>
    </p:spTree>
    <p:extLst>
      <p:ext uri="{BB962C8B-B14F-4D97-AF65-F5344CB8AC3E}">
        <p14:creationId xmlns:p14="http://schemas.microsoft.com/office/powerpoint/2010/main" val="17968543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35A1-8D0A-7FDA-5596-DE68E9BD3158}"/>
              </a:ext>
            </a:extLst>
          </p:cNvPr>
          <p:cNvSpPr>
            <a:spLocks noGrp="1"/>
          </p:cNvSpPr>
          <p:nvPr>
            <p:ph type="title"/>
          </p:nvPr>
        </p:nvSpPr>
        <p:spPr/>
        <p:txBody>
          <a:bodyPr>
            <a:normAutofit fontScale="90000"/>
          </a:bodyPr>
          <a:lstStyle/>
          <a:p>
            <a:r>
              <a:rPr lang="en-US" b="1" dirty="0"/>
              <a:t>WHAT "BASICS" MAY CHANGE WITH THE 2023/2024 REGULATIONS?</a:t>
            </a:r>
          </a:p>
        </p:txBody>
      </p:sp>
      <p:sp>
        <p:nvSpPr>
          <p:cNvPr id="3" name="Content Placeholder 2">
            <a:extLst>
              <a:ext uri="{FF2B5EF4-FFF2-40B4-BE49-F238E27FC236}">
                <a16:creationId xmlns:a16="http://schemas.microsoft.com/office/drawing/2014/main" id="{29E0C6DC-3EE0-7D2A-D885-41A9BB439B3F}"/>
              </a:ext>
            </a:extLst>
          </p:cNvPr>
          <p:cNvSpPr>
            <a:spLocks noGrp="1"/>
          </p:cNvSpPr>
          <p:nvPr>
            <p:ph idx="1"/>
          </p:nvPr>
        </p:nvSpPr>
        <p:spPr/>
        <p:txBody>
          <a:bodyPr/>
          <a:lstStyle/>
          <a:p>
            <a:r>
              <a:rPr lang="en-US" dirty="0"/>
              <a:t>Define discrimination "based on sex" to include discrimination based on sex stereotypes, sex characteristic, pregnancy or related conditions, sexual orientation, and gender identity.</a:t>
            </a:r>
          </a:p>
          <a:p>
            <a:pPr marL="0" indent="0">
              <a:buNone/>
            </a:pPr>
            <a:endParaRPr lang="en-US" dirty="0"/>
          </a:p>
          <a:p>
            <a:r>
              <a:rPr lang="en-US" dirty="0"/>
              <a:t>Broaden prohibited conduct from "sexual harassment" to "sex-based harassment".</a:t>
            </a:r>
          </a:p>
          <a:p>
            <a:pPr marL="0" indent="0">
              <a:buNone/>
            </a:pPr>
            <a:endParaRPr lang="en-US" dirty="0"/>
          </a:p>
          <a:p>
            <a:r>
              <a:rPr lang="en-US" dirty="0"/>
              <a:t>Require institutions to address sex-based harassment that occurs outside of their program or activity and harassment that occurs off-campus or outside the US if that conduct contributes to a sex-based hostile environment under their program or activities. </a:t>
            </a:r>
          </a:p>
          <a:p>
            <a:endParaRPr lang="en-US" dirty="0"/>
          </a:p>
        </p:txBody>
      </p:sp>
    </p:spTree>
    <p:extLst>
      <p:ext uri="{BB962C8B-B14F-4D97-AF65-F5344CB8AC3E}">
        <p14:creationId xmlns:p14="http://schemas.microsoft.com/office/powerpoint/2010/main" val="39648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r>
              <a:rPr lang="en-US" b="1" dirty="0"/>
              <a:t>SECTION ONE</a:t>
            </a:r>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782957"/>
            <a:ext cx="10018713" cy="3202066"/>
          </a:xfrm>
        </p:spPr>
        <p:txBody>
          <a:bodyPr>
            <a:normAutofit/>
          </a:bodyPr>
          <a:lstStyle/>
          <a:p>
            <a:pPr marL="0" indent="0" algn="ctr">
              <a:buNone/>
            </a:pPr>
            <a:r>
              <a:rPr lang="en-US" sz="5400" b="1" dirty="0"/>
              <a:t>TITLE IX</a:t>
            </a:r>
          </a:p>
          <a:p>
            <a:pPr marL="0" indent="0" algn="ctr">
              <a:buNone/>
            </a:pPr>
            <a:r>
              <a:rPr lang="en-US" sz="5400" b="1" dirty="0"/>
              <a:t>FUNDAMENTALS</a:t>
            </a:r>
          </a:p>
          <a:p>
            <a:pPr marL="0" indent="0" algn="ctr">
              <a:buNone/>
            </a:pPr>
            <a:endParaRPr lang="en-US" sz="5400" b="1" dirty="0"/>
          </a:p>
        </p:txBody>
      </p:sp>
    </p:spTree>
    <p:extLst>
      <p:ext uri="{BB962C8B-B14F-4D97-AF65-F5344CB8AC3E}">
        <p14:creationId xmlns:p14="http://schemas.microsoft.com/office/powerpoint/2010/main" val="22091997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CD127-5A74-4EF9-8DE5-7224266CC767}"/>
              </a:ext>
            </a:extLst>
          </p:cNvPr>
          <p:cNvSpPr>
            <a:spLocks noGrp="1"/>
          </p:cNvSpPr>
          <p:nvPr>
            <p:ph type="ctrTitle"/>
          </p:nvPr>
        </p:nvSpPr>
        <p:spPr>
          <a:xfrm>
            <a:off x="2928401" y="1380068"/>
            <a:ext cx="8574622" cy="3136848"/>
          </a:xfrm>
        </p:spPr>
        <p:txBody>
          <a:bodyPr>
            <a:normAutofit/>
          </a:bodyPr>
          <a:lstStyle/>
          <a:p>
            <a:pPr algn="ctr"/>
            <a:r>
              <a:rPr lang="en-US" sz="3600" dirty="0"/>
              <a:t>Campbell Shatley, PLLC</a:t>
            </a:r>
            <a:br>
              <a:rPr lang="en-US" sz="3600" dirty="0"/>
            </a:br>
            <a:r>
              <a:rPr lang="en-US" sz="3600" dirty="0"/>
              <a:t>674 Merrimon Ave., Suite 210</a:t>
            </a:r>
            <a:br>
              <a:rPr lang="en-US" sz="3600" dirty="0"/>
            </a:br>
            <a:r>
              <a:rPr lang="en-US" sz="3600" dirty="0"/>
              <a:t>Asheville, NC  28804</a:t>
            </a:r>
            <a:br>
              <a:rPr lang="en-US" sz="3600" dirty="0"/>
            </a:br>
            <a:r>
              <a:rPr lang="en-US" sz="3600" dirty="0"/>
              <a:t>(828) 398-2776</a:t>
            </a:r>
          </a:p>
        </p:txBody>
      </p:sp>
    </p:spTree>
    <p:extLst>
      <p:ext uri="{BB962C8B-B14F-4D97-AF65-F5344CB8AC3E}">
        <p14:creationId xmlns:p14="http://schemas.microsoft.com/office/powerpoint/2010/main" val="2153004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60FD-F78E-4291-87B4-E31A033C87E8}"/>
              </a:ext>
            </a:extLst>
          </p:cNvPr>
          <p:cNvSpPr>
            <a:spLocks noGrp="1"/>
          </p:cNvSpPr>
          <p:nvPr>
            <p:ph type="title"/>
          </p:nvPr>
        </p:nvSpPr>
        <p:spPr/>
        <p:txBody>
          <a:bodyPr/>
          <a:lstStyle/>
          <a:p>
            <a:r>
              <a:rPr lang="en-US" b="1" dirty="0"/>
              <a:t>TITLE IX OVERVIEW</a:t>
            </a:r>
          </a:p>
        </p:txBody>
      </p:sp>
      <p:sp>
        <p:nvSpPr>
          <p:cNvPr id="3" name="Content Placeholder 2">
            <a:extLst>
              <a:ext uri="{FF2B5EF4-FFF2-40B4-BE49-F238E27FC236}">
                <a16:creationId xmlns:a16="http://schemas.microsoft.com/office/drawing/2014/main" id="{6B837D5A-5717-439F-9026-D96B43A47EA9}"/>
              </a:ext>
            </a:extLst>
          </p:cNvPr>
          <p:cNvSpPr>
            <a:spLocks noGrp="1"/>
          </p:cNvSpPr>
          <p:nvPr>
            <p:ph idx="1"/>
          </p:nvPr>
        </p:nvSpPr>
        <p:spPr>
          <a:xfrm>
            <a:off x="1484310" y="1309036"/>
            <a:ext cx="10233557" cy="5071909"/>
          </a:xfrm>
        </p:spPr>
        <p:txBody>
          <a:bodyPr/>
          <a:lstStyle/>
          <a:p>
            <a:r>
              <a:rPr lang="en-US" sz="2800" dirty="0"/>
              <a:t>Title IX of the Education Amendments of 1972 is a federal civil rights law that prohibits discrimination on the basis of sex in federally funded education programs and activities.  </a:t>
            </a:r>
          </a:p>
          <a:p>
            <a:endParaRPr lang="en-US" sz="2800" dirty="0"/>
          </a:p>
          <a:p>
            <a:r>
              <a:rPr lang="en-US" sz="2800" dirty="0"/>
              <a:t>All public and private elementary and secondary schools, colleges and universities receiving any federal financial assistance must comply with Title IX.  </a:t>
            </a:r>
          </a:p>
          <a:p>
            <a:endParaRPr lang="en-US" sz="2800" dirty="0"/>
          </a:p>
          <a:p>
            <a:r>
              <a:rPr lang="en-US" sz="2800" dirty="0"/>
              <a:t>The United States Department of Education Office for Civil Rights (OCR) is the entity responsible for monitoring compliance with Title IX. </a:t>
            </a:r>
          </a:p>
          <a:p>
            <a:endParaRPr lang="en-US" dirty="0"/>
          </a:p>
        </p:txBody>
      </p:sp>
    </p:spTree>
    <p:extLst>
      <p:ext uri="{BB962C8B-B14F-4D97-AF65-F5344CB8AC3E}">
        <p14:creationId xmlns:p14="http://schemas.microsoft.com/office/powerpoint/2010/main" val="63866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60FD-F78E-4291-87B4-E31A033C87E8}"/>
              </a:ext>
            </a:extLst>
          </p:cNvPr>
          <p:cNvSpPr>
            <a:spLocks noGrp="1"/>
          </p:cNvSpPr>
          <p:nvPr>
            <p:ph type="title"/>
          </p:nvPr>
        </p:nvSpPr>
        <p:spPr/>
        <p:txBody>
          <a:bodyPr/>
          <a:lstStyle/>
          <a:p>
            <a:r>
              <a:rPr lang="en-US" b="1" dirty="0"/>
              <a:t>TEXT OF THE LAW</a:t>
            </a:r>
          </a:p>
        </p:txBody>
      </p:sp>
      <p:sp>
        <p:nvSpPr>
          <p:cNvPr id="3" name="Content Placeholder 2">
            <a:extLst>
              <a:ext uri="{FF2B5EF4-FFF2-40B4-BE49-F238E27FC236}">
                <a16:creationId xmlns:a16="http://schemas.microsoft.com/office/drawing/2014/main" id="{6B837D5A-5717-439F-9026-D96B43A47EA9}"/>
              </a:ext>
            </a:extLst>
          </p:cNvPr>
          <p:cNvSpPr>
            <a:spLocks noGrp="1"/>
          </p:cNvSpPr>
          <p:nvPr>
            <p:ph idx="1"/>
          </p:nvPr>
        </p:nvSpPr>
        <p:spPr>
          <a:xfrm>
            <a:off x="1484310" y="1309036"/>
            <a:ext cx="10233557" cy="5071909"/>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2800" dirty="0"/>
              <a:t>No person in the United States shall, on the basis of sex, be excluded from participation in, be denied the benefits of, or be subjected to discrimination under any education program or activity receiving Federal financial assistance.</a:t>
            </a:r>
          </a:p>
          <a:p>
            <a:pPr marL="0" indent="0" algn="ctr">
              <a:buNone/>
            </a:pPr>
            <a:endParaRPr lang="en-US" sz="2800" dirty="0"/>
          </a:p>
          <a:p>
            <a:pPr marL="0" indent="0" algn="ctr">
              <a:buNone/>
            </a:pPr>
            <a:r>
              <a:rPr lang="en-US" sz="2800" dirty="0"/>
              <a:t>20 U.S.C. </a:t>
            </a:r>
            <a:r>
              <a:rPr lang="en-US" sz="2800" dirty="0">
                <a:effectLst/>
                <a:ea typeface="Calibri" panose="020F0502020204030204" pitchFamily="34" charset="0"/>
              </a:rPr>
              <a:t>§§</a:t>
            </a:r>
            <a:r>
              <a:rPr lang="en-US" sz="2800" dirty="0"/>
              <a:t>1681-1688</a:t>
            </a:r>
          </a:p>
        </p:txBody>
      </p:sp>
    </p:spTree>
    <p:extLst>
      <p:ext uri="{BB962C8B-B14F-4D97-AF65-F5344CB8AC3E}">
        <p14:creationId xmlns:p14="http://schemas.microsoft.com/office/powerpoint/2010/main" val="2336202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217D74-448E-B724-50C4-FD1B6AE2C27E}"/>
              </a:ext>
            </a:extLst>
          </p:cNvPr>
          <p:cNvSpPr>
            <a:spLocks noGrp="1"/>
          </p:cNvSpPr>
          <p:nvPr>
            <p:ph type="title"/>
          </p:nvPr>
        </p:nvSpPr>
        <p:spPr/>
        <p:txBody>
          <a:bodyPr/>
          <a:lstStyle/>
          <a:p>
            <a:r>
              <a:rPr lang="en-US" b="1" dirty="0"/>
              <a:t>SEX-BASED DISCRIMINATION</a:t>
            </a:r>
            <a:endParaRPr lang="en-US" dirty="0"/>
          </a:p>
        </p:txBody>
      </p:sp>
      <p:sp>
        <p:nvSpPr>
          <p:cNvPr id="4" name="Content Placeholder 3">
            <a:extLst>
              <a:ext uri="{FF2B5EF4-FFF2-40B4-BE49-F238E27FC236}">
                <a16:creationId xmlns:a16="http://schemas.microsoft.com/office/drawing/2014/main" id="{BDBD8A72-108B-D854-D31A-307A2E70BC7E}"/>
              </a:ext>
            </a:extLst>
          </p:cNvPr>
          <p:cNvSpPr>
            <a:spLocks noGrp="1"/>
          </p:cNvSpPr>
          <p:nvPr>
            <p:ph idx="1"/>
          </p:nvPr>
        </p:nvSpPr>
        <p:spPr/>
        <p:txBody>
          <a:bodyPr/>
          <a:lstStyle/>
          <a:p>
            <a:pPr>
              <a:spcAft>
                <a:spcPts val="600"/>
              </a:spcAft>
            </a:pPr>
            <a:r>
              <a:rPr lang="en-US" sz="3000" dirty="0"/>
              <a:t>What is sex-based discrimination?</a:t>
            </a:r>
          </a:p>
          <a:p>
            <a:pPr lvl="1">
              <a:spcAft>
                <a:spcPts val="600"/>
              </a:spcAft>
            </a:pPr>
            <a:r>
              <a:rPr lang="en-US" sz="3000" dirty="0"/>
              <a:t>The term is not defined in Title IX.</a:t>
            </a:r>
          </a:p>
          <a:p>
            <a:pPr lvl="1">
              <a:spcAft>
                <a:spcPts val="600"/>
              </a:spcAft>
            </a:pPr>
            <a:r>
              <a:rPr lang="en-US" sz="3000" dirty="0"/>
              <a:t>"The Department follows the Supreme Court's approach in interpreting conduct 'on the basis of sex' to include conduct of a sexual nature or conduct referencing or aimed at a particular sex."</a:t>
            </a:r>
          </a:p>
          <a:p>
            <a:endParaRPr lang="en-US" dirty="0"/>
          </a:p>
        </p:txBody>
      </p:sp>
    </p:spTree>
    <p:extLst>
      <p:ext uri="{BB962C8B-B14F-4D97-AF65-F5344CB8AC3E}">
        <p14:creationId xmlns:p14="http://schemas.microsoft.com/office/powerpoint/2010/main" val="1272509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6591-CC4F-4BDC-AE31-FAA51C15D085}"/>
              </a:ext>
            </a:extLst>
          </p:cNvPr>
          <p:cNvSpPr>
            <a:spLocks noGrp="1"/>
          </p:cNvSpPr>
          <p:nvPr>
            <p:ph type="title"/>
          </p:nvPr>
        </p:nvSpPr>
        <p:spPr/>
        <p:txBody>
          <a:bodyPr/>
          <a:lstStyle/>
          <a:p>
            <a:r>
              <a:rPr lang="en-US" b="1" dirty="0"/>
              <a:t>A BRIEF HISTORY OF GUIDANCE</a:t>
            </a:r>
          </a:p>
        </p:txBody>
      </p:sp>
      <p:sp>
        <p:nvSpPr>
          <p:cNvPr id="3" name="Content Placeholder 2">
            <a:extLst>
              <a:ext uri="{FF2B5EF4-FFF2-40B4-BE49-F238E27FC236}">
                <a16:creationId xmlns:a16="http://schemas.microsoft.com/office/drawing/2014/main" id="{A32C6E84-E206-401E-9B1B-792AC3A5A519}"/>
              </a:ext>
            </a:extLst>
          </p:cNvPr>
          <p:cNvSpPr>
            <a:spLocks noGrp="1"/>
          </p:cNvSpPr>
          <p:nvPr>
            <p:ph idx="1"/>
          </p:nvPr>
        </p:nvSpPr>
        <p:spPr>
          <a:xfrm>
            <a:off x="1484310" y="1309036"/>
            <a:ext cx="10301290" cy="5440678"/>
          </a:xfrm>
        </p:spPr>
        <p:txBody>
          <a:bodyPr>
            <a:normAutofit/>
          </a:bodyPr>
          <a:lstStyle/>
          <a:p>
            <a:endParaRPr lang="en-US" sz="2600" dirty="0"/>
          </a:p>
          <a:p>
            <a:r>
              <a:rPr lang="en-US" sz="2600" dirty="0"/>
              <a:t>OCR periodically explains its interpretation of Title IX by issuing official guidance documents, Q&amp;As, and "Dear Colleague" letters. </a:t>
            </a:r>
          </a:p>
          <a:p>
            <a:pPr marL="0" indent="0">
              <a:buNone/>
            </a:pPr>
            <a:r>
              <a:rPr lang="en-US" sz="2600" dirty="0"/>
              <a:t> </a:t>
            </a:r>
          </a:p>
          <a:p>
            <a:r>
              <a:rPr lang="en-US" sz="2600" dirty="0"/>
              <a:t>Timeline of recent guidance:</a:t>
            </a:r>
          </a:p>
          <a:p>
            <a:pPr lvl="1"/>
            <a:r>
              <a:rPr lang="en-US" sz="2600" dirty="0"/>
              <a:t>January 2001: Revised Sexual Harassment Guidance: Harassment of Students by School Employees, Other Students, or Third Parties</a:t>
            </a:r>
          </a:p>
          <a:p>
            <a:pPr lvl="1"/>
            <a:r>
              <a:rPr lang="en-US" sz="2600" dirty="0"/>
              <a:t>July 2003: First Amendment: Dear Colleague</a:t>
            </a:r>
          </a:p>
          <a:p>
            <a:pPr lvl="1"/>
            <a:r>
              <a:rPr lang="en-US" sz="2600" dirty="0"/>
              <a:t>January 2006: Dear Colleague – Sexual Harassment Issues</a:t>
            </a:r>
          </a:p>
          <a:p>
            <a:pPr lvl="1"/>
            <a:r>
              <a:rPr lang="en-US" sz="2600" dirty="0"/>
              <a:t>April 2011: Dear Colleague – Sexual Violence</a:t>
            </a:r>
          </a:p>
          <a:p>
            <a:pPr lvl="1"/>
            <a:r>
              <a:rPr lang="en-US" sz="2600" dirty="0"/>
              <a:t>April 2014: Q&amp;A Title IX Sexual Violence</a:t>
            </a:r>
          </a:p>
        </p:txBody>
      </p:sp>
    </p:spTree>
    <p:extLst>
      <p:ext uri="{BB962C8B-B14F-4D97-AF65-F5344CB8AC3E}">
        <p14:creationId xmlns:p14="http://schemas.microsoft.com/office/powerpoint/2010/main" val="436998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49">
      <a:dk1>
        <a:sysClr val="windowText" lastClr="000000"/>
      </a:dk1>
      <a:lt1>
        <a:srgbClr val="FFFFFF"/>
      </a:lt1>
      <a:dk2>
        <a:srgbClr val="000000"/>
      </a:dk2>
      <a:lt2>
        <a:srgbClr val="FFFFFF"/>
      </a:lt2>
      <a:accent1>
        <a:srgbClr val="C00000"/>
      </a:accent1>
      <a:accent2>
        <a:srgbClr val="000000"/>
      </a:accent2>
      <a:accent3>
        <a:srgbClr val="000000"/>
      </a:accent3>
      <a:accent4>
        <a:srgbClr val="000000"/>
      </a:accent4>
      <a:accent5>
        <a:srgbClr val="5F5F5F"/>
      </a:accent5>
      <a:accent6>
        <a:srgbClr val="000000"/>
      </a:accent6>
      <a:hlink>
        <a:srgbClr val="5F5F5F"/>
      </a:hlink>
      <a:folHlink>
        <a:srgbClr val="919191"/>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3044</Words>
  <Application>Microsoft Office PowerPoint</Application>
  <PresentationFormat>Widescreen</PresentationFormat>
  <Paragraphs>272</Paragraphs>
  <Slides>50</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Arial</vt:lpstr>
      <vt:lpstr>Arial Nova</vt:lpstr>
      <vt:lpstr>Calibri</vt:lpstr>
      <vt:lpstr>Century Gothic</vt:lpstr>
      <vt:lpstr>Comic Sans MS</vt:lpstr>
      <vt:lpstr>Corbel</vt:lpstr>
      <vt:lpstr>Courier New</vt:lpstr>
      <vt:lpstr>Wingdings</vt:lpstr>
      <vt:lpstr>Parallax</vt:lpstr>
      <vt:lpstr>CAMPBELL SHATLEY TITLE IX TRAINING</vt:lpstr>
      <vt:lpstr>CAMPBELL SHATLEY TITLE IX TRAINING</vt:lpstr>
      <vt:lpstr>COMMUNITY COLLEGE  TITLE IX TRAINING FUNDAMENTALS AND JURISDICTION  November 30, 2023</vt:lpstr>
      <vt:lpstr>PowerPoint Presentation</vt:lpstr>
      <vt:lpstr>SECTION ONE</vt:lpstr>
      <vt:lpstr>TITLE IX OVERVIEW</vt:lpstr>
      <vt:lpstr>TEXT OF THE LAW</vt:lpstr>
      <vt:lpstr>SEX-BASED DISCRIMINATION</vt:lpstr>
      <vt:lpstr>A BRIEF HISTORY OF GUIDANCE</vt:lpstr>
      <vt:lpstr>REGULATIONS V. GUIDANCE</vt:lpstr>
      <vt:lpstr>TITLE IX'S 2020 FINAL RULE</vt:lpstr>
      <vt:lpstr>TITLE IX'S 2023(/2024) FINAL RULE</vt:lpstr>
      <vt:lpstr>THEMES</vt:lpstr>
      <vt:lpstr>WHAT CONDUCT IS COVERED?</vt:lpstr>
      <vt:lpstr>KEY DEFINITIONS</vt:lpstr>
      <vt:lpstr>KEY DEFINITIONS</vt:lpstr>
      <vt:lpstr>SEXUAL HARASSMENT DEFINITION</vt:lpstr>
      <vt:lpstr>PowerPoint Presentation</vt:lpstr>
      <vt:lpstr>SEXUAL HARASSMENT: DAVIS/GEBSER</vt:lpstr>
      <vt:lpstr>PowerPoint Presentation</vt:lpstr>
      <vt:lpstr>SEXUAL HARASSMENT DEFINITION</vt:lpstr>
      <vt:lpstr>CASE STUDY</vt:lpstr>
      <vt:lpstr>CASE STUDY</vt:lpstr>
      <vt:lpstr>CASE STUDY</vt:lpstr>
      <vt:lpstr>OVERVIEW OF THE PROCESS:  FORMAL COMPLAINT</vt:lpstr>
      <vt:lpstr>OVERVIEW OF THE PROCESS:  NOTICE OF ALLEGATIONS</vt:lpstr>
      <vt:lpstr>OVERVIEW OF THE PROCESS:  INVESTIGATION</vt:lpstr>
      <vt:lpstr>OVERVIEW OF THE PROCESS:  HEARING &amp; DETERMINATION</vt:lpstr>
      <vt:lpstr>OVERVIEW OF THE PROCESS:  APPEAL</vt:lpstr>
      <vt:lpstr>SECTION TWO</vt:lpstr>
      <vt:lpstr>SCOPE: EDUCATION PROGRAM  OR ACTIVITY</vt:lpstr>
      <vt:lpstr>EDUCATION PROGRAM OR ACTIVITY</vt:lpstr>
      <vt:lpstr>EDUCATION PROGRAM OR ACTIVITY</vt:lpstr>
      <vt:lpstr>CASE STUDY: EDUCATION PROGRAM  OR ACTIVITY</vt:lpstr>
      <vt:lpstr>SCOPE: EDUCATION PROGRAM  OR ACTIVITY</vt:lpstr>
      <vt:lpstr>WHAT IS ACTUAL KNOWLEDGE?</vt:lpstr>
      <vt:lpstr>WHAT IS ACTUAL KNOWLEDGE?</vt:lpstr>
      <vt:lpstr>WHAT IS ACTUAL KNOWLEDGE?</vt:lpstr>
      <vt:lpstr>CASE STUDY</vt:lpstr>
      <vt:lpstr>CASE STUDY</vt:lpstr>
      <vt:lpstr>CONSENT: THANKS DOE!</vt:lpstr>
      <vt:lpstr>WHAT RESPONSE IS NECESSARY?</vt:lpstr>
      <vt:lpstr>RETALIATION IS PROHIBITED</vt:lpstr>
      <vt:lpstr>OTHER MISCONDUCT THAT  MAY BE IN POLICY</vt:lpstr>
      <vt:lpstr>WHAT ABOUT ONLINE CONDUCT?</vt:lpstr>
      <vt:lpstr>SCENARIO – ONLINE CONDUCT</vt:lpstr>
      <vt:lpstr>COVERED GROUPS</vt:lpstr>
      <vt:lpstr>DOES IT MATTER IF THE PERSONS ARE THE SAME SEX?</vt:lpstr>
      <vt:lpstr>WHAT "BASICS" MAY CHANGE WITH THE 2023/2024 REGULATIONS?</vt:lpstr>
      <vt:lpstr>Campbell Shatley, PLLC 674 Merrimon Ave., Suite 210 Asheville, NC  28804 (828) 398-2776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TRAINING Legal Obligations and Roles©</dc:title>
  <dc:creator>Kris Caudle</dc:creator>
  <cp:lastModifiedBy>Ashton Guyer</cp:lastModifiedBy>
  <cp:revision>29</cp:revision>
  <cp:lastPrinted>2020-09-30T19:10:02Z</cp:lastPrinted>
  <dcterms:created xsi:type="dcterms:W3CDTF">2020-09-29T17:59:58Z</dcterms:created>
  <dcterms:modified xsi:type="dcterms:W3CDTF">2023-11-29T21:32:40Z</dcterms:modified>
</cp:coreProperties>
</file>