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8" r:id="rId2"/>
    <p:sldMasterId id="2147483697" r:id="rId3"/>
  </p:sldMasterIdLst>
  <p:notesMasterIdLst>
    <p:notesMasterId r:id="rId48"/>
  </p:notesMasterIdLst>
  <p:sldIdLst>
    <p:sldId id="261" r:id="rId4"/>
    <p:sldId id="933" r:id="rId5"/>
    <p:sldId id="581" r:id="rId6"/>
    <p:sldId id="616" r:id="rId7"/>
    <p:sldId id="298" r:id="rId8"/>
    <p:sldId id="297" r:id="rId9"/>
    <p:sldId id="564" r:id="rId10"/>
    <p:sldId id="939" r:id="rId11"/>
    <p:sldId id="296" r:id="rId12"/>
    <p:sldId id="507" r:id="rId13"/>
    <p:sldId id="291" r:id="rId14"/>
    <p:sldId id="303" r:id="rId15"/>
    <p:sldId id="289" r:id="rId16"/>
    <p:sldId id="295" r:id="rId17"/>
    <p:sldId id="577" r:id="rId18"/>
    <p:sldId id="622" r:id="rId19"/>
    <p:sldId id="578" r:id="rId20"/>
    <p:sldId id="617" r:id="rId21"/>
    <p:sldId id="585" r:id="rId22"/>
    <p:sldId id="509" r:id="rId23"/>
    <p:sldId id="624" r:id="rId24"/>
    <p:sldId id="625" r:id="rId25"/>
    <p:sldId id="514" r:id="rId26"/>
    <p:sldId id="928" r:id="rId27"/>
    <p:sldId id="515" r:id="rId28"/>
    <p:sldId id="932" r:id="rId29"/>
    <p:sldId id="925" r:id="rId30"/>
    <p:sldId id="927" r:id="rId31"/>
    <p:sldId id="926" r:id="rId32"/>
    <p:sldId id="512" r:id="rId33"/>
    <p:sldId id="513" r:id="rId34"/>
    <p:sldId id="276" r:id="rId35"/>
    <p:sldId id="582" r:id="rId36"/>
    <p:sldId id="587" r:id="rId37"/>
    <p:sldId id="527" r:id="rId38"/>
    <p:sldId id="620" r:id="rId39"/>
    <p:sldId id="618" r:id="rId40"/>
    <p:sldId id="621" r:id="rId41"/>
    <p:sldId id="508" r:id="rId42"/>
    <p:sldId id="934" r:id="rId43"/>
    <p:sldId id="937" r:id="rId44"/>
    <p:sldId id="293" r:id="rId45"/>
    <p:sldId id="936" r:id="rId46"/>
    <p:sldId id="938"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2" d="100"/>
          <a:sy n="62" d="100"/>
        </p:scale>
        <p:origin x="96"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notesMaster" Target="notesMasters/notesMaster1.xml"/><Relationship Id="rId8" Type="http://schemas.openxmlformats.org/officeDocument/2006/relationships/slide" Target="slides/slide5.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D2EF4F-AAC7-47FE-BAC6-B50A5A5971C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E094C34A-852C-4CF7-84EF-16C997A7981E}">
      <dgm:prSet/>
      <dgm:spPr/>
      <dgm:t>
        <a:bodyPr/>
        <a:lstStyle/>
        <a:p>
          <a:pPr>
            <a:lnSpc>
              <a:spcPct val="100000"/>
            </a:lnSpc>
            <a:spcAft>
              <a:spcPts val="0"/>
            </a:spcAft>
          </a:pPr>
          <a:r>
            <a:rPr lang="en-US" dirty="0"/>
            <a:t>Evidence must be evaluated objectively.</a:t>
          </a:r>
        </a:p>
      </dgm:t>
    </dgm:pt>
    <dgm:pt modelId="{E08D8E64-B5B7-4312-9519-9CA2F49D064C}" type="parTrans" cxnId="{05AD5EEF-1811-45A6-9668-6E8D9F80B6E8}">
      <dgm:prSet/>
      <dgm:spPr/>
      <dgm:t>
        <a:bodyPr/>
        <a:lstStyle/>
        <a:p>
          <a:endParaRPr lang="en-US"/>
        </a:p>
      </dgm:t>
    </dgm:pt>
    <dgm:pt modelId="{D2FF64F6-AEFD-491B-9B12-96B324F6B2D7}" type="sibTrans" cxnId="{05AD5EEF-1811-45A6-9668-6E8D9F80B6E8}">
      <dgm:prSet/>
      <dgm:spPr/>
      <dgm:t>
        <a:bodyPr/>
        <a:lstStyle/>
        <a:p>
          <a:endParaRPr lang="en-US"/>
        </a:p>
      </dgm:t>
    </dgm:pt>
    <dgm:pt modelId="{C0113399-356D-4778-B586-CC9029AB1716}">
      <dgm:prSet/>
      <dgm:spPr/>
      <dgm:t>
        <a:bodyPr/>
        <a:lstStyle/>
        <a:p>
          <a:pPr>
            <a:lnSpc>
              <a:spcPct val="100000"/>
            </a:lnSpc>
            <a:spcAft>
              <a:spcPts val="0"/>
            </a:spcAft>
          </a:pPr>
          <a:r>
            <a:rPr lang="en-US" dirty="0"/>
            <a:t>Both parties have opportunity to have Advisor present in any meeting, interview, or decision-making process.</a:t>
          </a:r>
        </a:p>
      </dgm:t>
    </dgm:pt>
    <dgm:pt modelId="{E95A14AC-2B4A-45C5-A699-E7990E156724}" type="parTrans" cxnId="{490D1EF4-AFBD-457C-97F5-3052D6F7F879}">
      <dgm:prSet/>
      <dgm:spPr/>
      <dgm:t>
        <a:bodyPr/>
        <a:lstStyle/>
        <a:p>
          <a:endParaRPr lang="en-US"/>
        </a:p>
      </dgm:t>
    </dgm:pt>
    <dgm:pt modelId="{EDDD4142-7FED-4100-A93D-DB5376F03BBB}" type="sibTrans" cxnId="{490D1EF4-AFBD-457C-97F5-3052D6F7F879}">
      <dgm:prSet/>
      <dgm:spPr/>
      <dgm:t>
        <a:bodyPr/>
        <a:lstStyle/>
        <a:p>
          <a:endParaRPr lang="en-US"/>
        </a:p>
      </dgm:t>
    </dgm:pt>
    <dgm:pt modelId="{990C3135-F7DA-45C6-BF50-B8C3EC4DA594}">
      <dgm:prSet/>
      <dgm:spPr/>
      <dgm:t>
        <a:bodyPr/>
        <a:lstStyle/>
        <a:p>
          <a:pPr>
            <a:lnSpc>
              <a:spcPct val="100000"/>
            </a:lnSpc>
            <a:spcAft>
              <a:spcPts val="0"/>
            </a:spcAft>
          </a:pPr>
          <a:r>
            <a:rPr lang="en-US" dirty="0"/>
            <a:t>Supportive measures should be offered to both parties.</a:t>
          </a:r>
        </a:p>
      </dgm:t>
    </dgm:pt>
    <dgm:pt modelId="{EB3127F0-E40C-4856-B4E4-9348552960CC}" type="parTrans" cxnId="{4D7C518E-0120-46A3-A179-641C6CF71976}">
      <dgm:prSet/>
      <dgm:spPr/>
      <dgm:t>
        <a:bodyPr/>
        <a:lstStyle/>
        <a:p>
          <a:endParaRPr lang="en-US"/>
        </a:p>
      </dgm:t>
    </dgm:pt>
    <dgm:pt modelId="{CA9563CB-65D0-4619-9E30-1810C74BC636}" type="sibTrans" cxnId="{4D7C518E-0120-46A3-A179-641C6CF71976}">
      <dgm:prSet/>
      <dgm:spPr/>
      <dgm:t>
        <a:bodyPr/>
        <a:lstStyle/>
        <a:p>
          <a:endParaRPr lang="en-US"/>
        </a:p>
      </dgm:t>
    </dgm:pt>
    <dgm:pt modelId="{6096F00A-FFCC-4E64-B2CB-B42474C3000C}">
      <dgm:prSet/>
      <dgm:spPr/>
      <dgm:t>
        <a:bodyPr/>
        <a:lstStyle/>
        <a:p>
          <a:pPr>
            <a:lnSpc>
              <a:spcPct val="100000"/>
            </a:lnSpc>
            <a:spcAft>
              <a:spcPts val="0"/>
            </a:spcAft>
          </a:pPr>
          <a:r>
            <a:rPr lang="en-US" dirty="0"/>
            <a:t>Respondent is presumed not responsible for alleged conduct.</a:t>
          </a:r>
        </a:p>
      </dgm:t>
    </dgm:pt>
    <dgm:pt modelId="{A81C9D34-227E-4EAE-8E16-E724359CB048}" type="parTrans" cxnId="{89186ABF-7D4E-4CB4-8A07-657887E0F2CE}">
      <dgm:prSet/>
      <dgm:spPr/>
      <dgm:t>
        <a:bodyPr/>
        <a:lstStyle/>
        <a:p>
          <a:endParaRPr lang="en-US"/>
        </a:p>
      </dgm:t>
    </dgm:pt>
    <dgm:pt modelId="{72A6998D-1C11-4D68-9B9D-6F37B71305EA}" type="sibTrans" cxnId="{89186ABF-7D4E-4CB4-8A07-657887E0F2CE}">
      <dgm:prSet/>
      <dgm:spPr/>
      <dgm:t>
        <a:bodyPr/>
        <a:lstStyle/>
        <a:p>
          <a:endParaRPr lang="en-US"/>
        </a:p>
      </dgm:t>
    </dgm:pt>
    <dgm:pt modelId="{C688E761-3A28-4B92-B48C-EF1BB6EDB50B}">
      <dgm:prSet/>
      <dgm:spPr/>
      <dgm:t>
        <a:bodyPr/>
        <a:lstStyle/>
        <a:p>
          <a:pPr>
            <a:lnSpc>
              <a:spcPct val="100000"/>
            </a:lnSpc>
            <a:spcAft>
              <a:spcPts val="0"/>
            </a:spcAft>
          </a:pPr>
          <a:r>
            <a:rPr lang="en-US" dirty="0"/>
            <a:t>Written notice of any meeting, interview, or hearing must be </a:t>
          </a:r>
        </a:p>
        <a:p>
          <a:pPr>
            <a:lnSpc>
              <a:spcPct val="100000"/>
            </a:lnSpc>
            <a:spcAft>
              <a:spcPts val="0"/>
            </a:spcAft>
          </a:pPr>
          <a:r>
            <a:rPr lang="en-US" dirty="0"/>
            <a:t>provided to parties.</a:t>
          </a:r>
        </a:p>
      </dgm:t>
    </dgm:pt>
    <dgm:pt modelId="{5BE677EE-7014-4B9A-85C4-B254EC9CA2D9}" type="parTrans" cxnId="{C45047F1-272A-4CBF-8275-9B5ECB9E7F2E}">
      <dgm:prSet/>
      <dgm:spPr/>
      <dgm:t>
        <a:bodyPr/>
        <a:lstStyle/>
        <a:p>
          <a:endParaRPr lang="en-US"/>
        </a:p>
      </dgm:t>
    </dgm:pt>
    <dgm:pt modelId="{F5C3CD23-3AB9-4A9E-86D5-CDC9FC7A2C58}" type="sibTrans" cxnId="{C45047F1-272A-4CBF-8275-9B5ECB9E7F2E}">
      <dgm:prSet/>
      <dgm:spPr/>
      <dgm:t>
        <a:bodyPr/>
        <a:lstStyle/>
        <a:p>
          <a:endParaRPr lang="en-US"/>
        </a:p>
      </dgm:t>
    </dgm:pt>
    <dgm:pt modelId="{2AB429FC-0216-4754-948A-F756C981DB84}">
      <dgm:prSet/>
      <dgm:spPr/>
      <dgm:t>
        <a:bodyPr/>
        <a:lstStyle/>
        <a:p>
          <a:pPr>
            <a:lnSpc>
              <a:spcPct val="100000"/>
            </a:lnSpc>
            <a:spcAft>
              <a:spcPts val="0"/>
            </a:spcAft>
          </a:pPr>
          <a:r>
            <a:rPr lang="en-US" dirty="0"/>
            <a:t>Burden of proof and gathering of evidence rests on the College.</a:t>
          </a:r>
        </a:p>
      </dgm:t>
    </dgm:pt>
    <dgm:pt modelId="{D9F10777-FC02-4A56-9362-12D15642C9DB}" type="parTrans" cxnId="{0AE0053D-9692-403D-A07A-A1070CEBE524}">
      <dgm:prSet/>
      <dgm:spPr/>
      <dgm:t>
        <a:bodyPr/>
        <a:lstStyle/>
        <a:p>
          <a:endParaRPr lang="en-US"/>
        </a:p>
      </dgm:t>
    </dgm:pt>
    <dgm:pt modelId="{6FBEC020-0F92-4AEC-A66E-C052A3C453E5}" type="sibTrans" cxnId="{0AE0053D-9692-403D-A07A-A1070CEBE524}">
      <dgm:prSet/>
      <dgm:spPr/>
      <dgm:t>
        <a:bodyPr/>
        <a:lstStyle/>
        <a:p>
          <a:endParaRPr lang="en-US"/>
        </a:p>
      </dgm:t>
    </dgm:pt>
    <dgm:pt modelId="{AA6F51DD-C90D-40B1-BF6F-82FCC2744537}" type="pres">
      <dgm:prSet presAssocID="{B4D2EF4F-AAC7-47FE-BAC6-B50A5A5971CE}" presName="diagram" presStyleCnt="0">
        <dgm:presLayoutVars>
          <dgm:dir/>
          <dgm:resizeHandles val="exact"/>
        </dgm:presLayoutVars>
      </dgm:prSet>
      <dgm:spPr/>
    </dgm:pt>
    <dgm:pt modelId="{4E175D44-9068-45C8-8C27-A65A83B919A2}" type="pres">
      <dgm:prSet presAssocID="{E094C34A-852C-4CF7-84EF-16C997A7981E}" presName="node" presStyleLbl="node1" presStyleIdx="0" presStyleCnt="6">
        <dgm:presLayoutVars>
          <dgm:bulletEnabled val="1"/>
        </dgm:presLayoutVars>
      </dgm:prSet>
      <dgm:spPr/>
    </dgm:pt>
    <dgm:pt modelId="{02C25F12-2346-46ED-AD3F-4F7BF82B1335}" type="pres">
      <dgm:prSet presAssocID="{D2FF64F6-AEFD-491B-9B12-96B324F6B2D7}" presName="sibTrans" presStyleCnt="0"/>
      <dgm:spPr/>
    </dgm:pt>
    <dgm:pt modelId="{440D2C60-9993-48E5-80B7-5B104EBF1448}" type="pres">
      <dgm:prSet presAssocID="{C0113399-356D-4778-B586-CC9029AB1716}" presName="node" presStyleLbl="node1" presStyleIdx="1" presStyleCnt="6">
        <dgm:presLayoutVars>
          <dgm:bulletEnabled val="1"/>
        </dgm:presLayoutVars>
      </dgm:prSet>
      <dgm:spPr/>
    </dgm:pt>
    <dgm:pt modelId="{34A8CCFD-D9BE-4427-B791-B5F31D9A54A1}" type="pres">
      <dgm:prSet presAssocID="{EDDD4142-7FED-4100-A93D-DB5376F03BBB}" presName="sibTrans" presStyleCnt="0"/>
      <dgm:spPr/>
    </dgm:pt>
    <dgm:pt modelId="{53E70916-19A9-4124-900F-62A3FA081E98}" type="pres">
      <dgm:prSet presAssocID="{990C3135-F7DA-45C6-BF50-B8C3EC4DA594}" presName="node" presStyleLbl="node1" presStyleIdx="2" presStyleCnt="6">
        <dgm:presLayoutVars>
          <dgm:bulletEnabled val="1"/>
        </dgm:presLayoutVars>
      </dgm:prSet>
      <dgm:spPr/>
    </dgm:pt>
    <dgm:pt modelId="{93A7BAEF-0883-49D1-977F-1720B8B1E611}" type="pres">
      <dgm:prSet presAssocID="{CA9563CB-65D0-4619-9E30-1810C74BC636}" presName="sibTrans" presStyleCnt="0"/>
      <dgm:spPr/>
    </dgm:pt>
    <dgm:pt modelId="{E1ED3584-9154-4D5E-83CB-36B5C7AB3246}" type="pres">
      <dgm:prSet presAssocID="{6096F00A-FFCC-4E64-B2CB-B42474C3000C}" presName="node" presStyleLbl="node1" presStyleIdx="3" presStyleCnt="6">
        <dgm:presLayoutVars>
          <dgm:bulletEnabled val="1"/>
        </dgm:presLayoutVars>
      </dgm:prSet>
      <dgm:spPr/>
    </dgm:pt>
    <dgm:pt modelId="{1FE99C73-7B65-4078-B4C7-7AB12BE2E7D1}" type="pres">
      <dgm:prSet presAssocID="{72A6998D-1C11-4D68-9B9D-6F37B71305EA}" presName="sibTrans" presStyleCnt="0"/>
      <dgm:spPr/>
    </dgm:pt>
    <dgm:pt modelId="{A9085B0E-B2D9-4C0E-851E-44AEF32DB610}" type="pres">
      <dgm:prSet presAssocID="{C688E761-3A28-4B92-B48C-EF1BB6EDB50B}" presName="node" presStyleLbl="node1" presStyleIdx="4" presStyleCnt="6">
        <dgm:presLayoutVars>
          <dgm:bulletEnabled val="1"/>
        </dgm:presLayoutVars>
      </dgm:prSet>
      <dgm:spPr/>
    </dgm:pt>
    <dgm:pt modelId="{6AB1746A-81E7-48F0-AC96-50A6EB6A5B92}" type="pres">
      <dgm:prSet presAssocID="{F5C3CD23-3AB9-4A9E-86D5-CDC9FC7A2C58}" presName="sibTrans" presStyleCnt="0"/>
      <dgm:spPr/>
    </dgm:pt>
    <dgm:pt modelId="{D5F3C78C-891D-43EE-BA2F-4AEF8DE48A78}" type="pres">
      <dgm:prSet presAssocID="{2AB429FC-0216-4754-948A-F756C981DB84}" presName="node" presStyleLbl="node1" presStyleIdx="5" presStyleCnt="6">
        <dgm:presLayoutVars>
          <dgm:bulletEnabled val="1"/>
        </dgm:presLayoutVars>
      </dgm:prSet>
      <dgm:spPr/>
    </dgm:pt>
  </dgm:ptLst>
  <dgm:cxnLst>
    <dgm:cxn modelId="{0AE0053D-9692-403D-A07A-A1070CEBE524}" srcId="{B4D2EF4F-AAC7-47FE-BAC6-B50A5A5971CE}" destId="{2AB429FC-0216-4754-948A-F756C981DB84}" srcOrd="5" destOrd="0" parTransId="{D9F10777-FC02-4A56-9362-12D15642C9DB}" sibTransId="{6FBEC020-0F92-4AEC-A66E-C052A3C453E5}"/>
    <dgm:cxn modelId="{6EB0B643-B04B-4955-8783-D5C567A8351D}" type="presOf" srcId="{2AB429FC-0216-4754-948A-F756C981DB84}" destId="{D5F3C78C-891D-43EE-BA2F-4AEF8DE48A78}" srcOrd="0" destOrd="0" presId="urn:microsoft.com/office/officeart/2005/8/layout/default"/>
    <dgm:cxn modelId="{7420A74C-209A-4ADD-BE9D-ED4510662267}" type="presOf" srcId="{B4D2EF4F-AAC7-47FE-BAC6-B50A5A5971CE}" destId="{AA6F51DD-C90D-40B1-BF6F-82FCC2744537}" srcOrd="0" destOrd="0" presId="urn:microsoft.com/office/officeart/2005/8/layout/default"/>
    <dgm:cxn modelId="{2F80BB79-7396-4E49-B52D-D0A5539364A8}" type="presOf" srcId="{C688E761-3A28-4B92-B48C-EF1BB6EDB50B}" destId="{A9085B0E-B2D9-4C0E-851E-44AEF32DB610}" srcOrd="0" destOrd="0" presId="urn:microsoft.com/office/officeart/2005/8/layout/default"/>
    <dgm:cxn modelId="{4D7C518E-0120-46A3-A179-641C6CF71976}" srcId="{B4D2EF4F-AAC7-47FE-BAC6-B50A5A5971CE}" destId="{990C3135-F7DA-45C6-BF50-B8C3EC4DA594}" srcOrd="2" destOrd="0" parTransId="{EB3127F0-E40C-4856-B4E4-9348552960CC}" sibTransId="{CA9563CB-65D0-4619-9E30-1810C74BC636}"/>
    <dgm:cxn modelId="{BBCA1CBF-2D12-4155-A7EC-335CC1A587EF}" type="presOf" srcId="{C0113399-356D-4778-B586-CC9029AB1716}" destId="{440D2C60-9993-48E5-80B7-5B104EBF1448}" srcOrd="0" destOrd="0" presId="urn:microsoft.com/office/officeart/2005/8/layout/default"/>
    <dgm:cxn modelId="{89186ABF-7D4E-4CB4-8A07-657887E0F2CE}" srcId="{B4D2EF4F-AAC7-47FE-BAC6-B50A5A5971CE}" destId="{6096F00A-FFCC-4E64-B2CB-B42474C3000C}" srcOrd="3" destOrd="0" parTransId="{A81C9D34-227E-4EAE-8E16-E724359CB048}" sibTransId="{72A6998D-1C11-4D68-9B9D-6F37B71305EA}"/>
    <dgm:cxn modelId="{CB47D5E2-E566-4188-957B-0693BD35307F}" type="presOf" srcId="{E094C34A-852C-4CF7-84EF-16C997A7981E}" destId="{4E175D44-9068-45C8-8C27-A65A83B919A2}" srcOrd="0" destOrd="0" presId="urn:microsoft.com/office/officeart/2005/8/layout/default"/>
    <dgm:cxn modelId="{C8BA11E7-9185-432E-AE0F-3B85A0CB9D6F}" type="presOf" srcId="{6096F00A-FFCC-4E64-B2CB-B42474C3000C}" destId="{E1ED3584-9154-4D5E-83CB-36B5C7AB3246}" srcOrd="0" destOrd="0" presId="urn:microsoft.com/office/officeart/2005/8/layout/default"/>
    <dgm:cxn modelId="{2F53EDED-0147-477B-9CD2-5C4220F77394}" type="presOf" srcId="{990C3135-F7DA-45C6-BF50-B8C3EC4DA594}" destId="{53E70916-19A9-4124-900F-62A3FA081E98}" srcOrd="0" destOrd="0" presId="urn:microsoft.com/office/officeart/2005/8/layout/default"/>
    <dgm:cxn modelId="{05AD5EEF-1811-45A6-9668-6E8D9F80B6E8}" srcId="{B4D2EF4F-AAC7-47FE-BAC6-B50A5A5971CE}" destId="{E094C34A-852C-4CF7-84EF-16C997A7981E}" srcOrd="0" destOrd="0" parTransId="{E08D8E64-B5B7-4312-9519-9CA2F49D064C}" sibTransId="{D2FF64F6-AEFD-491B-9B12-96B324F6B2D7}"/>
    <dgm:cxn modelId="{C45047F1-272A-4CBF-8275-9B5ECB9E7F2E}" srcId="{B4D2EF4F-AAC7-47FE-BAC6-B50A5A5971CE}" destId="{C688E761-3A28-4B92-B48C-EF1BB6EDB50B}" srcOrd="4" destOrd="0" parTransId="{5BE677EE-7014-4B9A-85C4-B254EC9CA2D9}" sibTransId="{F5C3CD23-3AB9-4A9E-86D5-CDC9FC7A2C58}"/>
    <dgm:cxn modelId="{490D1EF4-AFBD-457C-97F5-3052D6F7F879}" srcId="{B4D2EF4F-AAC7-47FE-BAC6-B50A5A5971CE}" destId="{C0113399-356D-4778-B586-CC9029AB1716}" srcOrd="1" destOrd="0" parTransId="{E95A14AC-2B4A-45C5-A699-E7990E156724}" sibTransId="{EDDD4142-7FED-4100-A93D-DB5376F03BBB}"/>
    <dgm:cxn modelId="{EDAD899C-C09B-451F-B2C2-13022FDB52A6}" type="presParOf" srcId="{AA6F51DD-C90D-40B1-BF6F-82FCC2744537}" destId="{4E175D44-9068-45C8-8C27-A65A83B919A2}" srcOrd="0" destOrd="0" presId="urn:microsoft.com/office/officeart/2005/8/layout/default"/>
    <dgm:cxn modelId="{2D08976C-0883-48B4-B287-A76071480E92}" type="presParOf" srcId="{AA6F51DD-C90D-40B1-BF6F-82FCC2744537}" destId="{02C25F12-2346-46ED-AD3F-4F7BF82B1335}" srcOrd="1" destOrd="0" presId="urn:microsoft.com/office/officeart/2005/8/layout/default"/>
    <dgm:cxn modelId="{AEB11F2B-3E26-4A85-A699-F242A903B79B}" type="presParOf" srcId="{AA6F51DD-C90D-40B1-BF6F-82FCC2744537}" destId="{440D2C60-9993-48E5-80B7-5B104EBF1448}" srcOrd="2" destOrd="0" presId="urn:microsoft.com/office/officeart/2005/8/layout/default"/>
    <dgm:cxn modelId="{0FA2B731-F305-46E2-8A6F-8834A21BCE24}" type="presParOf" srcId="{AA6F51DD-C90D-40B1-BF6F-82FCC2744537}" destId="{34A8CCFD-D9BE-4427-B791-B5F31D9A54A1}" srcOrd="3" destOrd="0" presId="urn:microsoft.com/office/officeart/2005/8/layout/default"/>
    <dgm:cxn modelId="{25E4369E-C971-41B5-A5FC-38998A109311}" type="presParOf" srcId="{AA6F51DD-C90D-40B1-BF6F-82FCC2744537}" destId="{53E70916-19A9-4124-900F-62A3FA081E98}" srcOrd="4" destOrd="0" presId="urn:microsoft.com/office/officeart/2005/8/layout/default"/>
    <dgm:cxn modelId="{6B056522-0EFB-47CC-8E7C-1D45E792FF5F}" type="presParOf" srcId="{AA6F51DD-C90D-40B1-BF6F-82FCC2744537}" destId="{93A7BAEF-0883-49D1-977F-1720B8B1E611}" srcOrd="5" destOrd="0" presId="urn:microsoft.com/office/officeart/2005/8/layout/default"/>
    <dgm:cxn modelId="{6BDCE2C2-7EFD-4810-AA6F-8A4A164D898C}" type="presParOf" srcId="{AA6F51DD-C90D-40B1-BF6F-82FCC2744537}" destId="{E1ED3584-9154-4D5E-83CB-36B5C7AB3246}" srcOrd="6" destOrd="0" presId="urn:microsoft.com/office/officeart/2005/8/layout/default"/>
    <dgm:cxn modelId="{7D2EEDDA-E4D7-4B31-AEB7-A0BBF1586BFE}" type="presParOf" srcId="{AA6F51DD-C90D-40B1-BF6F-82FCC2744537}" destId="{1FE99C73-7B65-4078-B4C7-7AB12BE2E7D1}" srcOrd="7" destOrd="0" presId="urn:microsoft.com/office/officeart/2005/8/layout/default"/>
    <dgm:cxn modelId="{3118E402-49F5-4D9E-81CF-CBF5D307D740}" type="presParOf" srcId="{AA6F51DD-C90D-40B1-BF6F-82FCC2744537}" destId="{A9085B0E-B2D9-4C0E-851E-44AEF32DB610}" srcOrd="8" destOrd="0" presId="urn:microsoft.com/office/officeart/2005/8/layout/default"/>
    <dgm:cxn modelId="{3934B3D9-D756-4111-ACFB-84965796089D}" type="presParOf" srcId="{AA6F51DD-C90D-40B1-BF6F-82FCC2744537}" destId="{6AB1746A-81E7-48F0-AC96-50A6EB6A5B92}" srcOrd="9" destOrd="0" presId="urn:microsoft.com/office/officeart/2005/8/layout/default"/>
    <dgm:cxn modelId="{2B81CE65-BBF7-42AC-B507-1F94DD532EA9}" type="presParOf" srcId="{AA6F51DD-C90D-40B1-BF6F-82FCC2744537}" destId="{D5F3C78C-891D-43EE-BA2F-4AEF8DE48A78}"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26A67F-F056-40C3-A518-4E447C030773}" type="doc">
      <dgm:prSet loTypeId="urn:microsoft.com/office/officeart/2005/8/layout/process4" loCatId="process" qsTypeId="urn:microsoft.com/office/officeart/2005/8/quickstyle/simple1" qsCatId="simple" csTypeId="urn:microsoft.com/office/officeart/2005/8/colors/colorful2" csCatId="colorful" phldr="1"/>
      <dgm:spPr/>
      <dgm:t>
        <a:bodyPr/>
        <a:lstStyle/>
        <a:p>
          <a:endParaRPr lang="en-US"/>
        </a:p>
      </dgm:t>
    </dgm:pt>
    <dgm:pt modelId="{13522405-F136-4C06-8121-57A503865EB8}">
      <dgm:prSet/>
      <dgm:spPr/>
      <dgm:t>
        <a:bodyPr/>
        <a:lstStyle/>
        <a:p>
          <a:r>
            <a:rPr lang="en-US" dirty="0"/>
            <a:t>Alleged policy violation</a:t>
          </a:r>
        </a:p>
      </dgm:t>
    </dgm:pt>
    <dgm:pt modelId="{0195C332-3428-4FE7-8816-413CD161274A}" type="parTrans" cxnId="{42A899EA-405D-4087-B793-329191A89DD8}">
      <dgm:prSet/>
      <dgm:spPr/>
      <dgm:t>
        <a:bodyPr/>
        <a:lstStyle/>
        <a:p>
          <a:endParaRPr lang="en-US"/>
        </a:p>
      </dgm:t>
    </dgm:pt>
    <dgm:pt modelId="{D613EC66-E549-4B2E-870F-B4F4A63B39E8}" type="sibTrans" cxnId="{42A899EA-405D-4087-B793-329191A89DD8}">
      <dgm:prSet/>
      <dgm:spPr/>
      <dgm:t>
        <a:bodyPr/>
        <a:lstStyle/>
        <a:p>
          <a:endParaRPr lang="en-US"/>
        </a:p>
      </dgm:t>
    </dgm:pt>
    <dgm:pt modelId="{B4B9D787-1F3A-464B-BA6E-D2DB64F8F0A2}">
      <dgm:prSet/>
      <dgm:spPr/>
      <dgm:t>
        <a:bodyPr/>
        <a:lstStyle/>
        <a:p>
          <a:r>
            <a:rPr lang="en-US"/>
            <a:t>A party or witness’ credibility</a:t>
          </a:r>
        </a:p>
      </dgm:t>
    </dgm:pt>
    <dgm:pt modelId="{98341BC2-EFC8-49CF-A70C-AF642CA4166D}" type="parTrans" cxnId="{088A5876-1CF7-401B-A94B-FF57D12BB50C}">
      <dgm:prSet/>
      <dgm:spPr/>
      <dgm:t>
        <a:bodyPr/>
        <a:lstStyle/>
        <a:p>
          <a:endParaRPr lang="en-US"/>
        </a:p>
      </dgm:t>
    </dgm:pt>
    <dgm:pt modelId="{5AAE598E-05AE-4C94-98E8-DBDD1209D19E}" type="sibTrans" cxnId="{088A5876-1CF7-401B-A94B-FF57D12BB50C}">
      <dgm:prSet/>
      <dgm:spPr/>
      <dgm:t>
        <a:bodyPr/>
        <a:lstStyle/>
        <a:p>
          <a:endParaRPr lang="en-US"/>
        </a:p>
      </dgm:t>
    </dgm:pt>
    <dgm:pt modelId="{35EF640D-89C7-49A4-9FA0-7C4E5B94A0BC}">
      <dgm:prSet/>
      <dgm:spPr/>
      <dgm:t>
        <a:bodyPr/>
        <a:lstStyle/>
        <a:p>
          <a:r>
            <a:rPr lang="en-US" dirty="0"/>
            <a:t>The investigator makes initial relevance "decisions" by including a summary of evidence in the investigation report</a:t>
          </a:r>
        </a:p>
      </dgm:t>
    </dgm:pt>
    <dgm:pt modelId="{E8278D22-CDB5-4E58-9564-FEA7395A2765}" type="parTrans" cxnId="{EC2F32A4-6680-450F-8630-1ACFF1165958}">
      <dgm:prSet/>
      <dgm:spPr/>
      <dgm:t>
        <a:bodyPr/>
        <a:lstStyle/>
        <a:p>
          <a:endParaRPr lang="en-US"/>
        </a:p>
      </dgm:t>
    </dgm:pt>
    <dgm:pt modelId="{2527382A-6E53-46A5-9322-A23720CEF7C3}" type="sibTrans" cxnId="{EC2F32A4-6680-450F-8630-1ACFF1165958}">
      <dgm:prSet/>
      <dgm:spPr/>
      <dgm:t>
        <a:bodyPr/>
        <a:lstStyle/>
        <a:p>
          <a:endParaRPr lang="en-US"/>
        </a:p>
      </dgm:t>
    </dgm:pt>
    <dgm:pt modelId="{CC14B0E0-5814-4EAB-A9B9-E3170CD7092C}">
      <dgm:prSet/>
      <dgm:spPr/>
      <dgm:t>
        <a:bodyPr/>
        <a:lstStyle/>
        <a:p>
          <a:r>
            <a:rPr lang="en-US" dirty="0"/>
            <a:t>But relevance is ultimately up to the decision-maker, who is not bound by the investigator’s judgment</a:t>
          </a:r>
        </a:p>
      </dgm:t>
    </dgm:pt>
    <dgm:pt modelId="{400BA512-F22F-4284-A4A5-A1EF581DC8A1}" type="parTrans" cxnId="{A52D387D-E7BB-428D-9D05-0377EFB22F4E}">
      <dgm:prSet/>
      <dgm:spPr/>
      <dgm:t>
        <a:bodyPr/>
        <a:lstStyle/>
        <a:p>
          <a:endParaRPr lang="en-US"/>
        </a:p>
      </dgm:t>
    </dgm:pt>
    <dgm:pt modelId="{B78953B1-6E6B-4642-A1D4-32BFB95F1A08}" type="sibTrans" cxnId="{A52D387D-E7BB-428D-9D05-0377EFB22F4E}">
      <dgm:prSet/>
      <dgm:spPr/>
      <dgm:t>
        <a:bodyPr/>
        <a:lstStyle/>
        <a:p>
          <a:endParaRPr lang="en-US"/>
        </a:p>
      </dgm:t>
    </dgm:pt>
    <dgm:pt modelId="{0AB4C323-CB49-4A0B-A6B6-2FBD6B0D765D}">
      <dgm:prSet custT="1"/>
      <dgm:spPr/>
      <dgm:t>
        <a:bodyPr/>
        <a:lstStyle/>
        <a:p>
          <a:pPr>
            <a:lnSpc>
              <a:spcPct val="100000"/>
            </a:lnSpc>
            <a:spcAft>
              <a:spcPts val="0"/>
            </a:spcAft>
          </a:pPr>
          <a:r>
            <a:rPr lang="en-US" sz="2000" dirty="0"/>
            <a:t>Evidence is generally considered relevant if it has value </a:t>
          </a:r>
        </a:p>
        <a:p>
          <a:pPr>
            <a:lnSpc>
              <a:spcPct val="100000"/>
            </a:lnSpc>
            <a:spcAft>
              <a:spcPts val="0"/>
            </a:spcAft>
          </a:pPr>
          <a:r>
            <a:rPr lang="en-US" sz="2000" dirty="0"/>
            <a:t>in proving or disproving a fact at issue:</a:t>
          </a:r>
        </a:p>
      </dgm:t>
    </dgm:pt>
    <dgm:pt modelId="{DC061766-5CE7-4F02-B940-68FFEA5AF979}" type="sibTrans" cxnId="{CDD46280-40BB-4C19-9896-A40CD80299FC}">
      <dgm:prSet/>
      <dgm:spPr/>
      <dgm:t>
        <a:bodyPr/>
        <a:lstStyle/>
        <a:p>
          <a:endParaRPr lang="en-US"/>
        </a:p>
      </dgm:t>
    </dgm:pt>
    <dgm:pt modelId="{5405A71E-34A2-4F92-9531-26DE808E9B6A}" type="parTrans" cxnId="{CDD46280-40BB-4C19-9896-A40CD80299FC}">
      <dgm:prSet/>
      <dgm:spPr/>
      <dgm:t>
        <a:bodyPr/>
        <a:lstStyle/>
        <a:p>
          <a:endParaRPr lang="en-US"/>
        </a:p>
      </dgm:t>
    </dgm:pt>
    <dgm:pt modelId="{65F396B7-9F25-4021-B702-FD3633996B8A}" type="pres">
      <dgm:prSet presAssocID="{AF26A67F-F056-40C3-A518-4E447C030773}" presName="Name0" presStyleCnt="0">
        <dgm:presLayoutVars>
          <dgm:dir/>
          <dgm:animLvl val="lvl"/>
          <dgm:resizeHandles val="exact"/>
        </dgm:presLayoutVars>
      </dgm:prSet>
      <dgm:spPr/>
    </dgm:pt>
    <dgm:pt modelId="{51FE24C5-5516-46B0-B718-921B22579EFF}" type="pres">
      <dgm:prSet presAssocID="{CC14B0E0-5814-4EAB-A9B9-E3170CD7092C}" presName="boxAndChildren" presStyleCnt="0"/>
      <dgm:spPr/>
    </dgm:pt>
    <dgm:pt modelId="{102C9AB6-CE3C-4A1B-B9FC-8FE507EC134C}" type="pres">
      <dgm:prSet presAssocID="{CC14B0E0-5814-4EAB-A9B9-E3170CD7092C}" presName="parentTextBox" presStyleLbl="node1" presStyleIdx="0" presStyleCnt="3"/>
      <dgm:spPr/>
    </dgm:pt>
    <dgm:pt modelId="{8F9489B2-40E4-4E9C-8C39-6329D5950784}" type="pres">
      <dgm:prSet presAssocID="{2527382A-6E53-46A5-9322-A23720CEF7C3}" presName="sp" presStyleCnt="0"/>
      <dgm:spPr/>
    </dgm:pt>
    <dgm:pt modelId="{1772EF50-EEB0-44A6-B1E3-4ECDB8FE4459}" type="pres">
      <dgm:prSet presAssocID="{35EF640D-89C7-49A4-9FA0-7C4E5B94A0BC}" presName="arrowAndChildren" presStyleCnt="0"/>
      <dgm:spPr/>
    </dgm:pt>
    <dgm:pt modelId="{E8C25C05-A803-4A24-8CC1-9EB5AB69A5B6}" type="pres">
      <dgm:prSet presAssocID="{35EF640D-89C7-49A4-9FA0-7C4E5B94A0BC}" presName="parentTextArrow" presStyleLbl="node1" presStyleIdx="1" presStyleCnt="3"/>
      <dgm:spPr/>
    </dgm:pt>
    <dgm:pt modelId="{86E08BA8-A211-4393-BC08-A586776DB1E2}" type="pres">
      <dgm:prSet presAssocID="{DC061766-5CE7-4F02-B940-68FFEA5AF979}" presName="sp" presStyleCnt="0"/>
      <dgm:spPr/>
    </dgm:pt>
    <dgm:pt modelId="{5C2ACB10-1FBF-4955-8BDD-413BFF24AB06}" type="pres">
      <dgm:prSet presAssocID="{0AB4C323-CB49-4A0B-A6B6-2FBD6B0D765D}" presName="arrowAndChildren" presStyleCnt="0"/>
      <dgm:spPr/>
    </dgm:pt>
    <dgm:pt modelId="{F29ACD7B-F619-4779-A4CA-C9ACEB6C09E2}" type="pres">
      <dgm:prSet presAssocID="{0AB4C323-CB49-4A0B-A6B6-2FBD6B0D765D}" presName="parentTextArrow" presStyleLbl="node1" presStyleIdx="1" presStyleCnt="3"/>
      <dgm:spPr/>
    </dgm:pt>
    <dgm:pt modelId="{AFC81BE8-F8E2-49CF-A373-0E63971CB5F5}" type="pres">
      <dgm:prSet presAssocID="{0AB4C323-CB49-4A0B-A6B6-2FBD6B0D765D}" presName="arrow" presStyleLbl="node1" presStyleIdx="2" presStyleCnt="3" custLinFactNeighborY="-2562"/>
      <dgm:spPr/>
    </dgm:pt>
    <dgm:pt modelId="{E896BFB7-ED17-4028-8E57-AF32F0C315E7}" type="pres">
      <dgm:prSet presAssocID="{0AB4C323-CB49-4A0B-A6B6-2FBD6B0D765D}" presName="descendantArrow" presStyleCnt="0"/>
      <dgm:spPr/>
    </dgm:pt>
    <dgm:pt modelId="{13F0DA15-1CFD-47CA-9713-66427AF68E9C}" type="pres">
      <dgm:prSet presAssocID="{13522405-F136-4C06-8121-57A503865EB8}" presName="childTextArrow" presStyleLbl="fgAccFollowNode1" presStyleIdx="0" presStyleCnt="2">
        <dgm:presLayoutVars>
          <dgm:bulletEnabled val="1"/>
        </dgm:presLayoutVars>
      </dgm:prSet>
      <dgm:spPr/>
    </dgm:pt>
    <dgm:pt modelId="{0E595D52-B441-4533-A320-EEE9E05DFE9C}" type="pres">
      <dgm:prSet presAssocID="{B4B9D787-1F3A-464B-BA6E-D2DB64F8F0A2}" presName="childTextArrow" presStyleLbl="fgAccFollowNode1" presStyleIdx="1" presStyleCnt="2">
        <dgm:presLayoutVars>
          <dgm:bulletEnabled val="1"/>
        </dgm:presLayoutVars>
      </dgm:prSet>
      <dgm:spPr/>
    </dgm:pt>
  </dgm:ptLst>
  <dgm:cxnLst>
    <dgm:cxn modelId="{CD9D6569-1338-4C4B-8CE0-7DBBEC28B788}" type="presOf" srcId="{13522405-F136-4C06-8121-57A503865EB8}" destId="{13F0DA15-1CFD-47CA-9713-66427AF68E9C}" srcOrd="0" destOrd="0" presId="urn:microsoft.com/office/officeart/2005/8/layout/process4"/>
    <dgm:cxn modelId="{21F31D6A-A985-4D49-A930-BFFCEB92A081}" type="presOf" srcId="{0AB4C323-CB49-4A0B-A6B6-2FBD6B0D765D}" destId="{AFC81BE8-F8E2-49CF-A373-0E63971CB5F5}" srcOrd="1" destOrd="0" presId="urn:microsoft.com/office/officeart/2005/8/layout/process4"/>
    <dgm:cxn modelId="{0D374870-BB90-4752-9E0A-BF3D48E19D3D}" type="presOf" srcId="{AF26A67F-F056-40C3-A518-4E447C030773}" destId="{65F396B7-9F25-4021-B702-FD3633996B8A}" srcOrd="0" destOrd="0" presId="urn:microsoft.com/office/officeart/2005/8/layout/process4"/>
    <dgm:cxn modelId="{088A5876-1CF7-401B-A94B-FF57D12BB50C}" srcId="{0AB4C323-CB49-4A0B-A6B6-2FBD6B0D765D}" destId="{B4B9D787-1F3A-464B-BA6E-D2DB64F8F0A2}" srcOrd="1" destOrd="0" parTransId="{98341BC2-EFC8-49CF-A70C-AF642CA4166D}" sibTransId="{5AAE598E-05AE-4C94-98E8-DBDD1209D19E}"/>
    <dgm:cxn modelId="{E144095A-0905-4CD2-AD3C-4B50EF071524}" type="presOf" srcId="{35EF640D-89C7-49A4-9FA0-7C4E5B94A0BC}" destId="{E8C25C05-A803-4A24-8CC1-9EB5AB69A5B6}" srcOrd="0" destOrd="0" presId="urn:microsoft.com/office/officeart/2005/8/layout/process4"/>
    <dgm:cxn modelId="{A52D387D-E7BB-428D-9D05-0377EFB22F4E}" srcId="{AF26A67F-F056-40C3-A518-4E447C030773}" destId="{CC14B0E0-5814-4EAB-A9B9-E3170CD7092C}" srcOrd="2" destOrd="0" parTransId="{400BA512-F22F-4284-A4A5-A1EF581DC8A1}" sibTransId="{B78953B1-6E6B-4642-A1D4-32BFB95F1A08}"/>
    <dgm:cxn modelId="{CDD46280-40BB-4C19-9896-A40CD80299FC}" srcId="{AF26A67F-F056-40C3-A518-4E447C030773}" destId="{0AB4C323-CB49-4A0B-A6B6-2FBD6B0D765D}" srcOrd="0" destOrd="0" parTransId="{5405A71E-34A2-4F92-9531-26DE808E9B6A}" sibTransId="{DC061766-5CE7-4F02-B940-68FFEA5AF979}"/>
    <dgm:cxn modelId="{1EEA2DA4-768C-4F3C-9BCB-EF356779F69C}" type="presOf" srcId="{B4B9D787-1F3A-464B-BA6E-D2DB64F8F0A2}" destId="{0E595D52-B441-4533-A320-EEE9E05DFE9C}" srcOrd="0" destOrd="0" presId="urn:microsoft.com/office/officeart/2005/8/layout/process4"/>
    <dgm:cxn modelId="{EC2F32A4-6680-450F-8630-1ACFF1165958}" srcId="{AF26A67F-F056-40C3-A518-4E447C030773}" destId="{35EF640D-89C7-49A4-9FA0-7C4E5B94A0BC}" srcOrd="1" destOrd="0" parTransId="{E8278D22-CDB5-4E58-9564-FEA7395A2765}" sibTransId="{2527382A-6E53-46A5-9322-A23720CEF7C3}"/>
    <dgm:cxn modelId="{42A899EA-405D-4087-B793-329191A89DD8}" srcId="{0AB4C323-CB49-4A0B-A6B6-2FBD6B0D765D}" destId="{13522405-F136-4C06-8121-57A503865EB8}" srcOrd="0" destOrd="0" parTransId="{0195C332-3428-4FE7-8816-413CD161274A}" sibTransId="{D613EC66-E549-4B2E-870F-B4F4A63B39E8}"/>
    <dgm:cxn modelId="{1123B1EC-68FA-471F-A816-A4714E06697F}" type="presOf" srcId="{0AB4C323-CB49-4A0B-A6B6-2FBD6B0D765D}" destId="{F29ACD7B-F619-4779-A4CA-C9ACEB6C09E2}" srcOrd="0" destOrd="0" presId="urn:microsoft.com/office/officeart/2005/8/layout/process4"/>
    <dgm:cxn modelId="{8A4DBEEF-0924-4D72-BAB7-EED9E4A13983}" type="presOf" srcId="{CC14B0E0-5814-4EAB-A9B9-E3170CD7092C}" destId="{102C9AB6-CE3C-4A1B-B9FC-8FE507EC134C}" srcOrd="0" destOrd="0" presId="urn:microsoft.com/office/officeart/2005/8/layout/process4"/>
    <dgm:cxn modelId="{1BC6A22A-02A2-40FD-814B-790A9E6BB104}" type="presParOf" srcId="{65F396B7-9F25-4021-B702-FD3633996B8A}" destId="{51FE24C5-5516-46B0-B718-921B22579EFF}" srcOrd="0" destOrd="0" presId="urn:microsoft.com/office/officeart/2005/8/layout/process4"/>
    <dgm:cxn modelId="{1401A175-F14A-401A-8E92-362DE7AFB6DF}" type="presParOf" srcId="{51FE24C5-5516-46B0-B718-921B22579EFF}" destId="{102C9AB6-CE3C-4A1B-B9FC-8FE507EC134C}" srcOrd="0" destOrd="0" presId="urn:microsoft.com/office/officeart/2005/8/layout/process4"/>
    <dgm:cxn modelId="{AA30CBA9-3C03-4021-ADC3-C5E77C3E37AF}" type="presParOf" srcId="{65F396B7-9F25-4021-B702-FD3633996B8A}" destId="{8F9489B2-40E4-4E9C-8C39-6329D5950784}" srcOrd="1" destOrd="0" presId="urn:microsoft.com/office/officeart/2005/8/layout/process4"/>
    <dgm:cxn modelId="{CB7AB549-4775-44DF-A848-8C1EFE58213B}" type="presParOf" srcId="{65F396B7-9F25-4021-B702-FD3633996B8A}" destId="{1772EF50-EEB0-44A6-B1E3-4ECDB8FE4459}" srcOrd="2" destOrd="0" presId="urn:microsoft.com/office/officeart/2005/8/layout/process4"/>
    <dgm:cxn modelId="{D1F87377-6612-437A-BDE2-A1B3B7AB48D6}" type="presParOf" srcId="{1772EF50-EEB0-44A6-B1E3-4ECDB8FE4459}" destId="{E8C25C05-A803-4A24-8CC1-9EB5AB69A5B6}" srcOrd="0" destOrd="0" presId="urn:microsoft.com/office/officeart/2005/8/layout/process4"/>
    <dgm:cxn modelId="{71B0C9B6-FA28-4A99-9566-4612B9642F93}" type="presParOf" srcId="{65F396B7-9F25-4021-B702-FD3633996B8A}" destId="{86E08BA8-A211-4393-BC08-A586776DB1E2}" srcOrd="3" destOrd="0" presId="urn:microsoft.com/office/officeart/2005/8/layout/process4"/>
    <dgm:cxn modelId="{2B8FD16A-6119-4E07-8F59-8C3D1138E95C}" type="presParOf" srcId="{65F396B7-9F25-4021-B702-FD3633996B8A}" destId="{5C2ACB10-1FBF-4955-8BDD-413BFF24AB06}" srcOrd="4" destOrd="0" presId="urn:microsoft.com/office/officeart/2005/8/layout/process4"/>
    <dgm:cxn modelId="{B467F6C0-E94D-4FD2-A74B-C2C19CA7D9BD}" type="presParOf" srcId="{5C2ACB10-1FBF-4955-8BDD-413BFF24AB06}" destId="{F29ACD7B-F619-4779-A4CA-C9ACEB6C09E2}" srcOrd="0" destOrd="0" presId="urn:microsoft.com/office/officeart/2005/8/layout/process4"/>
    <dgm:cxn modelId="{20FADCE3-E2D2-45CE-956B-22475FFC8C94}" type="presParOf" srcId="{5C2ACB10-1FBF-4955-8BDD-413BFF24AB06}" destId="{AFC81BE8-F8E2-49CF-A373-0E63971CB5F5}" srcOrd="1" destOrd="0" presId="urn:microsoft.com/office/officeart/2005/8/layout/process4"/>
    <dgm:cxn modelId="{16CDABA9-1AB7-452D-897B-F9C716A8D860}" type="presParOf" srcId="{5C2ACB10-1FBF-4955-8BDD-413BFF24AB06}" destId="{E896BFB7-ED17-4028-8E57-AF32F0C315E7}" srcOrd="2" destOrd="0" presId="urn:microsoft.com/office/officeart/2005/8/layout/process4"/>
    <dgm:cxn modelId="{B64D782D-4374-49D4-BF50-73949545547F}" type="presParOf" srcId="{E896BFB7-ED17-4028-8E57-AF32F0C315E7}" destId="{13F0DA15-1CFD-47CA-9713-66427AF68E9C}" srcOrd="0" destOrd="0" presId="urn:microsoft.com/office/officeart/2005/8/layout/process4"/>
    <dgm:cxn modelId="{DB90F0BE-C17F-4BA0-94E7-9A185A9F51C8}" type="presParOf" srcId="{E896BFB7-ED17-4028-8E57-AF32F0C315E7}" destId="{0E595D52-B441-4533-A320-EEE9E05DFE9C}"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175D44-9068-45C8-8C27-A65A83B919A2}">
      <dsp:nvSpPr>
        <dsp:cNvPr id="0" name=""/>
        <dsp:cNvSpPr/>
      </dsp:nvSpPr>
      <dsp:spPr>
        <a:xfrm>
          <a:off x="723478" y="2001"/>
          <a:ext cx="2281143" cy="1368686"/>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100000"/>
            </a:lnSpc>
            <a:spcBef>
              <a:spcPct val="0"/>
            </a:spcBef>
            <a:spcAft>
              <a:spcPts val="0"/>
            </a:spcAft>
            <a:buNone/>
          </a:pPr>
          <a:r>
            <a:rPr lang="en-US" sz="1600" kern="1200" dirty="0"/>
            <a:t>Evidence must be evaluated objectively.</a:t>
          </a:r>
        </a:p>
      </dsp:txBody>
      <dsp:txXfrm>
        <a:off x="723478" y="2001"/>
        <a:ext cx="2281143" cy="1368686"/>
      </dsp:txXfrm>
    </dsp:sp>
    <dsp:sp modelId="{440D2C60-9993-48E5-80B7-5B104EBF1448}">
      <dsp:nvSpPr>
        <dsp:cNvPr id="0" name=""/>
        <dsp:cNvSpPr/>
      </dsp:nvSpPr>
      <dsp:spPr>
        <a:xfrm>
          <a:off x="3232736" y="2001"/>
          <a:ext cx="2281143" cy="1368686"/>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100000"/>
            </a:lnSpc>
            <a:spcBef>
              <a:spcPct val="0"/>
            </a:spcBef>
            <a:spcAft>
              <a:spcPts val="0"/>
            </a:spcAft>
            <a:buNone/>
          </a:pPr>
          <a:r>
            <a:rPr lang="en-US" sz="1600" kern="1200" dirty="0"/>
            <a:t>Both parties have opportunity to have Advisor present in any meeting, interview, or decision-making process.</a:t>
          </a:r>
        </a:p>
      </dsp:txBody>
      <dsp:txXfrm>
        <a:off x="3232736" y="2001"/>
        <a:ext cx="2281143" cy="1368686"/>
      </dsp:txXfrm>
    </dsp:sp>
    <dsp:sp modelId="{53E70916-19A9-4124-900F-62A3FA081E98}">
      <dsp:nvSpPr>
        <dsp:cNvPr id="0" name=""/>
        <dsp:cNvSpPr/>
      </dsp:nvSpPr>
      <dsp:spPr>
        <a:xfrm>
          <a:off x="723478" y="1598802"/>
          <a:ext cx="2281143" cy="1368686"/>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100000"/>
            </a:lnSpc>
            <a:spcBef>
              <a:spcPct val="0"/>
            </a:spcBef>
            <a:spcAft>
              <a:spcPts val="0"/>
            </a:spcAft>
            <a:buNone/>
          </a:pPr>
          <a:r>
            <a:rPr lang="en-US" sz="1600" kern="1200" dirty="0"/>
            <a:t>Supportive measures should be offered to both parties.</a:t>
          </a:r>
        </a:p>
      </dsp:txBody>
      <dsp:txXfrm>
        <a:off x="723478" y="1598802"/>
        <a:ext cx="2281143" cy="1368686"/>
      </dsp:txXfrm>
    </dsp:sp>
    <dsp:sp modelId="{E1ED3584-9154-4D5E-83CB-36B5C7AB3246}">
      <dsp:nvSpPr>
        <dsp:cNvPr id="0" name=""/>
        <dsp:cNvSpPr/>
      </dsp:nvSpPr>
      <dsp:spPr>
        <a:xfrm>
          <a:off x="3232736" y="1598802"/>
          <a:ext cx="2281143" cy="1368686"/>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100000"/>
            </a:lnSpc>
            <a:spcBef>
              <a:spcPct val="0"/>
            </a:spcBef>
            <a:spcAft>
              <a:spcPts val="0"/>
            </a:spcAft>
            <a:buNone/>
          </a:pPr>
          <a:r>
            <a:rPr lang="en-US" sz="1600" kern="1200" dirty="0"/>
            <a:t>Respondent is presumed not responsible for alleged conduct.</a:t>
          </a:r>
        </a:p>
      </dsp:txBody>
      <dsp:txXfrm>
        <a:off x="3232736" y="1598802"/>
        <a:ext cx="2281143" cy="1368686"/>
      </dsp:txXfrm>
    </dsp:sp>
    <dsp:sp modelId="{A9085B0E-B2D9-4C0E-851E-44AEF32DB610}">
      <dsp:nvSpPr>
        <dsp:cNvPr id="0" name=""/>
        <dsp:cNvSpPr/>
      </dsp:nvSpPr>
      <dsp:spPr>
        <a:xfrm>
          <a:off x="723478" y="3195602"/>
          <a:ext cx="2281143" cy="1368686"/>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100000"/>
            </a:lnSpc>
            <a:spcBef>
              <a:spcPct val="0"/>
            </a:spcBef>
            <a:spcAft>
              <a:spcPts val="0"/>
            </a:spcAft>
            <a:buNone/>
          </a:pPr>
          <a:r>
            <a:rPr lang="en-US" sz="1600" kern="1200" dirty="0"/>
            <a:t>Written notice of any meeting, interview, or hearing must be </a:t>
          </a:r>
        </a:p>
        <a:p>
          <a:pPr marL="0" lvl="0" indent="0" algn="ctr" defTabSz="711200">
            <a:lnSpc>
              <a:spcPct val="100000"/>
            </a:lnSpc>
            <a:spcBef>
              <a:spcPct val="0"/>
            </a:spcBef>
            <a:spcAft>
              <a:spcPts val="0"/>
            </a:spcAft>
            <a:buNone/>
          </a:pPr>
          <a:r>
            <a:rPr lang="en-US" sz="1600" kern="1200" dirty="0"/>
            <a:t>provided to parties.</a:t>
          </a:r>
        </a:p>
      </dsp:txBody>
      <dsp:txXfrm>
        <a:off x="723478" y="3195602"/>
        <a:ext cx="2281143" cy="1368686"/>
      </dsp:txXfrm>
    </dsp:sp>
    <dsp:sp modelId="{D5F3C78C-891D-43EE-BA2F-4AEF8DE48A78}">
      <dsp:nvSpPr>
        <dsp:cNvPr id="0" name=""/>
        <dsp:cNvSpPr/>
      </dsp:nvSpPr>
      <dsp:spPr>
        <a:xfrm>
          <a:off x="3232736" y="3195602"/>
          <a:ext cx="2281143" cy="1368686"/>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100000"/>
            </a:lnSpc>
            <a:spcBef>
              <a:spcPct val="0"/>
            </a:spcBef>
            <a:spcAft>
              <a:spcPts val="0"/>
            </a:spcAft>
            <a:buNone/>
          </a:pPr>
          <a:r>
            <a:rPr lang="en-US" sz="1600" kern="1200" dirty="0"/>
            <a:t>Burden of proof and gathering of evidence rests on the College.</a:t>
          </a:r>
        </a:p>
      </dsp:txBody>
      <dsp:txXfrm>
        <a:off x="3232736" y="3195602"/>
        <a:ext cx="2281143" cy="13686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2C9AB6-CE3C-4A1B-B9FC-8FE507EC134C}">
      <dsp:nvSpPr>
        <dsp:cNvPr id="0" name=""/>
        <dsp:cNvSpPr/>
      </dsp:nvSpPr>
      <dsp:spPr>
        <a:xfrm>
          <a:off x="0" y="3843104"/>
          <a:ext cx="6492875" cy="1261392"/>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kern="1200" dirty="0"/>
            <a:t>But relevance is ultimately up to the decision-maker, who is not bound by the investigator’s judgment</a:t>
          </a:r>
        </a:p>
      </dsp:txBody>
      <dsp:txXfrm>
        <a:off x="0" y="3843104"/>
        <a:ext cx="6492875" cy="1261392"/>
      </dsp:txXfrm>
    </dsp:sp>
    <dsp:sp modelId="{E8C25C05-A803-4A24-8CC1-9EB5AB69A5B6}">
      <dsp:nvSpPr>
        <dsp:cNvPr id="0" name=""/>
        <dsp:cNvSpPr/>
      </dsp:nvSpPr>
      <dsp:spPr>
        <a:xfrm rot="10800000">
          <a:off x="0" y="1922003"/>
          <a:ext cx="6492875" cy="1940022"/>
        </a:xfrm>
        <a:prstGeom prst="upArrowCallou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kern="1200" dirty="0"/>
            <a:t>The investigator makes initial relevance "decisions" by including a summary of evidence in the investigation report</a:t>
          </a:r>
        </a:p>
      </dsp:txBody>
      <dsp:txXfrm rot="10800000">
        <a:off x="0" y="1922003"/>
        <a:ext cx="6492875" cy="1260568"/>
      </dsp:txXfrm>
    </dsp:sp>
    <dsp:sp modelId="{AFC81BE8-F8E2-49CF-A373-0E63971CB5F5}">
      <dsp:nvSpPr>
        <dsp:cNvPr id="0" name=""/>
        <dsp:cNvSpPr/>
      </dsp:nvSpPr>
      <dsp:spPr>
        <a:xfrm rot="10800000">
          <a:off x="0" y="0"/>
          <a:ext cx="6492875" cy="1940022"/>
        </a:xfrm>
        <a:prstGeom prst="upArrowCallou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100000"/>
            </a:lnSpc>
            <a:spcBef>
              <a:spcPct val="0"/>
            </a:spcBef>
            <a:spcAft>
              <a:spcPts val="0"/>
            </a:spcAft>
            <a:buNone/>
          </a:pPr>
          <a:r>
            <a:rPr lang="en-US" sz="2000" kern="1200" dirty="0"/>
            <a:t>Evidence is generally considered relevant if it has value </a:t>
          </a:r>
        </a:p>
        <a:p>
          <a:pPr marL="0" lvl="0" indent="0" algn="ctr" defTabSz="889000">
            <a:lnSpc>
              <a:spcPct val="100000"/>
            </a:lnSpc>
            <a:spcBef>
              <a:spcPct val="0"/>
            </a:spcBef>
            <a:spcAft>
              <a:spcPts val="0"/>
            </a:spcAft>
            <a:buNone/>
          </a:pPr>
          <a:r>
            <a:rPr lang="en-US" sz="2000" kern="1200" dirty="0"/>
            <a:t>in proving or disproving a fact at issue:</a:t>
          </a:r>
        </a:p>
      </dsp:txBody>
      <dsp:txXfrm rot="-10800000">
        <a:off x="0" y="0"/>
        <a:ext cx="6492875" cy="680947"/>
      </dsp:txXfrm>
    </dsp:sp>
    <dsp:sp modelId="{13F0DA15-1CFD-47CA-9713-66427AF68E9C}">
      <dsp:nvSpPr>
        <dsp:cNvPr id="0" name=""/>
        <dsp:cNvSpPr/>
      </dsp:nvSpPr>
      <dsp:spPr>
        <a:xfrm>
          <a:off x="0" y="681850"/>
          <a:ext cx="3246437" cy="580066"/>
        </a:xfrm>
        <a:prstGeom prst="rect">
          <a:avLst/>
        </a:prstGeom>
        <a:solidFill>
          <a:schemeClr val="accent2">
            <a:tint val="40000"/>
            <a:alpha val="90000"/>
            <a:hueOff val="0"/>
            <a:satOff val="0"/>
            <a:lumOff val="0"/>
            <a:alphaOff val="0"/>
          </a:schemeClr>
        </a:solidFill>
        <a:ln w="1587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marL="0" lvl="0" indent="0" algn="ctr" defTabSz="844550">
            <a:lnSpc>
              <a:spcPct val="90000"/>
            </a:lnSpc>
            <a:spcBef>
              <a:spcPct val="0"/>
            </a:spcBef>
            <a:spcAft>
              <a:spcPct val="35000"/>
            </a:spcAft>
            <a:buNone/>
          </a:pPr>
          <a:r>
            <a:rPr lang="en-US" sz="1900" kern="1200" dirty="0"/>
            <a:t>Alleged policy violation</a:t>
          </a:r>
        </a:p>
      </dsp:txBody>
      <dsp:txXfrm>
        <a:off x="0" y="681850"/>
        <a:ext cx="3246437" cy="580066"/>
      </dsp:txXfrm>
    </dsp:sp>
    <dsp:sp modelId="{0E595D52-B441-4533-A320-EEE9E05DFE9C}">
      <dsp:nvSpPr>
        <dsp:cNvPr id="0" name=""/>
        <dsp:cNvSpPr/>
      </dsp:nvSpPr>
      <dsp:spPr>
        <a:xfrm>
          <a:off x="3246437" y="681850"/>
          <a:ext cx="3246437" cy="580066"/>
        </a:xfrm>
        <a:prstGeom prst="rect">
          <a:avLst/>
        </a:prstGeom>
        <a:solidFill>
          <a:schemeClr val="accent2">
            <a:tint val="40000"/>
            <a:alpha val="90000"/>
            <a:hueOff val="0"/>
            <a:satOff val="0"/>
            <a:lumOff val="0"/>
            <a:alphaOff val="0"/>
          </a:schemeClr>
        </a:solidFill>
        <a:ln w="1587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marL="0" lvl="0" indent="0" algn="ctr" defTabSz="844550">
            <a:lnSpc>
              <a:spcPct val="90000"/>
            </a:lnSpc>
            <a:spcBef>
              <a:spcPct val="0"/>
            </a:spcBef>
            <a:spcAft>
              <a:spcPct val="35000"/>
            </a:spcAft>
            <a:buNone/>
          </a:pPr>
          <a:r>
            <a:rPr lang="en-US" sz="1900" kern="1200"/>
            <a:t>A party or witness’ credibility</a:t>
          </a:r>
        </a:p>
      </dsp:txBody>
      <dsp:txXfrm>
        <a:off x="3246437" y="681850"/>
        <a:ext cx="3246437" cy="58006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EC5298-4CA8-403B-AC07-BE7666C49205}" type="datetimeFigureOut">
              <a:rPr lang="en-US" smtClean="0"/>
              <a:t>11/29/2023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08E28E-2EEF-413A-99E8-152DF49F8B87}" type="slidenum">
              <a:rPr lang="en-US" smtClean="0"/>
              <a:t>‹#›</a:t>
            </a:fld>
            <a:endParaRPr lang="en-US"/>
          </a:p>
        </p:txBody>
      </p:sp>
    </p:spTree>
    <p:extLst>
      <p:ext uri="{BB962C8B-B14F-4D97-AF65-F5344CB8AC3E}">
        <p14:creationId xmlns:p14="http://schemas.microsoft.com/office/powerpoint/2010/main" val="1047486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Funnell Your questions – Don’t lead</a:t>
            </a:r>
          </a:p>
          <a:p>
            <a:r>
              <a:rPr lang="en-US" dirty="0"/>
              <a:t>Get to the Who, When, Where, What and How – that is what the facts are; know this about every detail</a:t>
            </a:r>
          </a:p>
          <a:p>
            <a:endParaRPr lang="en-US" dirty="0"/>
          </a:p>
          <a:p>
            <a:r>
              <a:rPr lang="en-US" dirty="0"/>
              <a:t>Don’t leave a question on the table.  Don’t presume an answer</a:t>
            </a:r>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80324FD-4FC2-4CAE-A906-DBDC9ABF5ED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825713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 back to W&lt;W&lt;W&lt;W&lt;H</a:t>
            </a:r>
          </a:p>
          <a:p>
            <a:endParaRPr lang="en-US" dirty="0"/>
          </a:p>
          <a:p>
            <a:endParaRPr lang="en-US" dirty="0"/>
          </a:p>
          <a:p>
            <a:endParaRPr lang="en-US" dirty="0"/>
          </a:p>
          <a:p>
            <a:r>
              <a:rPr lang="en-US" dirty="0"/>
              <a:t>Here is where we diverge on types of employees</a:t>
            </a:r>
          </a:p>
          <a:p>
            <a:r>
              <a:rPr lang="en-US" dirty="0" err="1"/>
              <a:t>Cllssified</a:t>
            </a:r>
            <a:r>
              <a:rPr lang="en-US" dirty="0"/>
              <a:t> an Certified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should know everything going into the notice of charges meeting</a:t>
            </a: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80324FD-4FC2-4CAE-A906-DBDC9ABF5ED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768782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Written Statements – add to them if the employee/student failed to recount everything</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80324FD-4FC2-4CAE-A906-DBDC9ABF5ED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770451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017489F-19B0-45E4-957A-D2B70A04BD2E}"/>
              </a:ext>
            </a:extLst>
          </p:cNvPr>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45C6221-69E1-408D-BD60-66447745E267}"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2162" name="Rectangle 2">
            <a:extLst>
              <a:ext uri="{FF2B5EF4-FFF2-40B4-BE49-F238E27FC236}">
                <a16:creationId xmlns:a16="http://schemas.microsoft.com/office/drawing/2014/main" id="{DE4E7345-00DA-42E3-908B-7E78736D6BE7}"/>
              </a:ext>
            </a:extLst>
          </p:cNvPr>
          <p:cNvSpPr>
            <a:spLocks noGrp="1" noRot="1" noChangeAspect="1" noChangeArrowheads="1" noTextEdit="1"/>
          </p:cNvSpPr>
          <p:nvPr>
            <p:ph type="sldImg"/>
          </p:nvPr>
        </p:nvSpPr>
        <p:spPr>
          <a:ln/>
        </p:spPr>
      </p:sp>
      <p:sp>
        <p:nvSpPr>
          <p:cNvPr id="92163" name="Rectangle 3">
            <a:extLst>
              <a:ext uri="{FF2B5EF4-FFF2-40B4-BE49-F238E27FC236}">
                <a16:creationId xmlns:a16="http://schemas.microsoft.com/office/drawing/2014/main" id="{8DED5427-B57B-43FF-B8DA-D3D9F1ED76D2}"/>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0" y="385959"/>
            <a:ext cx="10018713" cy="974035"/>
          </a:xfrm>
        </p:spPr>
        <p:txBody>
          <a:bodyPr/>
          <a:lstStyle>
            <a:lvl1pPr>
              <a:defRPr>
                <a:latin typeface="Arial Nova" panose="020B0504020202020204" pitchFamily="34" charset="0"/>
              </a:defRPr>
            </a:lvl1pPr>
          </a:lstStyle>
          <a:p>
            <a:r>
              <a:rPr lang="en-US" dirty="0"/>
              <a:t>Click to edit Master title style</a:t>
            </a:r>
          </a:p>
        </p:txBody>
      </p:sp>
      <p:sp>
        <p:nvSpPr>
          <p:cNvPr id="3" name="Content Placeholder 2"/>
          <p:cNvSpPr>
            <a:spLocks noGrp="1"/>
          </p:cNvSpPr>
          <p:nvPr>
            <p:ph idx="1"/>
          </p:nvPr>
        </p:nvSpPr>
        <p:spPr>
          <a:xfrm>
            <a:off x="1484310" y="1669774"/>
            <a:ext cx="10018713" cy="4315249"/>
          </a:xfrm>
        </p:spPr>
        <p:txBody>
          <a:bodyPr anchor="t" anchorCtr="0">
            <a:normAutofit/>
          </a:bodyPr>
          <a:lstStyle>
            <a:lvl1pPr marL="347663" indent="-347663">
              <a:spcBef>
                <a:spcPts val="0"/>
              </a:spcBef>
              <a:spcAft>
                <a:spcPts val="0"/>
              </a:spcAft>
              <a:defRPr sz="2400">
                <a:latin typeface="Arial Nova" panose="020B0504020202020204" pitchFamily="34" charset="0"/>
              </a:defRPr>
            </a:lvl1pPr>
            <a:lvl2pPr marL="804863" indent="-347663">
              <a:spcBef>
                <a:spcPts val="0"/>
              </a:spcBef>
              <a:spcAft>
                <a:spcPts val="0"/>
              </a:spcAft>
              <a:buSzPct val="100000"/>
              <a:buFont typeface="Wingdings" panose="05000000000000000000" pitchFamily="2" charset="2"/>
              <a:buChar char="§"/>
              <a:defRPr sz="2400">
                <a:latin typeface="Arial Nova" panose="020B0504020202020204" pitchFamily="34" charset="0"/>
              </a:defRPr>
            </a:lvl2pPr>
            <a:lvl3pPr marL="1262063" indent="-347663">
              <a:spcBef>
                <a:spcPts val="0"/>
              </a:spcBef>
              <a:spcAft>
                <a:spcPts val="0"/>
              </a:spcAft>
              <a:buSzPct val="100000"/>
              <a:buFont typeface="Courier New" panose="02070309020205020404" pitchFamily="49" charset="0"/>
              <a:buChar char="o"/>
              <a:defRPr sz="2400">
                <a:latin typeface="Arial Nova" panose="020B0504020202020204" pitchFamily="34" charset="0"/>
              </a:defRPr>
            </a:lvl3pPr>
            <a:lvl4pPr marL="1719263" indent="-347663">
              <a:spcBef>
                <a:spcPts val="0"/>
              </a:spcBef>
              <a:spcAft>
                <a:spcPts val="0"/>
              </a:spcAft>
              <a:buSzPct val="100000"/>
              <a:buFont typeface="Wingdings" panose="05000000000000000000" pitchFamily="2" charset="2"/>
              <a:buChar char="Ø"/>
              <a:defRPr sz="2400">
                <a:latin typeface="Arial Nova" panose="020B0504020202020204" pitchFamily="34" charset="0"/>
              </a:defRPr>
            </a:lvl4pPr>
            <a:lvl5pPr marL="2176463" indent="-347663">
              <a:spcBef>
                <a:spcPts val="0"/>
              </a:spcBef>
              <a:spcAft>
                <a:spcPts val="0"/>
              </a:spcAft>
              <a:buSzPct val="100000"/>
              <a:buFont typeface="Corbel" panose="020B0503020204020204" pitchFamily="34" charset="0"/>
              <a:buChar char="*"/>
              <a:defRPr sz="2400">
                <a:latin typeface="Arial Nova" panose="020B0504020202020204" pitchFamily="34" charset="0"/>
              </a:defRPr>
            </a:lvl5pPr>
          </a:lstStyle>
          <a:p>
            <a:pPr lvl="0"/>
            <a:r>
              <a:rPr lang="en-US" dirty="0"/>
              <a:t>Click to edit Master text styles</a:t>
            </a:r>
          </a:p>
          <a:p>
            <a:pPr lvl="0"/>
            <a:endParaRPr lang="en-US" dirty="0"/>
          </a:p>
          <a:p>
            <a:pPr lvl="1"/>
            <a:r>
              <a:rPr lang="en-US" dirty="0"/>
              <a:t>Second level</a:t>
            </a:r>
          </a:p>
          <a:p>
            <a:pPr lvl="1"/>
            <a:endParaRPr lang="en-US" dirty="0"/>
          </a:p>
          <a:p>
            <a:pPr lvl="2"/>
            <a:r>
              <a:rPr lang="en-US" dirty="0"/>
              <a:t>Third level</a:t>
            </a:r>
          </a:p>
          <a:p>
            <a:pPr lvl="2"/>
            <a:endParaRPr lang="en-US" dirty="0"/>
          </a:p>
          <a:p>
            <a:pPr lvl="3"/>
            <a:r>
              <a:rPr lang="en-US" dirty="0"/>
              <a:t>Fourth level</a:t>
            </a:r>
          </a:p>
          <a:p>
            <a:pPr lvl="3"/>
            <a:endParaRPr lang="en-US" dirty="0"/>
          </a:p>
          <a:p>
            <a:pPr lvl="4"/>
            <a:r>
              <a:rPr lang="en-US" dirty="0"/>
              <a:t>Fifth level</a:t>
            </a:r>
          </a:p>
        </p:txBody>
      </p:sp>
      <p:pic>
        <p:nvPicPr>
          <p:cNvPr id="10" name="Picture 9">
            <a:extLst>
              <a:ext uri="{FF2B5EF4-FFF2-40B4-BE49-F238E27FC236}">
                <a16:creationId xmlns:a16="http://schemas.microsoft.com/office/drawing/2014/main" id="{AD0E777D-B8E5-4DE3-9D1B-014F0841C47D}"/>
              </a:ext>
            </a:extLst>
          </p:cNvPr>
          <p:cNvPicPr>
            <a:picLocks noChangeAspect="1"/>
          </p:cNvPicPr>
          <p:nvPr userDrawn="1"/>
        </p:nvPicPr>
        <p:blipFill>
          <a:blip r:embed="rId2"/>
          <a:stretch>
            <a:fillRect/>
          </a:stretch>
        </p:blipFill>
        <p:spPr>
          <a:xfrm>
            <a:off x="10167041" y="5985024"/>
            <a:ext cx="1762407" cy="872976"/>
          </a:xfrm>
          <a:prstGeom prst="rect">
            <a:avLst/>
          </a:prstGeom>
        </p:spPr>
      </p:pic>
    </p:spTree>
    <p:extLst>
      <p:ext uri="{BB962C8B-B14F-4D97-AF65-F5344CB8AC3E}">
        <p14:creationId xmlns:p14="http://schemas.microsoft.com/office/powerpoint/2010/main" val="2411126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24706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8507141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3123463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8297577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0203251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5412533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585386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794610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0" y="385959"/>
            <a:ext cx="10018713" cy="974035"/>
          </a:xfrm>
        </p:spPr>
        <p:txBody>
          <a:bodyPr/>
          <a:lstStyle>
            <a:lvl1pPr>
              <a:defRPr>
                <a:latin typeface="Arial Nova" panose="020B0504020202020204" pitchFamily="34" charset="0"/>
              </a:defRPr>
            </a:lvl1pPr>
          </a:lstStyle>
          <a:p>
            <a:r>
              <a:rPr lang="en-US" dirty="0"/>
              <a:t>Click to edit Master title style</a:t>
            </a:r>
          </a:p>
        </p:txBody>
      </p:sp>
      <p:sp>
        <p:nvSpPr>
          <p:cNvPr id="3" name="Content Placeholder 2"/>
          <p:cNvSpPr>
            <a:spLocks noGrp="1"/>
          </p:cNvSpPr>
          <p:nvPr>
            <p:ph idx="1"/>
          </p:nvPr>
        </p:nvSpPr>
        <p:spPr>
          <a:xfrm>
            <a:off x="1484310" y="1669774"/>
            <a:ext cx="10018713" cy="4315249"/>
          </a:xfrm>
        </p:spPr>
        <p:txBody>
          <a:bodyPr anchor="t" anchorCtr="0">
            <a:normAutofit/>
          </a:bodyPr>
          <a:lstStyle>
            <a:lvl1pPr marL="347663" indent="-347663">
              <a:spcBef>
                <a:spcPts val="0"/>
              </a:spcBef>
              <a:spcAft>
                <a:spcPts val="0"/>
              </a:spcAft>
              <a:defRPr sz="2400">
                <a:latin typeface="Arial Nova" panose="020B0504020202020204" pitchFamily="34" charset="0"/>
              </a:defRPr>
            </a:lvl1pPr>
            <a:lvl2pPr marL="804863" indent="-347663">
              <a:spcBef>
                <a:spcPts val="0"/>
              </a:spcBef>
              <a:spcAft>
                <a:spcPts val="0"/>
              </a:spcAft>
              <a:buSzPct val="100000"/>
              <a:buFont typeface="Wingdings" panose="05000000000000000000" pitchFamily="2" charset="2"/>
              <a:buChar char="§"/>
              <a:defRPr sz="2400">
                <a:latin typeface="Arial Nova" panose="020B0504020202020204" pitchFamily="34" charset="0"/>
              </a:defRPr>
            </a:lvl2pPr>
            <a:lvl3pPr marL="1262063" indent="-347663">
              <a:spcBef>
                <a:spcPts val="0"/>
              </a:spcBef>
              <a:spcAft>
                <a:spcPts val="0"/>
              </a:spcAft>
              <a:buSzPct val="100000"/>
              <a:buFont typeface="Courier New" panose="02070309020205020404" pitchFamily="49" charset="0"/>
              <a:buChar char="o"/>
              <a:defRPr sz="2400">
                <a:latin typeface="Arial Nova" panose="020B0504020202020204" pitchFamily="34" charset="0"/>
              </a:defRPr>
            </a:lvl3pPr>
            <a:lvl4pPr marL="1719263" indent="-347663">
              <a:spcBef>
                <a:spcPts val="0"/>
              </a:spcBef>
              <a:spcAft>
                <a:spcPts val="0"/>
              </a:spcAft>
              <a:buSzPct val="100000"/>
              <a:buFont typeface="Wingdings" panose="05000000000000000000" pitchFamily="2" charset="2"/>
              <a:buChar char="Ø"/>
              <a:defRPr sz="2400">
                <a:latin typeface="Arial Nova" panose="020B0504020202020204" pitchFamily="34" charset="0"/>
              </a:defRPr>
            </a:lvl4pPr>
            <a:lvl5pPr marL="2176463" indent="-347663">
              <a:spcBef>
                <a:spcPts val="0"/>
              </a:spcBef>
              <a:spcAft>
                <a:spcPts val="0"/>
              </a:spcAft>
              <a:buSzPct val="100000"/>
              <a:buFont typeface="Corbel" panose="020B0503020204020204" pitchFamily="34" charset="0"/>
              <a:buChar char="*"/>
              <a:defRPr sz="2400">
                <a:latin typeface="Arial Nova" panose="020B0504020202020204" pitchFamily="34" charset="0"/>
              </a:defRPr>
            </a:lvl5pPr>
          </a:lstStyle>
          <a:p>
            <a:pPr lvl="0"/>
            <a:r>
              <a:rPr lang="en-US" dirty="0"/>
              <a:t>Click to edit Master text styles</a:t>
            </a:r>
          </a:p>
          <a:p>
            <a:pPr lvl="0"/>
            <a:endParaRPr lang="en-US" dirty="0"/>
          </a:p>
          <a:p>
            <a:pPr lvl="1"/>
            <a:r>
              <a:rPr lang="en-US" dirty="0"/>
              <a:t>Second level</a:t>
            </a:r>
          </a:p>
          <a:p>
            <a:pPr lvl="1"/>
            <a:endParaRPr lang="en-US" dirty="0"/>
          </a:p>
          <a:p>
            <a:pPr lvl="2"/>
            <a:r>
              <a:rPr lang="en-US" dirty="0"/>
              <a:t>Third level</a:t>
            </a:r>
          </a:p>
          <a:p>
            <a:pPr lvl="2"/>
            <a:endParaRPr lang="en-US" dirty="0"/>
          </a:p>
          <a:p>
            <a:pPr lvl="3"/>
            <a:r>
              <a:rPr lang="en-US" dirty="0"/>
              <a:t>Fourth level</a:t>
            </a:r>
          </a:p>
          <a:p>
            <a:pPr lvl="3"/>
            <a:endParaRPr lang="en-US" dirty="0"/>
          </a:p>
          <a:p>
            <a:pPr lvl="4"/>
            <a:r>
              <a:rPr lang="en-US" dirty="0"/>
              <a:t>Fifth level</a:t>
            </a:r>
          </a:p>
        </p:txBody>
      </p:sp>
      <p:pic>
        <p:nvPicPr>
          <p:cNvPr id="10" name="Picture 9">
            <a:extLst>
              <a:ext uri="{FF2B5EF4-FFF2-40B4-BE49-F238E27FC236}">
                <a16:creationId xmlns:a16="http://schemas.microsoft.com/office/drawing/2014/main" id="{AD0E777D-B8E5-4DE3-9D1B-014F0841C47D}"/>
              </a:ext>
            </a:extLst>
          </p:cNvPr>
          <p:cNvPicPr>
            <a:picLocks noChangeAspect="1"/>
          </p:cNvPicPr>
          <p:nvPr userDrawn="1"/>
        </p:nvPicPr>
        <p:blipFill>
          <a:blip r:embed="rId2"/>
          <a:stretch>
            <a:fillRect/>
          </a:stretch>
        </p:blipFill>
        <p:spPr>
          <a:xfrm>
            <a:off x="10167041" y="5985024"/>
            <a:ext cx="1762407" cy="872976"/>
          </a:xfrm>
          <a:prstGeom prst="rect">
            <a:avLst/>
          </a:prstGeom>
        </p:spPr>
      </p:pic>
    </p:spTree>
    <p:extLst>
      <p:ext uri="{BB962C8B-B14F-4D97-AF65-F5344CB8AC3E}">
        <p14:creationId xmlns:p14="http://schemas.microsoft.com/office/powerpoint/2010/main" val="2816255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0" y="385959"/>
            <a:ext cx="10018713" cy="974035"/>
          </a:xfrm>
        </p:spPr>
        <p:txBody>
          <a:bodyPr/>
          <a:lstStyle>
            <a:lvl1pPr>
              <a:defRPr>
                <a:latin typeface="Arial Nova" panose="020B0504020202020204" pitchFamily="34" charset="0"/>
              </a:defRPr>
            </a:lvl1pPr>
          </a:lstStyle>
          <a:p>
            <a:r>
              <a:rPr lang="en-US" dirty="0"/>
              <a:t>Click to edit Master title style</a:t>
            </a:r>
          </a:p>
        </p:txBody>
      </p:sp>
      <p:sp>
        <p:nvSpPr>
          <p:cNvPr id="3" name="Content Placeholder 2"/>
          <p:cNvSpPr>
            <a:spLocks noGrp="1"/>
          </p:cNvSpPr>
          <p:nvPr>
            <p:ph idx="1"/>
          </p:nvPr>
        </p:nvSpPr>
        <p:spPr>
          <a:xfrm>
            <a:off x="1484310" y="1669774"/>
            <a:ext cx="10018713" cy="4315249"/>
          </a:xfrm>
        </p:spPr>
        <p:txBody>
          <a:bodyPr anchor="t" anchorCtr="0">
            <a:normAutofit/>
          </a:bodyPr>
          <a:lstStyle>
            <a:lvl1pPr marL="347663" indent="-347663">
              <a:spcBef>
                <a:spcPts val="0"/>
              </a:spcBef>
              <a:spcAft>
                <a:spcPts val="0"/>
              </a:spcAft>
              <a:defRPr sz="2400">
                <a:latin typeface="Arial Nova" panose="020B0504020202020204" pitchFamily="34" charset="0"/>
              </a:defRPr>
            </a:lvl1pPr>
            <a:lvl2pPr marL="804863" indent="-347663">
              <a:spcBef>
                <a:spcPts val="0"/>
              </a:spcBef>
              <a:spcAft>
                <a:spcPts val="0"/>
              </a:spcAft>
              <a:buSzPct val="100000"/>
              <a:buFont typeface="Wingdings" panose="05000000000000000000" pitchFamily="2" charset="2"/>
              <a:buChar char="§"/>
              <a:defRPr sz="2400">
                <a:latin typeface="Arial Nova" panose="020B0504020202020204" pitchFamily="34" charset="0"/>
              </a:defRPr>
            </a:lvl2pPr>
            <a:lvl3pPr marL="1262063" indent="-347663">
              <a:spcBef>
                <a:spcPts val="0"/>
              </a:spcBef>
              <a:spcAft>
                <a:spcPts val="0"/>
              </a:spcAft>
              <a:buSzPct val="100000"/>
              <a:buFont typeface="Courier New" panose="02070309020205020404" pitchFamily="49" charset="0"/>
              <a:buChar char="o"/>
              <a:defRPr sz="2400">
                <a:latin typeface="Arial Nova" panose="020B0504020202020204" pitchFamily="34" charset="0"/>
              </a:defRPr>
            </a:lvl3pPr>
            <a:lvl4pPr marL="1719263" indent="-347663">
              <a:spcBef>
                <a:spcPts val="0"/>
              </a:spcBef>
              <a:spcAft>
                <a:spcPts val="0"/>
              </a:spcAft>
              <a:buSzPct val="100000"/>
              <a:buFont typeface="Wingdings" panose="05000000000000000000" pitchFamily="2" charset="2"/>
              <a:buChar char="Ø"/>
              <a:defRPr sz="2400">
                <a:latin typeface="Arial Nova" panose="020B0504020202020204" pitchFamily="34" charset="0"/>
              </a:defRPr>
            </a:lvl4pPr>
            <a:lvl5pPr marL="2176463" indent="-347663">
              <a:spcBef>
                <a:spcPts val="0"/>
              </a:spcBef>
              <a:spcAft>
                <a:spcPts val="0"/>
              </a:spcAft>
              <a:buSzPct val="100000"/>
              <a:buFont typeface="Corbel" panose="020B0503020204020204" pitchFamily="34" charset="0"/>
              <a:buChar char="*"/>
              <a:defRPr sz="2400">
                <a:latin typeface="Arial Nova" panose="020B0504020202020204" pitchFamily="34" charset="0"/>
              </a:defRPr>
            </a:lvl5pPr>
          </a:lstStyle>
          <a:p>
            <a:pPr lvl="0"/>
            <a:r>
              <a:rPr lang="en-US" dirty="0"/>
              <a:t>Click to edit Master text styles</a:t>
            </a:r>
          </a:p>
          <a:p>
            <a:pPr lvl="0"/>
            <a:endParaRPr lang="en-US" dirty="0"/>
          </a:p>
          <a:p>
            <a:pPr lvl="1"/>
            <a:r>
              <a:rPr lang="en-US" dirty="0"/>
              <a:t>Second level</a:t>
            </a:r>
          </a:p>
          <a:p>
            <a:pPr lvl="1"/>
            <a:endParaRPr lang="en-US" dirty="0"/>
          </a:p>
          <a:p>
            <a:pPr lvl="2"/>
            <a:r>
              <a:rPr lang="en-US" dirty="0"/>
              <a:t>Third level</a:t>
            </a:r>
          </a:p>
          <a:p>
            <a:pPr lvl="2"/>
            <a:endParaRPr lang="en-US" dirty="0"/>
          </a:p>
          <a:p>
            <a:pPr lvl="3"/>
            <a:r>
              <a:rPr lang="en-US" dirty="0"/>
              <a:t>Fourth level</a:t>
            </a:r>
          </a:p>
          <a:p>
            <a:pPr lvl="3"/>
            <a:endParaRPr lang="en-US" dirty="0"/>
          </a:p>
          <a:p>
            <a:pPr lvl="4"/>
            <a:r>
              <a:rPr lang="en-US" dirty="0"/>
              <a:t>Fifth level</a:t>
            </a:r>
          </a:p>
        </p:txBody>
      </p:sp>
      <p:pic>
        <p:nvPicPr>
          <p:cNvPr id="10" name="Picture 9">
            <a:extLst>
              <a:ext uri="{FF2B5EF4-FFF2-40B4-BE49-F238E27FC236}">
                <a16:creationId xmlns:a16="http://schemas.microsoft.com/office/drawing/2014/main" id="{AD0E777D-B8E5-4DE3-9D1B-014F0841C47D}"/>
              </a:ext>
            </a:extLst>
          </p:cNvPr>
          <p:cNvPicPr>
            <a:picLocks noChangeAspect="1"/>
          </p:cNvPicPr>
          <p:nvPr userDrawn="1"/>
        </p:nvPicPr>
        <p:blipFill>
          <a:blip r:embed="rId2"/>
          <a:stretch>
            <a:fillRect/>
          </a:stretch>
        </p:blipFill>
        <p:spPr>
          <a:xfrm>
            <a:off x="10167041" y="5985024"/>
            <a:ext cx="1762407" cy="872976"/>
          </a:xfrm>
          <a:prstGeom prst="rect">
            <a:avLst/>
          </a:prstGeom>
        </p:spPr>
      </p:pic>
    </p:spTree>
    <p:extLst>
      <p:ext uri="{BB962C8B-B14F-4D97-AF65-F5344CB8AC3E}">
        <p14:creationId xmlns:p14="http://schemas.microsoft.com/office/powerpoint/2010/main" val="3338500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latin typeface="Arial Nova" panose="020B0504020202020204" pitchFamily="34" charset="0"/>
              </a:defRPr>
            </a:lvl1pPr>
          </a:lstStyle>
          <a:p>
            <a:r>
              <a:rPr lang="en-US" dirty="0"/>
              <a:t>Click to edit Master title style</a:t>
            </a:r>
          </a:p>
        </p:txBody>
      </p:sp>
      <p:pic>
        <p:nvPicPr>
          <p:cNvPr id="11" name="Picture 10">
            <a:extLst>
              <a:ext uri="{FF2B5EF4-FFF2-40B4-BE49-F238E27FC236}">
                <a16:creationId xmlns:a16="http://schemas.microsoft.com/office/drawing/2014/main" id="{267D12BA-94C6-431D-B3DC-C72F7CCC4964}"/>
              </a:ext>
            </a:extLst>
          </p:cNvPr>
          <p:cNvPicPr>
            <a:picLocks noChangeAspect="1"/>
          </p:cNvPicPr>
          <p:nvPr userDrawn="1"/>
        </p:nvPicPr>
        <p:blipFill>
          <a:blip r:embed="rId2"/>
          <a:stretch>
            <a:fillRect/>
          </a:stretch>
        </p:blipFill>
        <p:spPr>
          <a:xfrm>
            <a:off x="8716874" y="5351183"/>
            <a:ext cx="2786149" cy="1380068"/>
          </a:xfrm>
          <a:prstGeom prst="rect">
            <a:avLst/>
          </a:prstGeom>
        </p:spPr>
      </p:pic>
    </p:spTree>
    <p:extLst>
      <p:ext uri="{BB962C8B-B14F-4D97-AF65-F5344CB8AC3E}">
        <p14:creationId xmlns:p14="http://schemas.microsoft.com/office/powerpoint/2010/main" val="33447074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latin typeface="Arial Nova" panose="020B0504020202020204" pitchFamily="34" charset="0"/>
              </a:defRPr>
            </a:lvl1pPr>
          </a:lstStyle>
          <a:p>
            <a:r>
              <a:rPr lang="en-US" dirty="0"/>
              <a:t>Click to edit Master title style</a:t>
            </a:r>
          </a:p>
        </p:txBody>
      </p:sp>
      <p:pic>
        <p:nvPicPr>
          <p:cNvPr id="11" name="Picture 10">
            <a:extLst>
              <a:ext uri="{FF2B5EF4-FFF2-40B4-BE49-F238E27FC236}">
                <a16:creationId xmlns:a16="http://schemas.microsoft.com/office/drawing/2014/main" id="{C0D7D60A-C867-41FE-836F-6EF4DBF08AFB}"/>
              </a:ext>
            </a:extLst>
          </p:cNvPr>
          <p:cNvPicPr>
            <a:picLocks noChangeAspect="1"/>
          </p:cNvPicPr>
          <p:nvPr userDrawn="1"/>
        </p:nvPicPr>
        <p:blipFill>
          <a:blip r:embed="rId2"/>
          <a:stretch>
            <a:fillRect/>
          </a:stretch>
        </p:blipFill>
        <p:spPr>
          <a:xfrm>
            <a:off x="8790003" y="5333086"/>
            <a:ext cx="2713020" cy="1343845"/>
          </a:xfrm>
          <a:prstGeom prst="rect">
            <a:avLst/>
          </a:prstGeom>
        </p:spPr>
      </p:pic>
    </p:spTree>
    <p:extLst>
      <p:ext uri="{BB962C8B-B14F-4D97-AF65-F5344CB8AC3E}">
        <p14:creationId xmlns:p14="http://schemas.microsoft.com/office/powerpoint/2010/main" val="34583449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atin typeface="Arial Nova" panose="020B05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1940788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32231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546033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4139219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569674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5757848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47855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27461601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3681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atin typeface="Arial Nova" panose="020B05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91237793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90645273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27484488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96707814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27594085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6026305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0148210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CBBEF-529A-4AD3-934B-8C439928BD9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FAFE5B-A429-439D-9468-822941B397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2211262-B15E-4E1D-ACCF-690006D48C80}"/>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70F50832-3259-4D9E-AC92-57136D01AC7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C850426D-305C-446C-9CDD-D1982B60FE81}"/>
              </a:ext>
            </a:extLst>
          </p:cNvPr>
          <p:cNvSpPr>
            <a:spLocks noGrp="1"/>
          </p:cNvSpPr>
          <p:nvPr>
            <p:ph type="sldNum" sz="quarter" idx="12"/>
          </p:nvPr>
        </p:nvSpPr>
        <p:spPr/>
        <p:txBody>
          <a:bodyPr/>
          <a:lstStyle>
            <a:lvl1pPr>
              <a:defRPr/>
            </a:lvl1pPr>
          </a:lstStyle>
          <a:p>
            <a:fld id="{281A2400-8EED-45E1-9289-9AA6F1E93DF9}" type="slidenum">
              <a:rPr lang="en-US" altLang="en-US"/>
              <a:pPr/>
              <a:t>‹#›</a:t>
            </a:fld>
            <a:endParaRPr lang="en-US" altLang="en-US"/>
          </a:p>
        </p:txBody>
      </p:sp>
    </p:spTree>
    <p:extLst>
      <p:ext uri="{BB962C8B-B14F-4D97-AF65-F5344CB8AC3E}">
        <p14:creationId xmlns:p14="http://schemas.microsoft.com/office/powerpoint/2010/main" val="166631473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B286E-815F-436B-AA2A-77AC324985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183EF4-364C-46A2-9D7D-824B76577E1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B1DAA8-2570-4946-9CCC-C93AAC198175}"/>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9011B720-906F-40BE-84C1-3F36A5212C9B}"/>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1C85063-DC37-4203-86D6-12D780C82B1C}"/>
              </a:ext>
            </a:extLst>
          </p:cNvPr>
          <p:cNvSpPr>
            <a:spLocks noGrp="1"/>
          </p:cNvSpPr>
          <p:nvPr>
            <p:ph type="sldNum" sz="quarter" idx="12"/>
          </p:nvPr>
        </p:nvSpPr>
        <p:spPr/>
        <p:txBody>
          <a:bodyPr/>
          <a:lstStyle>
            <a:lvl1pPr>
              <a:defRPr/>
            </a:lvl1pPr>
          </a:lstStyle>
          <a:p>
            <a:fld id="{9DABB274-0AF7-4073-9C37-C3FE624E63A1}" type="slidenum">
              <a:rPr lang="en-US" altLang="en-US"/>
              <a:pPr/>
              <a:t>‹#›</a:t>
            </a:fld>
            <a:endParaRPr lang="en-US" altLang="en-US"/>
          </a:p>
        </p:txBody>
      </p:sp>
    </p:spTree>
    <p:extLst>
      <p:ext uri="{BB962C8B-B14F-4D97-AF65-F5344CB8AC3E}">
        <p14:creationId xmlns:p14="http://schemas.microsoft.com/office/powerpoint/2010/main" val="224905031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A0AB9-2ACC-4DBD-B6C9-A7FF098249A8}"/>
              </a:ext>
            </a:extLst>
          </p:cNvPr>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8AC2DF7-CBC6-4EA5-9FD7-E629B301D5F5}"/>
              </a:ext>
            </a:extLst>
          </p:cNvPr>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52C8830B-7C85-4A9A-9A7E-CB25EA1D4382}"/>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2C0298AF-320D-4ED2-82D1-FA1440B30A3B}"/>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B55233BC-6965-4234-9234-572BEAF63C51}"/>
              </a:ext>
            </a:extLst>
          </p:cNvPr>
          <p:cNvSpPr>
            <a:spLocks noGrp="1"/>
          </p:cNvSpPr>
          <p:nvPr>
            <p:ph type="sldNum" sz="quarter" idx="12"/>
          </p:nvPr>
        </p:nvSpPr>
        <p:spPr/>
        <p:txBody>
          <a:bodyPr/>
          <a:lstStyle>
            <a:lvl1pPr>
              <a:defRPr/>
            </a:lvl1pPr>
          </a:lstStyle>
          <a:p>
            <a:fld id="{F73EBB1A-5BBC-402F-86FB-BB09449FB2FB}" type="slidenum">
              <a:rPr lang="en-US" altLang="en-US"/>
              <a:pPr/>
              <a:t>‹#›</a:t>
            </a:fld>
            <a:endParaRPr lang="en-US" altLang="en-US"/>
          </a:p>
        </p:txBody>
      </p:sp>
    </p:spTree>
    <p:extLst>
      <p:ext uri="{BB962C8B-B14F-4D97-AF65-F5344CB8AC3E}">
        <p14:creationId xmlns:p14="http://schemas.microsoft.com/office/powerpoint/2010/main" val="269443511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E32FC-E865-4943-9187-8948BAF547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A9979BA-37B4-4304-9B7A-4AB4949D9EA4}"/>
              </a:ext>
            </a:extLst>
          </p:cNvPr>
          <p:cNvSpPr>
            <a:spLocks noGrp="1"/>
          </p:cNvSpPr>
          <p:nvPr>
            <p:ph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F162E61-D261-4CB4-9FD8-8D208D8802ED}"/>
              </a:ext>
            </a:extLst>
          </p:cNvPr>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17F0E1C-F9AD-4963-9888-F727578B225C}"/>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D0F11D50-ED27-4A5E-9EA5-DFF041937B38}"/>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FDF6FA6E-54CD-4AE0-8E37-B7A512263B49}"/>
              </a:ext>
            </a:extLst>
          </p:cNvPr>
          <p:cNvSpPr>
            <a:spLocks noGrp="1"/>
          </p:cNvSpPr>
          <p:nvPr>
            <p:ph type="sldNum" sz="quarter" idx="12"/>
          </p:nvPr>
        </p:nvSpPr>
        <p:spPr/>
        <p:txBody>
          <a:bodyPr/>
          <a:lstStyle>
            <a:lvl1pPr>
              <a:defRPr/>
            </a:lvl1pPr>
          </a:lstStyle>
          <a:p>
            <a:fld id="{B0FDBEC1-EE61-4999-BC4A-35B5D59A108A}" type="slidenum">
              <a:rPr lang="en-US" altLang="en-US"/>
              <a:pPr/>
              <a:t>‹#›</a:t>
            </a:fld>
            <a:endParaRPr lang="en-US" altLang="en-US"/>
          </a:p>
        </p:txBody>
      </p:sp>
    </p:spTree>
    <p:extLst>
      <p:ext uri="{BB962C8B-B14F-4D97-AF65-F5344CB8AC3E}">
        <p14:creationId xmlns:p14="http://schemas.microsoft.com/office/powerpoint/2010/main" val="1725643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lvl1pPr>
              <a:defRPr>
                <a:latin typeface="Arial Nova" panose="020B0504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8064838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251DE-D741-4477-8693-F715105F5030}"/>
              </a:ext>
            </a:extLst>
          </p:cNvPr>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9CC7501-02F2-4171-89CD-CF382F2D6310}"/>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709F224-89ED-413F-844D-434CA0B1BEC8}"/>
              </a:ext>
            </a:extLst>
          </p:cNvPr>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F7D2420-65D5-4C6C-8EB9-6825D2A02576}"/>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6F9E8E8-B924-42A6-9BAC-2405ABA5AB92}"/>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A5E8D86-A459-4E0F-8E6A-D5F1F7641818}"/>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A1C013F3-B32B-46AC-91C1-5930FE86B3E6}"/>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2003F8FD-8A3F-4E4A-80E3-D5A89F23A58C}"/>
              </a:ext>
            </a:extLst>
          </p:cNvPr>
          <p:cNvSpPr>
            <a:spLocks noGrp="1"/>
          </p:cNvSpPr>
          <p:nvPr>
            <p:ph type="sldNum" sz="quarter" idx="12"/>
          </p:nvPr>
        </p:nvSpPr>
        <p:spPr/>
        <p:txBody>
          <a:bodyPr/>
          <a:lstStyle>
            <a:lvl1pPr>
              <a:defRPr/>
            </a:lvl1pPr>
          </a:lstStyle>
          <a:p>
            <a:fld id="{87C5643F-1B96-4C60-BE3B-CCD1AC7DC6B8}" type="slidenum">
              <a:rPr lang="en-US" altLang="en-US"/>
              <a:pPr/>
              <a:t>‹#›</a:t>
            </a:fld>
            <a:endParaRPr lang="en-US" altLang="en-US"/>
          </a:p>
        </p:txBody>
      </p:sp>
    </p:spTree>
    <p:extLst>
      <p:ext uri="{BB962C8B-B14F-4D97-AF65-F5344CB8AC3E}">
        <p14:creationId xmlns:p14="http://schemas.microsoft.com/office/powerpoint/2010/main" val="185232414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E2454-7E2B-4D84-99D3-30185A0511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AA9BB2E-8FD8-484C-B73B-3EBB0F2DE2E3}"/>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52D5C51C-7463-4614-AD7D-FA627856A224}"/>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C571B2E2-11A8-4F38-860E-EB09A4CB5FE0}"/>
              </a:ext>
            </a:extLst>
          </p:cNvPr>
          <p:cNvSpPr>
            <a:spLocks noGrp="1"/>
          </p:cNvSpPr>
          <p:nvPr>
            <p:ph type="sldNum" sz="quarter" idx="12"/>
          </p:nvPr>
        </p:nvSpPr>
        <p:spPr/>
        <p:txBody>
          <a:bodyPr/>
          <a:lstStyle>
            <a:lvl1pPr>
              <a:defRPr/>
            </a:lvl1pPr>
          </a:lstStyle>
          <a:p>
            <a:fld id="{AB113FAB-7670-4871-A696-122F27D48572}" type="slidenum">
              <a:rPr lang="en-US" altLang="en-US"/>
              <a:pPr/>
              <a:t>‹#›</a:t>
            </a:fld>
            <a:endParaRPr lang="en-US" altLang="en-US"/>
          </a:p>
        </p:txBody>
      </p:sp>
    </p:spTree>
    <p:extLst>
      <p:ext uri="{BB962C8B-B14F-4D97-AF65-F5344CB8AC3E}">
        <p14:creationId xmlns:p14="http://schemas.microsoft.com/office/powerpoint/2010/main" val="390381997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2AE080-F3A8-4159-BC7A-225304BC0CBD}"/>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F6A5462C-7754-44B7-9A45-F33B86F6AF62}"/>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2B1A1176-D845-4264-A35C-9761B857BA10}"/>
              </a:ext>
            </a:extLst>
          </p:cNvPr>
          <p:cNvSpPr>
            <a:spLocks noGrp="1"/>
          </p:cNvSpPr>
          <p:nvPr>
            <p:ph type="sldNum" sz="quarter" idx="12"/>
          </p:nvPr>
        </p:nvSpPr>
        <p:spPr/>
        <p:txBody>
          <a:bodyPr/>
          <a:lstStyle>
            <a:lvl1pPr>
              <a:defRPr/>
            </a:lvl1pPr>
          </a:lstStyle>
          <a:p>
            <a:fld id="{323BE131-0011-4B58-894C-A6ED3C86724E}" type="slidenum">
              <a:rPr lang="en-US" altLang="en-US"/>
              <a:pPr/>
              <a:t>‹#›</a:t>
            </a:fld>
            <a:endParaRPr lang="en-US" altLang="en-US"/>
          </a:p>
        </p:txBody>
      </p:sp>
    </p:spTree>
    <p:extLst>
      <p:ext uri="{BB962C8B-B14F-4D97-AF65-F5344CB8AC3E}">
        <p14:creationId xmlns:p14="http://schemas.microsoft.com/office/powerpoint/2010/main" val="76811636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CD915-8C68-4FED-9758-9504C05202ED}"/>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5133EDC-B714-4659-9DD3-22E9D82ACEFC}"/>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39B66EA-09D1-483D-B307-41510CD7C563}"/>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C857AA-DB31-401F-88F2-046313D940D1}"/>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CABE6EB6-EF61-4AE2-B64F-532C44FA6357}"/>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A89191B6-8D46-4A55-BF0C-A547AD63D1AB}"/>
              </a:ext>
            </a:extLst>
          </p:cNvPr>
          <p:cNvSpPr>
            <a:spLocks noGrp="1"/>
          </p:cNvSpPr>
          <p:nvPr>
            <p:ph type="sldNum" sz="quarter" idx="12"/>
          </p:nvPr>
        </p:nvSpPr>
        <p:spPr/>
        <p:txBody>
          <a:bodyPr/>
          <a:lstStyle>
            <a:lvl1pPr>
              <a:defRPr/>
            </a:lvl1pPr>
          </a:lstStyle>
          <a:p>
            <a:fld id="{56A4B01B-40EE-42DA-883A-B5077C805DB9}" type="slidenum">
              <a:rPr lang="en-US" altLang="en-US"/>
              <a:pPr/>
              <a:t>‹#›</a:t>
            </a:fld>
            <a:endParaRPr lang="en-US" altLang="en-US"/>
          </a:p>
        </p:txBody>
      </p:sp>
    </p:spTree>
    <p:extLst>
      <p:ext uri="{BB962C8B-B14F-4D97-AF65-F5344CB8AC3E}">
        <p14:creationId xmlns:p14="http://schemas.microsoft.com/office/powerpoint/2010/main" val="227870383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A9CDC-039C-42E8-B81A-E752C8C880A6}"/>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CA9C88E-65FF-4889-A62D-3B76EE7E11B7}"/>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5CFB9CC-ED9B-45B5-B2FD-4B22F00FA5DF}"/>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CC3F30-8819-4E09-BC31-C70490DB8CB6}"/>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F0EA8AEF-A89D-4473-A90B-68A957992D41}"/>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5DBB5902-08CD-4799-91CF-F5320C82B6FD}"/>
              </a:ext>
            </a:extLst>
          </p:cNvPr>
          <p:cNvSpPr>
            <a:spLocks noGrp="1"/>
          </p:cNvSpPr>
          <p:nvPr>
            <p:ph type="sldNum" sz="quarter" idx="12"/>
          </p:nvPr>
        </p:nvSpPr>
        <p:spPr/>
        <p:txBody>
          <a:bodyPr/>
          <a:lstStyle>
            <a:lvl1pPr>
              <a:defRPr/>
            </a:lvl1pPr>
          </a:lstStyle>
          <a:p>
            <a:fld id="{C5C620B8-3120-418B-933F-1D312CF119FF}" type="slidenum">
              <a:rPr lang="en-US" altLang="en-US"/>
              <a:pPr/>
              <a:t>‹#›</a:t>
            </a:fld>
            <a:endParaRPr lang="en-US" altLang="en-US"/>
          </a:p>
        </p:txBody>
      </p:sp>
    </p:spTree>
    <p:extLst>
      <p:ext uri="{BB962C8B-B14F-4D97-AF65-F5344CB8AC3E}">
        <p14:creationId xmlns:p14="http://schemas.microsoft.com/office/powerpoint/2010/main" val="143490544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4499C-7D01-4193-AD29-2928AD100D5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AC8E8F-4BEB-40FE-AE09-A31D82E4A39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4D1328-9F1B-4EFC-A192-4A66B2DE8CC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B39C103-B4CB-42DE-8674-C8017EFD535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6AF12B4-26E3-4BD0-99F7-107F15CE2CEC}"/>
              </a:ext>
            </a:extLst>
          </p:cNvPr>
          <p:cNvSpPr>
            <a:spLocks noGrp="1"/>
          </p:cNvSpPr>
          <p:nvPr>
            <p:ph type="sldNum" sz="quarter" idx="12"/>
          </p:nvPr>
        </p:nvSpPr>
        <p:spPr/>
        <p:txBody>
          <a:bodyPr/>
          <a:lstStyle>
            <a:lvl1pPr>
              <a:defRPr/>
            </a:lvl1pPr>
          </a:lstStyle>
          <a:p>
            <a:fld id="{A86A63ED-4CEB-49DE-B9AF-729BECEB4949}" type="slidenum">
              <a:rPr lang="en-US" altLang="en-US"/>
              <a:pPr/>
              <a:t>‹#›</a:t>
            </a:fld>
            <a:endParaRPr lang="en-US" altLang="en-US"/>
          </a:p>
        </p:txBody>
      </p:sp>
    </p:spTree>
    <p:extLst>
      <p:ext uri="{BB962C8B-B14F-4D97-AF65-F5344CB8AC3E}">
        <p14:creationId xmlns:p14="http://schemas.microsoft.com/office/powerpoint/2010/main" val="328183614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B7629E-3F6A-4131-9AC9-901D3A2E1CE0}"/>
              </a:ext>
            </a:extLst>
          </p:cNvPr>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4D95AF7-7F38-429D-BEAF-4986215DC10B}"/>
              </a:ext>
            </a:extLst>
          </p:cNvPr>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C5035D-069C-4C93-95A1-408E1246CA59}"/>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C1A19D27-89EB-4686-B1B8-6CD4639716B7}"/>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2F4485B-A7D7-4567-9CC9-B3EC730D9603}"/>
              </a:ext>
            </a:extLst>
          </p:cNvPr>
          <p:cNvSpPr>
            <a:spLocks noGrp="1"/>
          </p:cNvSpPr>
          <p:nvPr>
            <p:ph type="sldNum" sz="quarter" idx="12"/>
          </p:nvPr>
        </p:nvSpPr>
        <p:spPr/>
        <p:txBody>
          <a:bodyPr/>
          <a:lstStyle>
            <a:lvl1pPr>
              <a:defRPr/>
            </a:lvl1pPr>
          </a:lstStyle>
          <a:p>
            <a:fld id="{35237BC9-7353-40C3-819A-48655B333FB6}" type="slidenum">
              <a:rPr lang="en-US" altLang="en-US"/>
              <a:pPr/>
              <a:t>‹#›</a:t>
            </a:fld>
            <a:endParaRPr lang="en-US" altLang="en-US"/>
          </a:p>
        </p:txBody>
      </p:sp>
    </p:spTree>
    <p:extLst>
      <p:ext uri="{BB962C8B-B14F-4D97-AF65-F5344CB8AC3E}">
        <p14:creationId xmlns:p14="http://schemas.microsoft.com/office/powerpoint/2010/main" val="37565699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E3F15-B4C1-471A-B897-C15105DEAF28}"/>
              </a:ext>
            </a:extLst>
          </p:cNvPr>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69FCC7-9F28-4DB4-B0A1-05E2B8D7D25F}"/>
              </a:ext>
            </a:extLst>
          </p:cNvPr>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222C5D0-89F7-4647-8ACD-74D1AA0537F3}"/>
              </a:ext>
            </a:extLst>
          </p:cNvPr>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DFBA57E-1B2F-4330-B2C5-5A9D42D26062}"/>
              </a:ext>
            </a:extLst>
          </p:cNvPr>
          <p:cNvSpPr>
            <a:spLocks noGrp="1"/>
          </p:cNvSpPr>
          <p:nvPr>
            <p:ph type="dt" sz="half" idx="10"/>
          </p:nvPr>
        </p:nvSpPr>
        <p:spPr>
          <a:xfrm>
            <a:off x="609600" y="6245225"/>
            <a:ext cx="2844800" cy="47625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D88C7C98-470F-4287-A741-DD5FD3B773EE}"/>
              </a:ext>
            </a:extLst>
          </p:cNvPr>
          <p:cNvSpPr>
            <a:spLocks noGrp="1"/>
          </p:cNvSpPr>
          <p:nvPr>
            <p:ph type="ftr" sz="quarter" idx="11"/>
          </p:nvPr>
        </p:nvSpPr>
        <p:spPr>
          <a:xfrm>
            <a:off x="4165600" y="6245225"/>
            <a:ext cx="3860800" cy="47625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0FD3079A-FD55-4EFA-BACB-8072ED6B4040}"/>
              </a:ext>
            </a:extLst>
          </p:cNvPr>
          <p:cNvSpPr>
            <a:spLocks noGrp="1"/>
          </p:cNvSpPr>
          <p:nvPr>
            <p:ph type="sldNum" sz="quarter" idx="12"/>
          </p:nvPr>
        </p:nvSpPr>
        <p:spPr>
          <a:xfrm>
            <a:off x="8737600" y="6245225"/>
            <a:ext cx="2844800" cy="476250"/>
          </a:xfrm>
        </p:spPr>
        <p:txBody>
          <a:bodyPr/>
          <a:lstStyle>
            <a:lvl1pPr>
              <a:defRPr/>
            </a:lvl1pPr>
          </a:lstStyle>
          <a:p>
            <a:fld id="{885844E8-71E7-4EA1-BB36-94ED5B70347F}" type="slidenum">
              <a:rPr lang="en-US" altLang="en-US"/>
              <a:pPr/>
              <a:t>‹#›</a:t>
            </a:fld>
            <a:endParaRPr lang="en-US" altLang="en-US"/>
          </a:p>
        </p:txBody>
      </p:sp>
    </p:spTree>
    <p:extLst>
      <p:ext uri="{BB962C8B-B14F-4D97-AF65-F5344CB8AC3E}">
        <p14:creationId xmlns:p14="http://schemas.microsoft.com/office/powerpoint/2010/main" val="193068442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958F5-851F-40A8-BAFD-2BDF10F74C09}"/>
              </a:ext>
            </a:extLst>
          </p:cNvPr>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873B2A8E-8AA9-40DB-A803-3740C41DA354}"/>
              </a:ext>
            </a:extLst>
          </p:cNvPr>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9D8EA2-20B0-41FF-992C-69A072E34187}"/>
              </a:ext>
            </a:extLst>
          </p:cNvPr>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a:extLst>
              <a:ext uri="{FF2B5EF4-FFF2-40B4-BE49-F238E27FC236}">
                <a16:creationId xmlns:a16="http://schemas.microsoft.com/office/drawing/2014/main" id="{53DADD6C-9616-4B0C-ACE9-FC9ACEB1ABD9}"/>
              </a:ext>
            </a:extLst>
          </p:cNvPr>
          <p:cNvSpPr>
            <a:spLocks noGrp="1"/>
          </p:cNvSpPr>
          <p:nvPr>
            <p:ph sz="quarter" idx="3"/>
          </p:nvPr>
        </p:nvSpPr>
        <p:spPr>
          <a:xfrm>
            <a:off x="6197600" y="3938589"/>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a:extLst>
              <a:ext uri="{FF2B5EF4-FFF2-40B4-BE49-F238E27FC236}">
                <a16:creationId xmlns:a16="http://schemas.microsoft.com/office/drawing/2014/main" id="{B8A74071-15ED-445E-9966-860BB0C979F6}"/>
              </a:ext>
            </a:extLst>
          </p:cNvPr>
          <p:cNvSpPr>
            <a:spLocks noGrp="1"/>
          </p:cNvSpPr>
          <p:nvPr>
            <p:ph type="dt" sz="half" idx="10"/>
          </p:nvPr>
        </p:nvSpPr>
        <p:spPr>
          <a:xfrm>
            <a:off x="609600" y="6245225"/>
            <a:ext cx="2844800" cy="476250"/>
          </a:xfrm>
        </p:spPr>
        <p:txBody>
          <a:bodyPr/>
          <a:lstStyle>
            <a:lvl1pPr>
              <a:defRPr/>
            </a:lvl1pPr>
          </a:lstStyle>
          <a:p>
            <a:endParaRPr lang="en-US" altLang="en-US"/>
          </a:p>
        </p:txBody>
      </p:sp>
      <p:sp>
        <p:nvSpPr>
          <p:cNvPr id="7" name="Footer Placeholder 6">
            <a:extLst>
              <a:ext uri="{FF2B5EF4-FFF2-40B4-BE49-F238E27FC236}">
                <a16:creationId xmlns:a16="http://schemas.microsoft.com/office/drawing/2014/main" id="{BA9FDE10-2789-4485-BB8E-F810DDFFF4DC}"/>
              </a:ext>
            </a:extLst>
          </p:cNvPr>
          <p:cNvSpPr>
            <a:spLocks noGrp="1"/>
          </p:cNvSpPr>
          <p:nvPr>
            <p:ph type="ftr" sz="quarter" idx="11"/>
          </p:nvPr>
        </p:nvSpPr>
        <p:spPr>
          <a:xfrm>
            <a:off x="4165600" y="6245225"/>
            <a:ext cx="3860800" cy="476250"/>
          </a:xfrm>
        </p:spPr>
        <p:txBody>
          <a:bodyPr/>
          <a:lstStyle>
            <a:lvl1pPr>
              <a:defRPr/>
            </a:lvl1pPr>
          </a:lstStyle>
          <a:p>
            <a:endParaRPr lang="en-US" altLang="en-US"/>
          </a:p>
        </p:txBody>
      </p:sp>
      <p:sp>
        <p:nvSpPr>
          <p:cNvPr id="8" name="Slide Number Placeholder 7">
            <a:extLst>
              <a:ext uri="{FF2B5EF4-FFF2-40B4-BE49-F238E27FC236}">
                <a16:creationId xmlns:a16="http://schemas.microsoft.com/office/drawing/2014/main" id="{ECAA6A2A-B987-4944-AFB2-7161E50725BB}"/>
              </a:ext>
            </a:extLst>
          </p:cNvPr>
          <p:cNvSpPr>
            <a:spLocks noGrp="1"/>
          </p:cNvSpPr>
          <p:nvPr>
            <p:ph type="sldNum" sz="quarter" idx="12"/>
          </p:nvPr>
        </p:nvSpPr>
        <p:spPr>
          <a:xfrm>
            <a:off x="8737600" y="6245225"/>
            <a:ext cx="2844800" cy="476250"/>
          </a:xfrm>
        </p:spPr>
        <p:txBody>
          <a:bodyPr/>
          <a:lstStyle>
            <a:lvl1pPr>
              <a:defRPr/>
            </a:lvl1pPr>
          </a:lstStyle>
          <a:p>
            <a:fld id="{5285477B-25E2-4232-A792-6D40FC8E9BCE}" type="slidenum">
              <a:rPr lang="en-US" altLang="en-US"/>
              <a:pPr/>
              <a:t>‹#›</a:t>
            </a:fld>
            <a:endParaRPr lang="en-US" altLang="en-US"/>
          </a:p>
        </p:txBody>
      </p:sp>
    </p:spTree>
    <p:extLst>
      <p:ext uri="{BB962C8B-B14F-4D97-AF65-F5344CB8AC3E}">
        <p14:creationId xmlns:p14="http://schemas.microsoft.com/office/powerpoint/2010/main" val="986366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52560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632992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23217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26686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872034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slideLayout" Target="../slideLayouts/slideLayout3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20"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theme" Target="../theme/theme2.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slideLayout" Target="../slideLayouts/slideLayout48.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113183"/>
          </a:xfrm>
          <a:prstGeom prst="rect">
            <a:avLst/>
          </a:prstGeom>
          <a:effectLst/>
        </p:spPr>
        <p:txBody>
          <a:bodyPr vert="horz" lIns="91440" tIns="45720" rIns="91440" bIns="45720" rtlCol="0" anchor="ctr">
            <a:normAutofit/>
          </a:bodyPr>
          <a:lstStyle/>
          <a:p>
            <a:r>
              <a:rPr kumimoji="0" lang="en-US" sz="4000" b="0" i="0" u="none" strike="noStrike" kern="1200" cap="none" spc="0" normalizeH="0" baseline="0" noProof="0" dirty="0">
                <a:ln w="3175" cmpd="sng">
                  <a:noFill/>
                </a:ln>
                <a:solidFill>
                  <a:prstClr val="black"/>
                </a:solidFill>
                <a:effectLst/>
                <a:uLnTx/>
                <a:uFillTx/>
                <a:latin typeface="+mj-lt"/>
                <a:ea typeface="+mj-ea"/>
                <a:cs typeface="+mj-cs"/>
              </a:rPr>
              <a:t>Click to edit Master title style</a:t>
            </a:r>
            <a:endParaRPr lang="en-US" dirty="0"/>
          </a:p>
        </p:txBody>
      </p:sp>
      <p:sp>
        <p:nvSpPr>
          <p:cNvPr id="3" name="Text Placeholder 2"/>
          <p:cNvSpPr>
            <a:spLocks noGrp="1"/>
          </p:cNvSpPr>
          <p:nvPr>
            <p:ph type="body" idx="1"/>
          </p:nvPr>
        </p:nvSpPr>
        <p:spPr>
          <a:xfrm>
            <a:off x="1484310" y="1967948"/>
            <a:ext cx="10018713" cy="4047089"/>
          </a:xfrm>
          <a:prstGeom prst="rect">
            <a:avLst/>
          </a:prstGeom>
        </p:spPr>
        <p:txBody>
          <a:bodyPr vert="horz" lIns="91440" tIns="45720" rIns="91440" bIns="45720" rtlCol="0" anchor="t" anchorCtr="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6" name="Picture 15">
            <a:extLst>
              <a:ext uri="{FF2B5EF4-FFF2-40B4-BE49-F238E27FC236}">
                <a16:creationId xmlns:a16="http://schemas.microsoft.com/office/drawing/2014/main" id="{37BAFB9E-4871-4857-A7CB-E3B9EC7635D7}"/>
              </a:ext>
            </a:extLst>
          </p:cNvPr>
          <p:cNvPicPr>
            <a:picLocks noChangeAspect="1"/>
          </p:cNvPicPr>
          <p:nvPr userDrawn="1"/>
        </p:nvPicPr>
        <p:blipFill>
          <a:blip r:embed="rId19"/>
          <a:stretch>
            <a:fillRect/>
          </a:stretch>
        </p:blipFill>
        <p:spPr>
          <a:xfrm>
            <a:off x="10167730" y="5936491"/>
            <a:ext cx="1567070" cy="776219"/>
          </a:xfrm>
          <a:prstGeom prst="rect">
            <a:avLst/>
          </a:prstGeom>
        </p:spPr>
      </p:pic>
    </p:spTree>
    <p:extLst>
      <p:ext uri="{BB962C8B-B14F-4D97-AF65-F5344CB8AC3E}">
        <p14:creationId xmlns:p14="http://schemas.microsoft.com/office/powerpoint/2010/main" val="23704329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Comic Sans MS" panose="030F0702030302020204" pitchFamily="66"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7663" indent="-347663"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Arial Nova" panose="020B0504020202020204" pitchFamily="34" charset="0"/>
          <a:ea typeface="+mn-ea"/>
          <a:cs typeface="+mn-cs"/>
        </a:defRPr>
      </a:lvl1pPr>
      <a:lvl2pPr marL="804863" indent="-347663"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Arial Nova" panose="020B0504020202020204" pitchFamily="34" charset="0"/>
          <a:ea typeface="+mn-ea"/>
          <a:cs typeface="+mn-cs"/>
        </a:defRPr>
      </a:lvl2pPr>
      <a:lvl3pPr marL="1262063" indent="-347663"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Arial Nova" panose="020B0504020202020204" pitchFamily="34" charset="0"/>
          <a:ea typeface="+mn-ea"/>
          <a:cs typeface="+mn-cs"/>
        </a:defRPr>
      </a:lvl3pPr>
      <a:lvl4pPr marL="1719263" indent="-347663"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Arial Nova" panose="020B0504020202020204" pitchFamily="34" charset="0"/>
          <a:ea typeface="+mn-ea"/>
          <a:cs typeface="+mn-cs"/>
        </a:defRPr>
      </a:lvl4pPr>
      <a:lvl5pPr marL="2176463" indent="-347663"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Arial Nova" panose="020B0504020202020204" pitchFamily="34" charset="0"/>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113183"/>
          </a:xfrm>
          <a:prstGeom prst="rect">
            <a:avLst/>
          </a:prstGeom>
          <a:effectLst/>
        </p:spPr>
        <p:txBody>
          <a:bodyPr vert="horz" lIns="91440" tIns="45720" rIns="91440" bIns="45720" rtlCol="0" anchor="ctr">
            <a:normAutofit/>
          </a:bodyPr>
          <a:lstStyle/>
          <a:p>
            <a:r>
              <a:rPr kumimoji="0" lang="en-US" sz="4000" b="0" i="0" u="none" strike="noStrike" kern="1200" cap="none" spc="0" normalizeH="0" baseline="0" noProof="0" dirty="0">
                <a:ln w="3175" cmpd="sng">
                  <a:noFill/>
                </a:ln>
                <a:solidFill>
                  <a:prstClr val="black"/>
                </a:solidFill>
                <a:effectLst/>
                <a:uLnTx/>
                <a:uFillTx/>
                <a:latin typeface="+mj-lt"/>
                <a:ea typeface="+mj-ea"/>
                <a:cs typeface="+mj-cs"/>
              </a:rPr>
              <a:t>Click to edit Master title style</a:t>
            </a:r>
            <a:endParaRPr lang="en-US" dirty="0"/>
          </a:p>
        </p:txBody>
      </p:sp>
      <p:sp>
        <p:nvSpPr>
          <p:cNvPr id="3" name="Text Placeholder 2"/>
          <p:cNvSpPr>
            <a:spLocks noGrp="1"/>
          </p:cNvSpPr>
          <p:nvPr>
            <p:ph type="body" idx="1"/>
          </p:nvPr>
        </p:nvSpPr>
        <p:spPr>
          <a:xfrm>
            <a:off x="1484310" y="1967948"/>
            <a:ext cx="10018713" cy="4047089"/>
          </a:xfrm>
          <a:prstGeom prst="rect">
            <a:avLst/>
          </a:prstGeom>
        </p:spPr>
        <p:txBody>
          <a:bodyPr vert="horz" lIns="91440" tIns="45720" rIns="91440" bIns="45720" rtlCol="0" anchor="t" anchorCtr="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Picture 13">
            <a:extLst>
              <a:ext uri="{FF2B5EF4-FFF2-40B4-BE49-F238E27FC236}">
                <a16:creationId xmlns:a16="http://schemas.microsoft.com/office/drawing/2014/main" id="{426F7C15-C0A7-4226-AFAE-D1E5005F21CA}"/>
              </a:ext>
            </a:extLst>
          </p:cNvPr>
          <p:cNvPicPr>
            <a:picLocks noChangeAspect="1"/>
          </p:cNvPicPr>
          <p:nvPr userDrawn="1"/>
        </p:nvPicPr>
        <p:blipFill>
          <a:blip r:embed="rId20"/>
          <a:stretch>
            <a:fillRect/>
          </a:stretch>
        </p:blipFill>
        <p:spPr>
          <a:xfrm>
            <a:off x="10167041" y="5985024"/>
            <a:ext cx="1762407" cy="872976"/>
          </a:xfrm>
          <a:prstGeom prst="rect">
            <a:avLst/>
          </a:prstGeom>
        </p:spPr>
      </p:pic>
    </p:spTree>
    <p:extLst>
      <p:ext uri="{BB962C8B-B14F-4D97-AF65-F5344CB8AC3E}">
        <p14:creationId xmlns:p14="http://schemas.microsoft.com/office/powerpoint/2010/main" val="219740231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 id="2147483696" r:id="rId18"/>
  </p:sldLayoutIdLst>
  <p:txStyles>
    <p:titleStyle>
      <a:lvl1pPr algn="ctr" defTabSz="457200" rtl="0" eaLnBrk="1" latinLnBrk="0" hangingPunct="1">
        <a:spcBef>
          <a:spcPct val="0"/>
        </a:spcBef>
        <a:buNone/>
        <a:defRPr sz="4000" kern="1200" cap="none">
          <a:ln w="3175" cmpd="sng">
            <a:noFill/>
          </a:ln>
          <a:solidFill>
            <a:schemeClr val="tx1"/>
          </a:solidFill>
          <a:effectLst/>
          <a:latin typeface="Comic Sans MS" panose="030F0702030302020204" pitchFamily="66"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7663" indent="-347663"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Arial Nova" panose="020B0504020202020204" pitchFamily="34" charset="0"/>
          <a:ea typeface="+mn-ea"/>
          <a:cs typeface="+mn-cs"/>
        </a:defRPr>
      </a:lvl1pPr>
      <a:lvl2pPr marL="804863" indent="-347663"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Arial Nova" panose="020B0504020202020204" pitchFamily="34" charset="0"/>
          <a:ea typeface="+mn-ea"/>
          <a:cs typeface="+mn-cs"/>
        </a:defRPr>
      </a:lvl2pPr>
      <a:lvl3pPr marL="1262063" indent="-347663"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Arial Nova" panose="020B0504020202020204" pitchFamily="34" charset="0"/>
          <a:ea typeface="+mn-ea"/>
          <a:cs typeface="+mn-cs"/>
        </a:defRPr>
      </a:lvl3pPr>
      <a:lvl4pPr marL="1719263" indent="-347663"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Arial Nova" panose="020B0504020202020204" pitchFamily="34" charset="0"/>
          <a:ea typeface="+mn-ea"/>
          <a:cs typeface="+mn-cs"/>
        </a:defRPr>
      </a:lvl4pPr>
      <a:lvl5pPr marL="2176463" indent="-347663"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Arial Nova" panose="020B0504020202020204" pitchFamily="34" charset="0"/>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0226" name="Rectangle 2">
            <a:extLst>
              <a:ext uri="{FF2B5EF4-FFF2-40B4-BE49-F238E27FC236}">
                <a16:creationId xmlns:a16="http://schemas.microsoft.com/office/drawing/2014/main" id="{A2E3C6E4-6EC2-4D05-9A4B-51679066236C}"/>
              </a:ext>
            </a:extLst>
          </p:cNvPr>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80227" name="Rectangle 3">
            <a:extLst>
              <a:ext uri="{FF2B5EF4-FFF2-40B4-BE49-F238E27FC236}">
                <a16:creationId xmlns:a16="http://schemas.microsoft.com/office/drawing/2014/main" id="{08005A77-A6A3-4765-9EF6-195134F339B2}"/>
              </a:ext>
            </a:extLst>
          </p:cNvPr>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80228" name="Rectangle 4">
            <a:extLst>
              <a:ext uri="{FF2B5EF4-FFF2-40B4-BE49-F238E27FC236}">
                <a16:creationId xmlns:a16="http://schemas.microsoft.com/office/drawing/2014/main" id="{C3C08AD8-236F-46EF-9D09-2FA62FA9BCE8}"/>
              </a:ext>
            </a:extLst>
          </p:cNvPr>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endParaRPr lang="en-US" altLang="en-US"/>
          </a:p>
        </p:txBody>
      </p:sp>
      <p:sp>
        <p:nvSpPr>
          <p:cNvPr id="180229" name="Rectangle 5">
            <a:extLst>
              <a:ext uri="{FF2B5EF4-FFF2-40B4-BE49-F238E27FC236}">
                <a16:creationId xmlns:a16="http://schemas.microsoft.com/office/drawing/2014/main" id="{F0600F37-FC38-42ED-A24E-F3950D73E605}"/>
              </a:ext>
            </a:extLst>
          </p:cNvPr>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endParaRPr lang="en-US" altLang="en-US"/>
          </a:p>
        </p:txBody>
      </p:sp>
      <p:sp>
        <p:nvSpPr>
          <p:cNvPr id="180230" name="Rectangle 6">
            <a:extLst>
              <a:ext uri="{FF2B5EF4-FFF2-40B4-BE49-F238E27FC236}">
                <a16:creationId xmlns:a16="http://schemas.microsoft.com/office/drawing/2014/main" id="{BE7BC59A-E23F-491D-BD0D-21418C04595C}"/>
              </a:ext>
            </a:extLst>
          </p:cNvPr>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fld id="{CF372D8A-6FA7-462E-9000-E43E947EDF1B}" type="slidenum">
              <a:rPr lang="en-US" altLang="en-US"/>
              <a:pPr/>
              <a:t>‹#›</a:t>
            </a:fld>
            <a:endParaRPr lang="en-US" altLang="en-US"/>
          </a:p>
        </p:txBody>
      </p:sp>
    </p:spTree>
    <p:extLst>
      <p:ext uri="{BB962C8B-B14F-4D97-AF65-F5344CB8AC3E}">
        <p14:creationId xmlns:p14="http://schemas.microsoft.com/office/powerpoint/2010/main" val="2374997286"/>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37.xml"/><Relationship Id="rId5" Type="http://schemas.openxmlformats.org/officeDocument/2006/relationships/image" Target="../media/image6.png"/><Relationship Id="rId4" Type="http://schemas.openxmlformats.org/officeDocument/2006/relationships/image" Target="../media/image5.png"/></Relationships>
</file>

<file path=ppt/slides/_rels/slide3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14BDC5-6F57-4F98-ADC5-8F1AC10908C5}"/>
              </a:ext>
            </a:extLst>
          </p:cNvPr>
          <p:cNvSpPr>
            <a:spLocks noGrp="1"/>
          </p:cNvSpPr>
          <p:nvPr>
            <p:ph idx="1"/>
          </p:nvPr>
        </p:nvSpPr>
        <p:spPr>
          <a:xfrm>
            <a:off x="1484310" y="2355574"/>
            <a:ext cx="10018713" cy="3063093"/>
          </a:xfrm>
        </p:spPr>
        <p:txBody>
          <a:bodyPr>
            <a:normAutofit/>
          </a:bodyPr>
          <a:lstStyle/>
          <a:p>
            <a:pPr marL="0" indent="0" algn="ctr">
              <a:buNone/>
            </a:pPr>
            <a:r>
              <a:rPr lang="en-US" sz="5400" b="1" dirty="0"/>
              <a:t>INVESTIGATIONS</a:t>
            </a:r>
          </a:p>
        </p:txBody>
      </p:sp>
    </p:spTree>
    <p:extLst>
      <p:ext uri="{BB962C8B-B14F-4D97-AF65-F5344CB8AC3E}">
        <p14:creationId xmlns:p14="http://schemas.microsoft.com/office/powerpoint/2010/main" val="1248011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3522A-F366-4DFC-8F76-8ECC2B7108A1}"/>
              </a:ext>
            </a:extLst>
          </p:cNvPr>
          <p:cNvSpPr>
            <a:spLocks noGrp="1"/>
          </p:cNvSpPr>
          <p:nvPr>
            <p:ph type="title"/>
          </p:nvPr>
        </p:nvSpPr>
        <p:spPr/>
        <p:txBody>
          <a:bodyPr/>
          <a:lstStyle/>
          <a:p>
            <a:r>
              <a:rPr lang="en-US" dirty="0"/>
              <a:t>ELEMENTS OF INVESTIGATION</a:t>
            </a:r>
          </a:p>
        </p:txBody>
      </p:sp>
      <p:sp>
        <p:nvSpPr>
          <p:cNvPr id="3" name="Content Placeholder 2">
            <a:extLst>
              <a:ext uri="{FF2B5EF4-FFF2-40B4-BE49-F238E27FC236}">
                <a16:creationId xmlns:a16="http://schemas.microsoft.com/office/drawing/2014/main" id="{7B2493AC-ECD8-4186-BE62-86A6C333F04D}"/>
              </a:ext>
            </a:extLst>
          </p:cNvPr>
          <p:cNvSpPr>
            <a:spLocks noGrp="1"/>
          </p:cNvSpPr>
          <p:nvPr>
            <p:ph idx="1"/>
          </p:nvPr>
        </p:nvSpPr>
        <p:spPr>
          <a:xfrm>
            <a:off x="1484310" y="1359994"/>
            <a:ext cx="10018713" cy="5156461"/>
          </a:xfrm>
        </p:spPr>
        <p:txBody>
          <a:bodyPr>
            <a:normAutofit fontScale="92500" lnSpcReduction="20000"/>
          </a:bodyPr>
          <a:lstStyle/>
          <a:p>
            <a:pPr indent="-417513">
              <a:lnSpc>
                <a:spcPct val="110000"/>
              </a:lnSpc>
            </a:pPr>
            <a:r>
              <a:rPr lang="en-US" sz="2600" u="sng" dirty="0"/>
              <a:t>Purpose</a:t>
            </a:r>
            <a:r>
              <a:rPr lang="en-US" sz="2600" dirty="0"/>
              <a:t>: A fact-finding process to determine </a:t>
            </a:r>
          </a:p>
          <a:p>
            <a:pPr marL="387350" lvl="1" indent="0">
              <a:lnSpc>
                <a:spcPct val="110000"/>
              </a:lnSpc>
              <a:buNone/>
            </a:pPr>
            <a:r>
              <a:rPr lang="en-US" sz="2600" dirty="0"/>
              <a:t>		1) whether the Respondent violated College policies prohibiting</a:t>
            </a:r>
          </a:p>
          <a:p>
            <a:pPr marL="387350" lvl="1" indent="0">
              <a:lnSpc>
                <a:spcPct val="110000"/>
              </a:lnSpc>
              <a:buNone/>
            </a:pPr>
            <a:r>
              <a:rPr lang="en-US" sz="2600" dirty="0"/>
              <a:t>          sexual harassment; and if so,</a:t>
            </a:r>
          </a:p>
          <a:p>
            <a:pPr marL="1254125" lvl="1" indent="-866775">
              <a:lnSpc>
                <a:spcPct val="110000"/>
              </a:lnSpc>
              <a:buNone/>
            </a:pPr>
            <a:r>
              <a:rPr lang="en-US" sz="2600" dirty="0"/>
              <a:t>      2) what steps the College will take to end the sexual harassment/</a:t>
            </a:r>
          </a:p>
          <a:p>
            <a:pPr marL="1254125" lvl="1" indent="-866775">
              <a:lnSpc>
                <a:spcPct val="110000"/>
              </a:lnSpc>
              <a:buNone/>
            </a:pPr>
            <a:r>
              <a:rPr lang="en-US" sz="2600" dirty="0"/>
              <a:t>	violence, eliminate the hostile environment, and prevent recurrence.</a:t>
            </a:r>
          </a:p>
          <a:p>
            <a:pPr indent="-417513">
              <a:lnSpc>
                <a:spcPct val="110000"/>
              </a:lnSpc>
            </a:pPr>
            <a:endParaRPr lang="en-US" sz="2600" dirty="0"/>
          </a:p>
          <a:p>
            <a:pPr indent="-417513">
              <a:lnSpc>
                <a:spcPct val="110000"/>
              </a:lnSpc>
            </a:pPr>
            <a:r>
              <a:rPr lang="en-US" sz="2600" b="1" dirty="0"/>
              <a:t>Investigations must be </a:t>
            </a:r>
            <a:r>
              <a:rPr lang="en-US" sz="2600" b="1" u="sng" dirty="0"/>
              <a:t>prompt, thorough and equitable</a:t>
            </a:r>
            <a:r>
              <a:rPr lang="en-US" sz="2600" b="1" dirty="0"/>
              <a:t>.</a:t>
            </a:r>
            <a:endParaRPr lang="en-US" sz="2600" b="1" u="sng" dirty="0"/>
          </a:p>
          <a:p>
            <a:pPr marL="0" indent="0">
              <a:lnSpc>
                <a:spcPct val="110000"/>
              </a:lnSpc>
              <a:buNone/>
            </a:pPr>
            <a:endParaRPr lang="en-US" sz="2600" b="1" dirty="0"/>
          </a:p>
          <a:p>
            <a:pPr indent="-417513">
              <a:lnSpc>
                <a:spcPct val="110000"/>
              </a:lnSpc>
            </a:pPr>
            <a:r>
              <a:rPr lang="en-US" sz="2600" b="1" dirty="0"/>
              <a:t>Investigation may include (but is not limited to):</a:t>
            </a:r>
          </a:p>
          <a:p>
            <a:pPr marL="1198563" lvl="1" indent="-412750">
              <a:lnSpc>
                <a:spcPct val="110000"/>
              </a:lnSpc>
            </a:pPr>
            <a:r>
              <a:rPr lang="en-US" sz="2600" b="1" dirty="0"/>
              <a:t>Conducting interviews with the parties and witnesses.</a:t>
            </a:r>
          </a:p>
          <a:p>
            <a:pPr marL="1198563" lvl="1" indent="-412750">
              <a:lnSpc>
                <a:spcPct val="110000"/>
              </a:lnSpc>
            </a:pPr>
            <a:r>
              <a:rPr lang="en-US" sz="2600" b="1" dirty="0"/>
              <a:t>Reviewing law enforcement investigation documents.</a:t>
            </a:r>
          </a:p>
          <a:p>
            <a:pPr marL="1198563" lvl="1" indent="-412750">
              <a:lnSpc>
                <a:spcPct val="110000"/>
              </a:lnSpc>
            </a:pPr>
            <a:r>
              <a:rPr lang="en-US" sz="2600" b="1" dirty="0"/>
              <a:t>Reviewing student and/or personnel files.</a:t>
            </a:r>
          </a:p>
          <a:p>
            <a:pPr marL="1198563" lvl="1" indent="-412750">
              <a:lnSpc>
                <a:spcPct val="110000"/>
              </a:lnSpc>
            </a:pPr>
            <a:r>
              <a:rPr lang="en-US" sz="2600" b="1" dirty="0"/>
              <a:t>Gathering and examining relevant documents and evidence.</a:t>
            </a:r>
            <a:endParaRPr lang="en-US" sz="2600" dirty="0"/>
          </a:p>
          <a:p>
            <a:endParaRPr lang="en-US" dirty="0"/>
          </a:p>
        </p:txBody>
      </p:sp>
    </p:spTree>
    <p:extLst>
      <p:ext uri="{BB962C8B-B14F-4D97-AF65-F5344CB8AC3E}">
        <p14:creationId xmlns:p14="http://schemas.microsoft.com/office/powerpoint/2010/main" val="3921621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3522A-F366-4DFC-8F76-8ECC2B7108A1}"/>
              </a:ext>
            </a:extLst>
          </p:cNvPr>
          <p:cNvSpPr>
            <a:spLocks noGrp="1"/>
          </p:cNvSpPr>
          <p:nvPr>
            <p:ph type="title"/>
          </p:nvPr>
        </p:nvSpPr>
        <p:spPr/>
        <p:txBody>
          <a:bodyPr/>
          <a:lstStyle/>
          <a:p>
            <a:r>
              <a:rPr lang="en-US" dirty="0"/>
              <a:t>ELEMENTS OF INVESTIGATION</a:t>
            </a:r>
          </a:p>
        </p:txBody>
      </p:sp>
      <p:sp>
        <p:nvSpPr>
          <p:cNvPr id="3" name="Content Placeholder 2">
            <a:extLst>
              <a:ext uri="{FF2B5EF4-FFF2-40B4-BE49-F238E27FC236}">
                <a16:creationId xmlns:a16="http://schemas.microsoft.com/office/drawing/2014/main" id="{7B2493AC-ECD8-4186-BE62-86A6C333F04D}"/>
              </a:ext>
            </a:extLst>
          </p:cNvPr>
          <p:cNvSpPr>
            <a:spLocks noGrp="1"/>
          </p:cNvSpPr>
          <p:nvPr>
            <p:ph idx="1"/>
          </p:nvPr>
        </p:nvSpPr>
        <p:spPr>
          <a:xfrm>
            <a:off x="1484309" y="1359994"/>
            <a:ext cx="10018713" cy="5099901"/>
          </a:xfrm>
        </p:spPr>
        <p:txBody>
          <a:bodyPr>
            <a:normAutofit lnSpcReduction="10000"/>
          </a:bodyPr>
          <a:lstStyle/>
          <a:p>
            <a:pPr marL="0" indent="0">
              <a:buNone/>
            </a:pPr>
            <a:r>
              <a:rPr lang="en-US" sz="2600" b="1" u="sng" dirty="0"/>
              <a:t>Title IX Coordinator: Written Notice of Investigation to Parties</a:t>
            </a:r>
          </a:p>
          <a:p>
            <a:pPr marL="0" indent="0">
              <a:buNone/>
            </a:pPr>
            <a:endParaRPr lang="en-US" sz="2600" b="1" u="sng" dirty="0"/>
          </a:p>
          <a:p>
            <a:pPr lvl="1" indent="-417513"/>
            <a:r>
              <a:rPr lang="en-US" sz="2600" dirty="0"/>
              <a:t>Sufficient details to allow parties to respond and prepare for initial interviews;</a:t>
            </a:r>
          </a:p>
          <a:p>
            <a:pPr lvl="1" indent="-417513"/>
            <a:r>
              <a:rPr lang="en-US" sz="2600" dirty="0"/>
              <a:t>Identity of the parties involved;</a:t>
            </a:r>
          </a:p>
          <a:p>
            <a:pPr lvl="1" indent="-417513"/>
            <a:r>
              <a:rPr lang="en-US" sz="2600" dirty="0"/>
              <a:t>Conduct alleged to be sexual harassment;</a:t>
            </a:r>
          </a:p>
          <a:p>
            <a:pPr lvl="1" indent="-417513"/>
            <a:r>
              <a:rPr lang="en-US" sz="2600" dirty="0"/>
              <a:t>Date and location of alleged incidents;</a:t>
            </a:r>
          </a:p>
          <a:p>
            <a:pPr lvl="1" indent="-417513"/>
            <a:r>
              <a:rPr lang="en-US" sz="2600" b="1" dirty="0"/>
              <a:t>Statement that Respondent is presumed not responsible and responsibility determination is made at conclusion of process</a:t>
            </a:r>
            <a:r>
              <a:rPr lang="en-US" sz="2600" dirty="0"/>
              <a:t>;</a:t>
            </a:r>
          </a:p>
          <a:p>
            <a:pPr lvl="1" indent="-417513"/>
            <a:r>
              <a:rPr lang="en-US" sz="2600" dirty="0"/>
              <a:t>Parties’ right to an Advisor;</a:t>
            </a:r>
          </a:p>
          <a:p>
            <a:pPr lvl="1" indent="-417513"/>
            <a:r>
              <a:rPr lang="en-US" sz="2600" dirty="0"/>
              <a:t>Parties’ right to review evidence; and</a:t>
            </a:r>
          </a:p>
          <a:p>
            <a:pPr lvl="1" indent="-417513"/>
            <a:r>
              <a:rPr lang="en-US" sz="2600" dirty="0"/>
              <a:t>Notice that College prohibits making knowingly false statements or submitting false information</a:t>
            </a:r>
          </a:p>
          <a:p>
            <a:endParaRPr lang="en-US" dirty="0"/>
          </a:p>
        </p:txBody>
      </p:sp>
    </p:spTree>
    <p:extLst>
      <p:ext uri="{BB962C8B-B14F-4D97-AF65-F5344CB8AC3E}">
        <p14:creationId xmlns:p14="http://schemas.microsoft.com/office/powerpoint/2010/main" val="3116080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7">
            <a:extLst>
              <a:ext uri="{FF2B5EF4-FFF2-40B4-BE49-F238E27FC236}">
                <a16:creationId xmlns:a16="http://schemas.microsoft.com/office/drawing/2014/main" id="{E03BF673-8C68-4092-BF1B-53C57EFE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orbel" panose="020B0503020204020204"/>
              <a:ea typeface="+mn-ea"/>
              <a:cs typeface="+mn-cs"/>
            </a:endParaRPr>
          </a:p>
        </p:txBody>
      </p:sp>
      <p:sp useBgFill="1">
        <p:nvSpPr>
          <p:cNvPr id="21" name="Freeform: Shape 9">
            <a:extLst>
              <a:ext uri="{FF2B5EF4-FFF2-40B4-BE49-F238E27FC236}">
                <a16:creationId xmlns:a16="http://schemas.microsoft.com/office/drawing/2014/main" id="{B1BDB70B-F0E6-4867-818F-C582494FB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7083" y="0"/>
            <a:ext cx="11134917" cy="6858000"/>
          </a:xfrm>
          <a:custGeom>
            <a:avLst/>
            <a:gdLst>
              <a:gd name="connsiteX0" fmla="*/ 7627977 w 11134917"/>
              <a:gd name="connsiteY0" fmla="*/ 0 h 6858000"/>
              <a:gd name="connsiteX1" fmla="*/ 8129873 w 11134917"/>
              <a:gd name="connsiteY1" fmla="*/ 0 h 6858000"/>
              <a:gd name="connsiteX2" fmla="*/ 11134917 w 11134917"/>
              <a:gd name="connsiteY2" fmla="*/ 0 h 6858000"/>
              <a:gd name="connsiteX3" fmla="*/ 11134917 w 11134917"/>
              <a:gd name="connsiteY3" fmla="*/ 6858000 h 6858000"/>
              <a:gd name="connsiteX4" fmla="*/ 8129873 w 11134917"/>
              <a:gd name="connsiteY4" fmla="*/ 6858000 h 6858000"/>
              <a:gd name="connsiteX5" fmla="*/ 7627977 w 11134917"/>
              <a:gd name="connsiteY5" fmla="*/ 6858000 h 6858000"/>
              <a:gd name="connsiteX6" fmla="*/ 7627977 w 11134917"/>
              <a:gd name="connsiteY6" fmla="*/ 6857419 h 6858000"/>
              <a:gd name="connsiteX7" fmla="*/ 1921931 w 11134917"/>
              <a:gd name="connsiteY7" fmla="*/ 6850814 h 6858000"/>
              <a:gd name="connsiteX8" fmla="*/ 0 w 11134917"/>
              <a:gd name="connsiteY8" fmla="*/ 5325357 h 6858000"/>
              <a:gd name="connsiteX9" fmla="*/ 838199 w 11134917"/>
              <a:gd name="connsiteY9" fmla="*/ 7331 h 6858000"/>
              <a:gd name="connsiteX10" fmla="*/ 7627977 w 11134917"/>
              <a:gd name="connsiteY10" fmla="*/ 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134917" h="6858000">
                <a:moveTo>
                  <a:pt x="7627977" y="0"/>
                </a:moveTo>
                <a:lnTo>
                  <a:pt x="8129873" y="0"/>
                </a:lnTo>
                <a:lnTo>
                  <a:pt x="11134917" y="0"/>
                </a:lnTo>
                <a:lnTo>
                  <a:pt x="11134917" y="6858000"/>
                </a:lnTo>
                <a:lnTo>
                  <a:pt x="8129873" y="6858000"/>
                </a:lnTo>
                <a:lnTo>
                  <a:pt x="7627977" y="6858000"/>
                </a:lnTo>
                <a:lnTo>
                  <a:pt x="7627977" y="6857419"/>
                </a:lnTo>
                <a:lnTo>
                  <a:pt x="1921931" y="6850814"/>
                </a:lnTo>
                <a:lnTo>
                  <a:pt x="0" y="5325357"/>
                </a:lnTo>
                <a:lnTo>
                  <a:pt x="838199" y="7331"/>
                </a:lnTo>
                <a:lnTo>
                  <a:pt x="7627977" y="50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orbel" panose="020B0503020204020204"/>
              <a:ea typeface="+mn-ea"/>
              <a:cs typeface="+mn-cs"/>
            </a:endParaRPr>
          </a:p>
        </p:txBody>
      </p:sp>
      <p:grpSp>
        <p:nvGrpSpPr>
          <p:cNvPr id="22" name="Group 11">
            <a:extLst>
              <a:ext uri="{FF2B5EF4-FFF2-40B4-BE49-F238E27FC236}">
                <a16:creationId xmlns:a16="http://schemas.microsoft.com/office/drawing/2014/main" id="{1E52C707-F508-47B5-8864-8CC3EE0F030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2025" y="0"/>
            <a:ext cx="2436813" cy="6858001"/>
            <a:chOff x="1320800" y="0"/>
            <a:chExt cx="2436813" cy="6858001"/>
          </a:xfrm>
        </p:grpSpPr>
        <p:sp>
          <p:nvSpPr>
            <p:cNvPr id="13" name="Freeform 6">
              <a:extLst>
                <a:ext uri="{FF2B5EF4-FFF2-40B4-BE49-F238E27FC236}">
                  <a16:creationId xmlns:a16="http://schemas.microsoft.com/office/drawing/2014/main" id="{066B5DD9-1C9B-4957-AF7C-8E11C7E88B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panose="020B0503020204020204"/>
                <a:ea typeface="+mn-ea"/>
                <a:cs typeface="+mn-cs"/>
              </a:endParaRPr>
            </a:p>
          </p:txBody>
        </p:sp>
        <p:sp>
          <p:nvSpPr>
            <p:cNvPr id="14" name="Freeform 7">
              <a:extLst>
                <a:ext uri="{FF2B5EF4-FFF2-40B4-BE49-F238E27FC236}">
                  <a16:creationId xmlns:a16="http://schemas.microsoft.com/office/drawing/2014/main" id="{8DF9D480-2CEE-4037-8C1B-6380686300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panose="020B0503020204020204"/>
                <a:ea typeface="+mn-ea"/>
                <a:cs typeface="+mn-cs"/>
              </a:endParaRPr>
            </a:p>
          </p:txBody>
        </p:sp>
        <p:sp>
          <p:nvSpPr>
            <p:cNvPr id="15" name="Freeform 8">
              <a:extLst>
                <a:ext uri="{FF2B5EF4-FFF2-40B4-BE49-F238E27FC236}">
                  <a16:creationId xmlns:a16="http://schemas.microsoft.com/office/drawing/2014/main" id="{EBF6F7B8-E51D-495D-B944-B8E2E84C57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panose="020B0503020204020204"/>
                <a:ea typeface="+mn-ea"/>
                <a:cs typeface="+mn-cs"/>
              </a:endParaRPr>
            </a:p>
          </p:txBody>
        </p:sp>
        <p:sp>
          <p:nvSpPr>
            <p:cNvPr id="16" name="Freeform 9">
              <a:extLst>
                <a:ext uri="{FF2B5EF4-FFF2-40B4-BE49-F238E27FC236}">
                  <a16:creationId xmlns:a16="http://schemas.microsoft.com/office/drawing/2014/main" id="{F43BB0F7-F9F4-4CFA-9277-2B671DC70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panose="020B0503020204020204"/>
                <a:ea typeface="+mn-ea"/>
                <a:cs typeface="+mn-cs"/>
              </a:endParaRPr>
            </a:p>
          </p:txBody>
        </p:sp>
        <p:sp>
          <p:nvSpPr>
            <p:cNvPr id="17" name="Freeform 10">
              <a:extLst>
                <a:ext uri="{FF2B5EF4-FFF2-40B4-BE49-F238E27FC236}">
                  <a16:creationId xmlns:a16="http://schemas.microsoft.com/office/drawing/2014/main" id="{D51F18A6-D926-4462-B110-63097184F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panose="020B0503020204020204"/>
                <a:ea typeface="+mn-ea"/>
                <a:cs typeface="+mn-cs"/>
              </a:endParaRPr>
            </a:p>
          </p:txBody>
        </p:sp>
        <p:sp>
          <p:nvSpPr>
            <p:cNvPr id="18" name="Freeform 11">
              <a:extLst>
                <a:ext uri="{FF2B5EF4-FFF2-40B4-BE49-F238E27FC236}">
                  <a16:creationId xmlns:a16="http://schemas.microsoft.com/office/drawing/2014/main" id="{ED77B4F5-55D8-444A-9EFF-CAAA8CD69F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panose="020B0503020204020204"/>
                <a:ea typeface="+mn-ea"/>
                <a:cs typeface="+mn-cs"/>
              </a:endParaRPr>
            </a:p>
          </p:txBody>
        </p:sp>
      </p:grpSp>
      <p:sp>
        <p:nvSpPr>
          <p:cNvPr id="2" name="Title 1">
            <a:extLst>
              <a:ext uri="{FF2B5EF4-FFF2-40B4-BE49-F238E27FC236}">
                <a16:creationId xmlns:a16="http://schemas.microsoft.com/office/drawing/2014/main" id="{407FFB9A-9603-4384-9E8D-162335DA5ADE}"/>
              </a:ext>
            </a:extLst>
          </p:cNvPr>
          <p:cNvSpPr>
            <a:spLocks noGrp="1"/>
          </p:cNvSpPr>
          <p:nvPr>
            <p:ph type="title"/>
          </p:nvPr>
        </p:nvSpPr>
        <p:spPr>
          <a:xfrm>
            <a:off x="1836013" y="1072609"/>
            <a:ext cx="3041557" cy="4522647"/>
          </a:xfrm>
          <a:effectLst/>
        </p:spPr>
        <p:txBody>
          <a:bodyPr anchor="ctr">
            <a:normAutofit/>
          </a:bodyPr>
          <a:lstStyle/>
          <a:p>
            <a:pPr algn="l"/>
            <a:r>
              <a:rPr lang="en-US" sz="2700" dirty="0">
                <a:solidFill>
                  <a:schemeClr val="tx2"/>
                </a:solidFill>
              </a:rPr>
              <a:t>INTERSECTION WITH CRIMINAL</a:t>
            </a:r>
            <a:br>
              <a:rPr lang="en-US" sz="2700" dirty="0">
                <a:solidFill>
                  <a:schemeClr val="tx2"/>
                </a:solidFill>
              </a:rPr>
            </a:br>
            <a:r>
              <a:rPr lang="en-US" sz="2700" dirty="0">
                <a:solidFill>
                  <a:schemeClr val="tx2"/>
                </a:solidFill>
              </a:rPr>
              <a:t>INVESTIGATIONS</a:t>
            </a:r>
          </a:p>
        </p:txBody>
      </p:sp>
      <p:sp>
        <p:nvSpPr>
          <p:cNvPr id="3" name="Content Placeholder 2">
            <a:extLst>
              <a:ext uri="{FF2B5EF4-FFF2-40B4-BE49-F238E27FC236}">
                <a16:creationId xmlns:a16="http://schemas.microsoft.com/office/drawing/2014/main" id="{1F6A2717-8326-4D42-98F0-2029F7945308}"/>
              </a:ext>
            </a:extLst>
          </p:cNvPr>
          <p:cNvSpPr>
            <a:spLocks noGrp="1"/>
          </p:cNvSpPr>
          <p:nvPr>
            <p:ph idx="1"/>
          </p:nvPr>
        </p:nvSpPr>
        <p:spPr>
          <a:xfrm>
            <a:off x="5149032" y="1072609"/>
            <a:ext cx="6383207" cy="5186789"/>
          </a:xfrm>
        </p:spPr>
        <p:txBody>
          <a:bodyPr anchor="ctr">
            <a:normAutofit/>
          </a:bodyPr>
          <a:lstStyle/>
          <a:p>
            <a:pPr marL="461963" indent="-461963"/>
            <a:r>
              <a:rPr lang="en-US" dirty="0"/>
              <a:t>Title IX does not require the College to report alleged criminal incidents to law enforcement</a:t>
            </a:r>
          </a:p>
          <a:p>
            <a:pPr marL="461963" indent="-461963">
              <a:buNone/>
            </a:pPr>
            <a:endParaRPr lang="en-US" i="1" dirty="0"/>
          </a:p>
          <a:p>
            <a:pPr marL="461963" indent="-461963"/>
            <a:r>
              <a:rPr lang="en-US" dirty="0"/>
              <a:t>College should inform alleged victim of their right to make a criminal report and not dissuade an alleged victim from making a criminal report.</a:t>
            </a:r>
          </a:p>
          <a:p>
            <a:pPr marL="461963" indent="-461963">
              <a:buNone/>
            </a:pPr>
            <a:endParaRPr lang="en-US" dirty="0"/>
          </a:p>
          <a:p>
            <a:pPr marL="461963" indent="-461963"/>
            <a:r>
              <a:rPr lang="en-US" dirty="0"/>
              <a:t>Evidence obtained in a criminal investigation may be used by the College as source of fact-finding.</a:t>
            </a:r>
          </a:p>
          <a:p>
            <a:pPr>
              <a:spcAft>
                <a:spcPts val="600"/>
              </a:spcAft>
            </a:pPr>
            <a:endParaRPr lang="en-US" sz="2000" dirty="0"/>
          </a:p>
        </p:txBody>
      </p:sp>
    </p:spTree>
    <p:extLst>
      <p:ext uri="{BB962C8B-B14F-4D97-AF65-F5344CB8AC3E}">
        <p14:creationId xmlns:p14="http://schemas.microsoft.com/office/powerpoint/2010/main" val="39079297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03BF673-8C68-4092-BF1B-53C57EFE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orbel" panose="020B0503020204020204"/>
              <a:ea typeface="+mn-ea"/>
              <a:cs typeface="+mn-cs"/>
            </a:endParaRPr>
          </a:p>
        </p:txBody>
      </p:sp>
      <p:sp useBgFill="1">
        <p:nvSpPr>
          <p:cNvPr id="10" name="Freeform: Shape 9">
            <a:extLst>
              <a:ext uri="{FF2B5EF4-FFF2-40B4-BE49-F238E27FC236}">
                <a16:creationId xmlns:a16="http://schemas.microsoft.com/office/drawing/2014/main" id="{B1BDB70B-F0E6-4867-818F-C582494FB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7083" y="0"/>
            <a:ext cx="11134917" cy="6858000"/>
          </a:xfrm>
          <a:custGeom>
            <a:avLst/>
            <a:gdLst>
              <a:gd name="connsiteX0" fmla="*/ 7627977 w 11134917"/>
              <a:gd name="connsiteY0" fmla="*/ 0 h 6858000"/>
              <a:gd name="connsiteX1" fmla="*/ 8129873 w 11134917"/>
              <a:gd name="connsiteY1" fmla="*/ 0 h 6858000"/>
              <a:gd name="connsiteX2" fmla="*/ 11134917 w 11134917"/>
              <a:gd name="connsiteY2" fmla="*/ 0 h 6858000"/>
              <a:gd name="connsiteX3" fmla="*/ 11134917 w 11134917"/>
              <a:gd name="connsiteY3" fmla="*/ 6858000 h 6858000"/>
              <a:gd name="connsiteX4" fmla="*/ 8129873 w 11134917"/>
              <a:gd name="connsiteY4" fmla="*/ 6858000 h 6858000"/>
              <a:gd name="connsiteX5" fmla="*/ 7627977 w 11134917"/>
              <a:gd name="connsiteY5" fmla="*/ 6858000 h 6858000"/>
              <a:gd name="connsiteX6" fmla="*/ 7627977 w 11134917"/>
              <a:gd name="connsiteY6" fmla="*/ 6857419 h 6858000"/>
              <a:gd name="connsiteX7" fmla="*/ 1921931 w 11134917"/>
              <a:gd name="connsiteY7" fmla="*/ 6850814 h 6858000"/>
              <a:gd name="connsiteX8" fmla="*/ 0 w 11134917"/>
              <a:gd name="connsiteY8" fmla="*/ 5325357 h 6858000"/>
              <a:gd name="connsiteX9" fmla="*/ 838199 w 11134917"/>
              <a:gd name="connsiteY9" fmla="*/ 7331 h 6858000"/>
              <a:gd name="connsiteX10" fmla="*/ 7627977 w 11134917"/>
              <a:gd name="connsiteY10" fmla="*/ 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134917" h="6858000">
                <a:moveTo>
                  <a:pt x="7627977" y="0"/>
                </a:moveTo>
                <a:lnTo>
                  <a:pt x="8129873" y="0"/>
                </a:lnTo>
                <a:lnTo>
                  <a:pt x="11134917" y="0"/>
                </a:lnTo>
                <a:lnTo>
                  <a:pt x="11134917" y="6858000"/>
                </a:lnTo>
                <a:lnTo>
                  <a:pt x="8129873" y="6858000"/>
                </a:lnTo>
                <a:lnTo>
                  <a:pt x="7627977" y="6858000"/>
                </a:lnTo>
                <a:lnTo>
                  <a:pt x="7627977" y="6857419"/>
                </a:lnTo>
                <a:lnTo>
                  <a:pt x="1921931" y="6850814"/>
                </a:lnTo>
                <a:lnTo>
                  <a:pt x="0" y="5325357"/>
                </a:lnTo>
                <a:lnTo>
                  <a:pt x="838199" y="7331"/>
                </a:lnTo>
                <a:lnTo>
                  <a:pt x="7627977" y="50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orbel" panose="020B0503020204020204"/>
              <a:ea typeface="+mn-ea"/>
              <a:cs typeface="+mn-cs"/>
            </a:endParaRPr>
          </a:p>
        </p:txBody>
      </p:sp>
      <p:grpSp>
        <p:nvGrpSpPr>
          <p:cNvPr id="12" name="Group 11">
            <a:extLst>
              <a:ext uri="{FF2B5EF4-FFF2-40B4-BE49-F238E27FC236}">
                <a16:creationId xmlns:a16="http://schemas.microsoft.com/office/drawing/2014/main" id="{1E52C707-F508-47B5-8864-8CC3EE0F030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2025" y="0"/>
            <a:ext cx="2436813" cy="6858001"/>
            <a:chOff x="1320800" y="0"/>
            <a:chExt cx="2436813" cy="6858001"/>
          </a:xfrm>
        </p:grpSpPr>
        <p:sp>
          <p:nvSpPr>
            <p:cNvPr id="13" name="Freeform 6">
              <a:extLst>
                <a:ext uri="{FF2B5EF4-FFF2-40B4-BE49-F238E27FC236}">
                  <a16:creationId xmlns:a16="http://schemas.microsoft.com/office/drawing/2014/main" id="{066B5DD9-1C9B-4957-AF7C-8E11C7E88B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panose="020B0503020204020204"/>
                <a:ea typeface="+mn-ea"/>
                <a:cs typeface="+mn-cs"/>
              </a:endParaRPr>
            </a:p>
          </p:txBody>
        </p:sp>
        <p:sp>
          <p:nvSpPr>
            <p:cNvPr id="14" name="Freeform 7">
              <a:extLst>
                <a:ext uri="{FF2B5EF4-FFF2-40B4-BE49-F238E27FC236}">
                  <a16:creationId xmlns:a16="http://schemas.microsoft.com/office/drawing/2014/main" id="{8DF9D480-2CEE-4037-8C1B-6380686300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panose="020B0503020204020204"/>
                <a:ea typeface="+mn-ea"/>
                <a:cs typeface="+mn-cs"/>
              </a:endParaRPr>
            </a:p>
          </p:txBody>
        </p:sp>
        <p:sp>
          <p:nvSpPr>
            <p:cNvPr id="15" name="Freeform 8">
              <a:extLst>
                <a:ext uri="{FF2B5EF4-FFF2-40B4-BE49-F238E27FC236}">
                  <a16:creationId xmlns:a16="http://schemas.microsoft.com/office/drawing/2014/main" id="{EBF6F7B8-E51D-495D-B944-B8E2E84C57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panose="020B0503020204020204"/>
                <a:ea typeface="+mn-ea"/>
                <a:cs typeface="+mn-cs"/>
              </a:endParaRPr>
            </a:p>
          </p:txBody>
        </p:sp>
        <p:sp>
          <p:nvSpPr>
            <p:cNvPr id="16" name="Freeform 9">
              <a:extLst>
                <a:ext uri="{FF2B5EF4-FFF2-40B4-BE49-F238E27FC236}">
                  <a16:creationId xmlns:a16="http://schemas.microsoft.com/office/drawing/2014/main" id="{F43BB0F7-F9F4-4CFA-9277-2B671DC70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panose="020B0503020204020204"/>
                <a:ea typeface="+mn-ea"/>
                <a:cs typeface="+mn-cs"/>
              </a:endParaRPr>
            </a:p>
          </p:txBody>
        </p:sp>
        <p:sp>
          <p:nvSpPr>
            <p:cNvPr id="17" name="Freeform 10">
              <a:extLst>
                <a:ext uri="{FF2B5EF4-FFF2-40B4-BE49-F238E27FC236}">
                  <a16:creationId xmlns:a16="http://schemas.microsoft.com/office/drawing/2014/main" id="{D51F18A6-D926-4462-B110-63097184F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panose="020B0503020204020204"/>
                <a:ea typeface="+mn-ea"/>
                <a:cs typeface="+mn-cs"/>
              </a:endParaRPr>
            </a:p>
          </p:txBody>
        </p:sp>
        <p:sp>
          <p:nvSpPr>
            <p:cNvPr id="18" name="Freeform 11">
              <a:extLst>
                <a:ext uri="{FF2B5EF4-FFF2-40B4-BE49-F238E27FC236}">
                  <a16:creationId xmlns:a16="http://schemas.microsoft.com/office/drawing/2014/main" id="{ED77B4F5-55D8-444A-9EFF-CAAA8CD69F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panose="020B0503020204020204"/>
                <a:ea typeface="+mn-ea"/>
                <a:cs typeface="+mn-cs"/>
              </a:endParaRPr>
            </a:p>
          </p:txBody>
        </p:sp>
      </p:grpSp>
      <p:sp>
        <p:nvSpPr>
          <p:cNvPr id="2" name="Title 1">
            <a:extLst>
              <a:ext uri="{FF2B5EF4-FFF2-40B4-BE49-F238E27FC236}">
                <a16:creationId xmlns:a16="http://schemas.microsoft.com/office/drawing/2014/main" id="{407FFB9A-9603-4384-9E8D-162335DA5ADE}"/>
              </a:ext>
            </a:extLst>
          </p:cNvPr>
          <p:cNvSpPr>
            <a:spLocks noGrp="1"/>
          </p:cNvSpPr>
          <p:nvPr>
            <p:ph type="title"/>
          </p:nvPr>
        </p:nvSpPr>
        <p:spPr>
          <a:xfrm>
            <a:off x="1836013" y="1072609"/>
            <a:ext cx="3041557" cy="4522647"/>
          </a:xfrm>
          <a:effectLst/>
        </p:spPr>
        <p:txBody>
          <a:bodyPr anchor="ctr">
            <a:normAutofit/>
          </a:bodyPr>
          <a:lstStyle/>
          <a:p>
            <a:pPr algn="l"/>
            <a:r>
              <a:rPr lang="en-US" sz="2700" dirty="0">
                <a:solidFill>
                  <a:schemeClr val="tx2"/>
                </a:solidFill>
              </a:rPr>
              <a:t>INTERSECTION WITH CRIMINAL</a:t>
            </a:r>
            <a:br>
              <a:rPr lang="en-US" sz="2700" dirty="0">
                <a:solidFill>
                  <a:schemeClr val="tx2"/>
                </a:solidFill>
              </a:rPr>
            </a:br>
            <a:r>
              <a:rPr lang="en-US" sz="2700" dirty="0">
                <a:solidFill>
                  <a:schemeClr val="tx2"/>
                </a:solidFill>
              </a:rPr>
              <a:t>INVESTIGATIONS</a:t>
            </a:r>
          </a:p>
        </p:txBody>
      </p:sp>
      <p:sp>
        <p:nvSpPr>
          <p:cNvPr id="3" name="Content Placeholder 2">
            <a:extLst>
              <a:ext uri="{FF2B5EF4-FFF2-40B4-BE49-F238E27FC236}">
                <a16:creationId xmlns:a16="http://schemas.microsoft.com/office/drawing/2014/main" id="{1F6A2717-8326-4D42-98F0-2029F7945308}"/>
              </a:ext>
            </a:extLst>
          </p:cNvPr>
          <p:cNvSpPr>
            <a:spLocks noGrp="1"/>
          </p:cNvSpPr>
          <p:nvPr>
            <p:ph idx="1"/>
          </p:nvPr>
        </p:nvSpPr>
        <p:spPr>
          <a:xfrm>
            <a:off x="5072834" y="641023"/>
            <a:ext cx="6459406" cy="5929459"/>
          </a:xfrm>
        </p:spPr>
        <p:txBody>
          <a:bodyPr anchor="ctr">
            <a:normAutofit/>
          </a:bodyPr>
          <a:lstStyle/>
          <a:p>
            <a:r>
              <a:rPr lang="en-US" dirty="0"/>
              <a:t>College </a:t>
            </a:r>
            <a:r>
              <a:rPr lang="en-US" b="1" u="sng" dirty="0"/>
              <a:t>may not</a:t>
            </a:r>
            <a:r>
              <a:rPr lang="en-US" b="1" dirty="0"/>
              <a:t> </a:t>
            </a:r>
            <a:r>
              <a:rPr lang="en-US" dirty="0"/>
              <a:t>wait for the conclusion of a criminal investigation to act under Title IX.</a:t>
            </a:r>
          </a:p>
          <a:p>
            <a:endParaRPr lang="en-US" dirty="0"/>
          </a:p>
          <a:p>
            <a:r>
              <a:rPr lang="en-US" dirty="0"/>
              <a:t>However, the College may need to delay an investigation during the law enforcement/ criminal investigation.</a:t>
            </a:r>
          </a:p>
          <a:p>
            <a:endParaRPr lang="en-US" dirty="0"/>
          </a:p>
          <a:p>
            <a:pPr lvl="1"/>
            <a:r>
              <a:rPr lang="en-US" dirty="0"/>
              <a:t>If the College does delay, the College still must offer supportive measures to the parties.</a:t>
            </a:r>
          </a:p>
          <a:p>
            <a:endParaRPr lang="en-US" dirty="0"/>
          </a:p>
          <a:p>
            <a:pPr lvl="1"/>
            <a:r>
              <a:rPr lang="en-US" dirty="0"/>
              <a:t>The College should </a:t>
            </a:r>
            <a:r>
              <a:rPr lang="en-US" u="sng" dirty="0"/>
              <a:t>update</a:t>
            </a:r>
            <a:r>
              <a:rPr lang="en-US" dirty="0"/>
              <a:t> the parties on the status of the matter during any delay.</a:t>
            </a:r>
          </a:p>
        </p:txBody>
      </p:sp>
    </p:spTree>
    <p:extLst>
      <p:ext uri="{BB962C8B-B14F-4D97-AF65-F5344CB8AC3E}">
        <p14:creationId xmlns:p14="http://schemas.microsoft.com/office/powerpoint/2010/main" val="3750694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03BF673-8C68-4092-BF1B-53C57EFE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orbel" panose="020B0503020204020204"/>
              <a:ea typeface="+mn-ea"/>
              <a:cs typeface="+mn-cs"/>
            </a:endParaRPr>
          </a:p>
        </p:txBody>
      </p:sp>
      <p:sp useBgFill="1">
        <p:nvSpPr>
          <p:cNvPr id="10" name="Freeform: Shape 9">
            <a:extLst>
              <a:ext uri="{FF2B5EF4-FFF2-40B4-BE49-F238E27FC236}">
                <a16:creationId xmlns:a16="http://schemas.microsoft.com/office/drawing/2014/main" id="{B1BDB70B-F0E6-4867-818F-C582494FB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7083" y="0"/>
            <a:ext cx="11134917" cy="6858000"/>
          </a:xfrm>
          <a:custGeom>
            <a:avLst/>
            <a:gdLst>
              <a:gd name="connsiteX0" fmla="*/ 7627977 w 11134917"/>
              <a:gd name="connsiteY0" fmla="*/ 0 h 6858000"/>
              <a:gd name="connsiteX1" fmla="*/ 8129873 w 11134917"/>
              <a:gd name="connsiteY1" fmla="*/ 0 h 6858000"/>
              <a:gd name="connsiteX2" fmla="*/ 11134917 w 11134917"/>
              <a:gd name="connsiteY2" fmla="*/ 0 h 6858000"/>
              <a:gd name="connsiteX3" fmla="*/ 11134917 w 11134917"/>
              <a:gd name="connsiteY3" fmla="*/ 6858000 h 6858000"/>
              <a:gd name="connsiteX4" fmla="*/ 8129873 w 11134917"/>
              <a:gd name="connsiteY4" fmla="*/ 6858000 h 6858000"/>
              <a:gd name="connsiteX5" fmla="*/ 7627977 w 11134917"/>
              <a:gd name="connsiteY5" fmla="*/ 6858000 h 6858000"/>
              <a:gd name="connsiteX6" fmla="*/ 7627977 w 11134917"/>
              <a:gd name="connsiteY6" fmla="*/ 6857419 h 6858000"/>
              <a:gd name="connsiteX7" fmla="*/ 1921931 w 11134917"/>
              <a:gd name="connsiteY7" fmla="*/ 6850814 h 6858000"/>
              <a:gd name="connsiteX8" fmla="*/ 0 w 11134917"/>
              <a:gd name="connsiteY8" fmla="*/ 5325357 h 6858000"/>
              <a:gd name="connsiteX9" fmla="*/ 838199 w 11134917"/>
              <a:gd name="connsiteY9" fmla="*/ 7331 h 6858000"/>
              <a:gd name="connsiteX10" fmla="*/ 7627977 w 11134917"/>
              <a:gd name="connsiteY10" fmla="*/ 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134917" h="6858000">
                <a:moveTo>
                  <a:pt x="7627977" y="0"/>
                </a:moveTo>
                <a:lnTo>
                  <a:pt x="8129873" y="0"/>
                </a:lnTo>
                <a:lnTo>
                  <a:pt x="11134917" y="0"/>
                </a:lnTo>
                <a:lnTo>
                  <a:pt x="11134917" y="6858000"/>
                </a:lnTo>
                <a:lnTo>
                  <a:pt x="8129873" y="6858000"/>
                </a:lnTo>
                <a:lnTo>
                  <a:pt x="7627977" y="6858000"/>
                </a:lnTo>
                <a:lnTo>
                  <a:pt x="7627977" y="6857419"/>
                </a:lnTo>
                <a:lnTo>
                  <a:pt x="1921931" y="6850814"/>
                </a:lnTo>
                <a:lnTo>
                  <a:pt x="0" y="5325357"/>
                </a:lnTo>
                <a:lnTo>
                  <a:pt x="838199" y="7331"/>
                </a:lnTo>
                <a:lnTo>
                  <a:pt x="7627977" y="50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orbel" panose="020B0503020204020204"/>
              <a:ea typeface="+mn-ea"/>
              <a:cs typeface="+mn-cs"/>
            </a:endParaRPr>
          </a:p>
        </p:txBody>
      </p:sp>
      <p:grpSp>
        <p:nvGrpSpPr>
          <p:cNvPr id="12" name="Group 11">
            <a:extLst>
              <a:ext uri="{FF2B5EF4-FFF2-40B4-BE49-F238E27FC236}">
                <a16:creationId xmlns:a16="http://schemas.microsoft.com/office/drawing/2014/main" id="{1E52C707-F508-47B5-8864-8CC3EE0F030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2025" y="0"/>
            <a:ext cx="2436813" cy="6858001"/>
            <a:chOff x="1320800" y="0"/>
            <a:chExt cx="2436813" cy="6858001"/>
          </a:xfrm>
        </p:grpSpPr>
        <p:sp>
          <p:nvSpPr>
            <p:cNvPr id="13" name="Freeform 6">
              <a:extLst>
                <a:ext uri="{FF2B5EF4-FFF2-40B4-BE49-F238E27FC236}">
                  <a16:creationId xmlns:a16="http://schemas.microsoft.com/office/drawing/2014/main" id="{066B5DD9-1C9B-4957-AF7C-8E11C7E88B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panose="020B0503020204020204"/>
                <a:ea typeface="+mn-ea"/>
                <a:cs typeface="+mn-cs"/>
              </a:endParaRPr>
            </a:p>
          </p:txBody>
        </p:sp>
        <p:sp>
          <p:nvSpPr>
            <p:cNvPr id="14" name="Freeform 7">
              <a:extLst>
                <a:ext uri="{FF2B5EF4-FFF2-40B4-BE49-F238E27FC236}">
                  <a16:creationId xmlns:a16="http://schemas.microsoft.com/office/drawing/2014/main" id="{8DF9D480-2CEE-4037-8C1B-6380686300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panose="020B0503020204020204"/>
                <a:ea typeface="+mn-ea"/>
                <a:cs typeface="+mn-cs"/>
              </a:endParaRPr>
            </a:p>
          </p:txBody>
        </p:sp>
        <p:sp>
          <p:nvSpPr>
            <p:cNvPr id="15" name="Freeform 8">
              <a:extLst>
                <a:ext uri="{FF2B5EF4-FFF2-40B4-BE49-F238E27FC236}">
                  <a16:creationId xmlns:a16="http://schemas.microsoft.com/office/drawing/2014/main" id="{EBF6F7B8-E51D-495D-B944-B8E2E84C57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panose="020B0503020204020204"/>
                <a:ea typeface="+mn-ea"/>
                <a:cs typeface="+mn-cs"/>
              </a:endParaRPr>
            </a:p>
          </p:txBody>
        </p:sp>
        <p:sp>
          <p:nvSpPr>
            <p:cNvPr id="16" name="Freeform 9">
              <a:extLst>
                <a:ext uri="{FF2B5EF4-FFF2-40B4-BE49-F238E27FC236}">
                  <a16:creationId xmlns:a16="http://schemas.microsoft.com/office/drawing/2014/main" id="{F43BB0F7-F9F4-4CFA-9277-2B671DC70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panose="020B0503020204020204"/>
                <a:ea typeface="+mn-ea"/>
                <a:cs typeface="+mn-cs"/>
              </a:endParaRPr>
            </a:p>
          </p:txBody>
        </p:sp>
        <p:sp>
          <p:nvSpPr>
            <p:cNvPr id="17" name="Freeform 10">
              <a:extLst>
                <a:ext uri="{FF2B5EF4-FFF2-40B4-BE49-F238E27FC236}">
                  <a16:creationId xmlns:a16="http://schemas.microsoft.com/office/drawing/2014/main" id="{D51F18A6-D926-4462-B110-63097184F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panose="020B0503020204020204"/>
                <a:ea typeface="+mn-ea"/>
                <a:cs typeface="+mn-cs"/>
              </a:endParaRPr>
            </a:p>
          </p:txBody>
        </p:sp>
        <p:sp>
          <p:nvSpPr>
            <p:cNvPr id="18" name="Freeform 11">
              <a:extLst>
                <a:ext uri="{FF2B5EF4-FFF2-40B4-BE49-F238E27FC236}">
                  <a16:creationId xmlns:a16="http://schemas.microsoft.com/office/drawing/2014/main" id="{ED77B4F5-55D8-444A-9EFF-CAAA8CD69F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panose="020B0503020204020204"/>
                <a:ea typeface="+mn-ea"/>
                <a:cs typeface="+mn-cs"/>
              </a:endParaRPr>
            </a:p>
          </p:txBody>
        </p:sp>
      </p:grpSp>
      <p:sp>
        <p:nvSpPr>
          <p:cNvPr id="2" name="Title 1">
            <a:extLst>
              <a:ext uri="{FF2B5EF4-FFF2-40B4-BE49-F238E27FC236}">
                <a16:creationId xmlns:a16="http://schemas.microsoft.com/office/drawing/2014/main" id="{407FFB9A-9603-4384-9E8D-162335DA5ADE}"/>
              </a:ext>
            </a:extLst>
          </p:cNvPr>
          <p:cNvSpPr>
            <a:spLocks noGrp="1"/>
          </p:cNvSpPr>
          <p:nvPr>
            <p:ph type="title"/>
          </p:nvPr>
        </p:nvSpPr>
        <p:spPr>
          <a:xfrm>
            <a:off x="1836013" y="1072609"/>
            <a:ext cx="3041557" cy="4522647"/>
          </a:xfrm>
          <a:effectLst/>
        </p:spPr>
        <p:txBody>
          <a:bodyPr anchor="ctr">
            <a:normAutofit/>
          </a:bodyPr>
          <a:lstStyle/>
          <a:p>
            <a:pPr algn="l"/>
            <a:r>
              <a:rPr lang="en-US" sz="2700" dirty="0">
                <a:solidFill>
                  <a:schemeClr val="tx2"/>
                </a:solidFill>
              </a:rPr>
              <a:t>INTERSECTION WITH CRIMINAL</a:t>
            </a:r>
            <a:br>
              <a:rPr lang="en-US" sz="2700" dirty="0">
                <a:solidFill>
                  <a:schemeClr val="tx2"/>
                </a:solidFill>
              </a:rPr>
            </a:br>
            <a:r>
              <a:rPr lang="en-US" sz="2700" dirty="0">
                <a:solidFill>
                  <a:schemeClr val="tx2"/>
                </a:solidFill>
              </a:rPr>
              <a:t>INVESTIGATIONS</a:t>
            </a:r>
          </a:p>
        </p:txBody>
      </p:sp>
      <p:sp>
        <p:nvSpPr>
          <p:cNvPr id="3" name="Content Placeholder 2">
            <a:extLst>
              <a:ext uri="{FF2B5EF4-FFF2-40B4-BE49-F238E27FC236}">
                <a16:creationId xmlns:a16="http://schemas.microsoft.com/office/drawing/2014/main" id="{1F6A2717-8326-4D42-98F0-2029F7945308}"/>
              </a:ext>
            </a:extLst>
          </p:cNvPr>
          <p:cNvSpPr>
            <a:spLocks noGrp="1"/>
          </p:cNvSpPr>
          <p:nvPr>
            <p:ph idx="1"/>
          </p:nvPr>
        </p:nvSpPr>
        <p:spPr>
          <a:xfrm>
            <a:off x="4967926" y="678730"/>
            <a:ext cx="6564313" cy="5759777"/>
          </a:xfrm>
        </p:spPr>
        <p:txBody>
          <a:bodyPr anchor="ctr">
            <a:normAutofit/>
          </a:bodyPr>
          <a:lstStyle/>
          <a:p>
            <a:r>
              <a:rPr lang="en-US" u="sng" dirty="0"/>
              <a:t>OCR Advice</a:t>
            </a:r>
            <a:r>
              <a:rPr lang="en-US" dirty="0"/>
              <a:t>: The College should seek a Memorandum of Understanding (MOU) with local law enforcement regarding concurrent criminal and Title IX investigations.</a:t>
            </a:r>
          </a:p>
          <a:p>
            <a:endParaRPr lang="en-US" dirty="0"/>
          </a:p>
          <a:p>
            <a:pPr lvl="1"/>
            <a:r>
              <a:rPr lang="en-US" dirty="0"/>
              <a:t>The MOU must allow the College to meet its Title IX requirements.</a:t>
            </a:r>
          </a:p>
          <a:p>
            <a:endParaRPr lang="en-US" dirty="0"/>
          </a:p>
          <a:p>
            <a:pPr lvl="1"/>
            <a:r>
              <a:rPr lang="en-US" dirty="0"/>
              <a:t>The MOU must also recognize student FERPA-based rights (i.e., no sharing of student information from the College to law enforcement unless properly subpoenaed). </a:t>
            </a:r>
          </a:p>
        </p:txBody>
      </p:sp>
    </p:spTree>
    <p:extLst>
      <p:ext uri="{BB962C8B-B14F-4D97-AF65-F5344CB8AC3E}">
        <p14:creationId xmlns:p14="http://schemas.microsoft.com/office/powerpoint/2010/main" val="4659205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FFB9A-9603-4384-9E8D-162335DA5ADE}"/>
              </a:ext>
            </a:extLst>
          </p:cNvPr>
          <p:cNvSpPr>
            <a:spLocks noGrp="1"/>
          </p:cNvSpPr>
          <p:nvPr>
            <p:ph type="title"/>
          </p:nvPr>
        </p:nvSpPr>
        <p:spPr>
          <a:xfrm>
            <a:off x="1559724" y="311085"/>
            <a:ext cx="10018713" cy="974035"/>
          </a:xfrm>
        </p:spPr>
        <p:txBody>
          <a:bodyPr>
            <a:normAutofit/>
          </a:bodyPr>
          <a:lstStyle/>
          <a:p>
            <a:r>
              <a:rPr lang="en-US" dirty="0"/>
              <a:t>CONDUCTING THE INVESTIGATION</a:t>
            </a:r>
          </a:p>
        </p:txBody>
      </p:sp>
      <p:sp>
        <p:nvSpPr>
          <p:cNvPr id="3" name="Content Placeholder 2">
            <a:extLst>
              <a:ext uri="{FF2B5EF4-FFF2-40B4-BE49-F238E27FC236}">
                <a16:creationId xmlns:a16="http://schemas.microsoft.com/office/drawing/2014/main" id="{1F6A2717-8326-4D42-98F0-2029F7945308}"/>
              </a:ext>
            </a:extLst>
          </p:cNvPr>
          <p:cNvSpPr>
            <a:spLocks noGrp="1"/>
          </p:cNvSpPr>
          <p:nvPr>
            <p:ph idx="1"/>
          </p:nvPr>
        </p:nvSpPr>
        <p:spPr>
          <a:xfrm>
            <a:off x="1559724" y="1508290"/>
            <a:ext cx="10525438" cy="5175314"/>
          </a:xfrm>
        </p:spPr>
        <p:txBody>
          <a:bodyPr>
            <a:noAutofit/>
          </a:bodyPr>
          <a:lstStyle/>
          <a:p>
            <a:r>
              <a:rPr lang="en-US" sz="2200" dirty="0"/>
              <a:t>Investigations must be </a:t>
            </a:r>
            <a:r>
              <a:rPr lang="en-US" sz="2200" u="sng" dirty="0"/>
              <a:t>prompt, thorough, and equitable</a:t>
            </a:r>
            <a:r>
              <a:rPr lang="en-US" sz="2200" dirty="0"/>
              <a:t>.</a:t>
            </a:r>
            <a:endParaRPr lang="en-US" sz="2200" u="sng" dirty="0"/>
          </a:p>
          <a:p>
            <a:r>
              <a:rPr lang="en-US" sz="2200" dirty="0"/>
              <a:t>College aims to bring all investigations to resolution within </a:t>
            </a:r>
            <a:r>
              <a:rPr lang="en-US" sz="2200" b="1" u="sng" dirty="0"/>
              <a:t>30 business days </a:t>
            </a:r>
            <a:r>
              <a:rPr lang="en-US" sz="2200" dirty="0"/>
              <a:t>from the date the Title IX Coordinator determines an investigation should commence.</a:t>
            </a:r>
          </a:p>
          <a:p>
            <a:r>
              <a:rPr lang="en-US" sz="2200" dirty="0"/>
              <a:t>Extensions of this timeframe allowed for "good cause":</a:t>
            </a:r>
          </a:p>
          <a:p>
            <a:pPr lvl="1"/>
            <a:r>
              <a:rPr lang="en-US" sz="2200" dirty="0"/>
              <a:t>Complexity or number of allegations;</a:t>
            </a:r>
          </a:p>
          <a:p>
            <a:pPr lvl="1"/>
            <a:r>
              <a:rPr lang="en-US" sz="2200" dirty="0"/>
              <a:t>Severity and extent of alleged misconduct;</a:t>
            </a:r>
          </a:p>
          <a:p>
            <a:pPr lvl="1"/>
            <a:r>
              <a:rPr lang="en-US" sz="2200" dirty="0"/>
              <a:t>Number of parties, witnesses, and other evidence involved;</a:t>
            </a:r>
          </a:p>
          <a:p>
            <a:pPr lvl="1"/>
            <a:r>
              <a:rPr lang="en-US" sz="2200" dirty="0"/>
              <a:t>Availability of the parties;</a:t>
            </a:r>
          </a:p>
          <a:p>
            <a:pPr lvl="1"/>
            <a:r>
              <a:rPr lang="en-US" sz="2200" dirty="0"/>
              <a:t>A request by a party to delay an investigation;</a:t>
            </a:r>
          </a:p>
          <a:p>
            <a:pPr lvl="1"/>
            <a:r>
              <a:rPr lang="en-US" sz="2200" dirty="0"/>
              <a:t>Effect of a concurrent criminal investigation or proceeding;</a:t>
            </a:r>
          </a:p>
          <a:p>
            <a:pPr lvl="1"/>
            <a:r>
              <a:rPr lang="en-US" sz="2200" dirty="0"/>
              <a:t>Intervening holidays, College breaks, or other closures;</a:t>
            </a:r>
          </a:p>
          <a:p>
            <a:pPr lvl="1"/>
            <a:r>
              <a:rPr lang="en-US" sz="2200" dirty="0"/>
              <a:t>Good faith efforts to reach a resolution; or</a:t>
            </a:r>
          </a:p>
          <a:p>
            <a:pPr lvl="1"/>
            <a:r>
              <a:rPr lang="en-US" sz="2200" dirty="0"/>
              <a:t>Other unforeseen circumstances.</a:t>
            </a:r>
          </a:p>
        </p:txBody>
      </p:sp>
    </p:spTree>
    <p:extLst>
      <p:ext uri="{BB962C8B-B14F-4D97-AF65-F5344CB8AC3E}">
        <p14:creationId xmlns:p14="http://schemas.microsoft.com/office/powerpoint/2010/main" val="42345058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CF7F1-DA13-BAAC-72E1-2FE63742F44C}"/>
              </a:ext>
            </a:extLst>
          </p:cNvPr>
          <p:cNvSpPr>
            <a:spLocks noGrp="1"/>
          </p:cNvSpPr>
          <p:nvPr>
            <p:ph type="title"/>
          </p:nvPr>
        </p:nvSpPr>
        <p:spPr/>
        <p:txBody>
          <a:bodyPr/>
          <a:lstStyle/>
          <a:p>
            <a:r>
              <a:rPr lang="en-US" dirty="0"/>
              <a:t>Investigation Hack #1</a:t>
            </a:r>
          </a:p>
        </p:txBody>
      </p:sp>
      <p:sp>
        <p:nvSpPr>
          <p:cNvPr id="3" name="Content Placeholder 2">
            <a:extLst>
              <a:ext uri="{FF2B5EF4-FFF2-40B4-BE49-F238E27FC236}">
                <a16:creationId xmlns:a16="http://schemas.microsoft.com/office/drawing/2014/main" id="{95F12957-82B5-C310-97B9-0311E7EA74A3}"/>
              </a:ext>
            </a:extLst>
          </p:cNvPr>
          <p:cNvSpPr>
            <a:spLocks noGrp="1"/>
          </p:cNvSpPr>
          <p:nvPr>
            <p:ph idx="1"/>
          </p:nvPr>
        </p:nvSpPr>
        <p:spPr>
          <a:xfrm>
            <a:off x="1484310" y="1669774"/>
            <a:ext cx="10018713" cy="5004403"/>
          </a:xfrm>
        </p:spPr>
        <p:txBody>
          <a:bodyPr>
            <a:normAutofit lnSpcReduction="10000"/>
          </a:bodyPr>
          <a:lstStyle/>
          <a:p>
            <a:r>
              <a:rPr lang="en-US" dirty="0"/>
              <a:t>At the beginning of the investigation, create a system to organize evidence to assist in final report, including:</a:t>
            </a:r>
          </a:p>
          <a:p>
            <a:pPr marL="0" indent="0">
              <a:buNone/>
            </a:pPr>
            <a:endParaRPr lang="en-US" dirty="0"/>
          </a:p>
          <a:p>
            <a:pPr lvl="1"/>
            <a:r>
              <a:rPr lang="en-US" dirty="0"/>
              <a:t>A list of potential witnesses</a:t>
            </a:r>
          </a:p>
          <a:p>
            <a:pPr lvl="1"/>
            <a:r>
              <a:rPr lang="en-US" dirty="0"/>
              <a:t>An inventory document for all evidence collected, including:</a:t>
            </a:r>
          </a:p>
          <a:p>
            <a:pPr lvl="2"/>
            <a:r>
              <a:rPr lang="en-US" dirty="0"/>
              <a:t>Documents</a:t>
            </a:r>
          </a:p>
          <a:p>
            <a:pPr lvl="2"/>
            <a:r>
              <a:rPr lang="en-US" dirty="0"/>
              <a:t>Audio/Video Recordings</a:t>
            </a:r>
          </a:p>
          <a:p>
            <a:pPr lvl="2"/>
            <a:r>
              <a:rPr lang="en-US" dirty="0"/>
              <a:t>Messages</a:t>
            </a:r>
          </a:p>
          <a:p>
            <a:pPr lvl="2"/>
            <a:r>
              <a:rPr lang="en-US" dirty="0"/>
              <a:t>Other artifacts from the investigation </a:t>
            </a:r>
          </a:p>
          <a:p>
            <a:pPr lvl="1"/>
            <a:r>
              <a:rPr lang="en-US" dirty="0"/>
              <a:t>Note taking document</a:t>
            </a:r>
          </a:p>
          <a:p>
            <a:pPr lvl="1"/>
            <a:r>
              <a:rPr lang="en-US" dirty="0"/>
              <a:t>Document summarizing witness interviews</a:t>
            </a:r>
          </a:p>
          <a:p>
            <a:pPr lvl="1"/>
            <a:r>
              <a:rPr lang="en-US" dirty="0"/>
              <a:t>Create two timeline:</a:t>
            </a:r>
          </a:p>
          <a:p>
            <a:pPr lvl="2"/>
            <a:r>
              <a:rPr lang="en-US" dirty="0"/>
              <a:t>Investigation procedure timeline</a:t>
            </a:r>
          </a:p>
          <a:p>
            <a:pPr lvl="2"/>
            <a:r>
              <a:rPr lang="en-US" dirty="0"/>
              <a:t>Timeline of events relative to the complaint)</a:t>
            </a:r>
          </a:p>
          <a:p>
            <a:pPr marL="914400" lvl="2" indent="0">
              <a:buNone/>
            </a:pPr>
            <a:endParaRPr lang="en-US" dirty="0"/>
          </a:p>
        </p:txBody>
      </p:sp>
    </p:spTree>
    <p:extLst>
      <p:ext uri="{BB962C8B-B14F-4D97-AF65-F5344CB8AC3E}">
        <p14:creationId xmlns:p14="http://schemas.microsoft.com/office/powerpoint/2010/main" val="1364245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AA855-89B1-432B-8C5F-721F160BC02E}"/>
              </a:ext>
            </a:extLst>
          </p:cNvPr>
          <p:cNvSpPr>
            <a:spLocks noGrp="1"/>
          </p:cNvSpPr>
          <p:nvPr>
            <p:ph type="title"/>
          </p:nvPr>
        </p:nvSpPr>
        <p:spPr/>
        <p:txBody>
          <a:bodyPr/>
          <a:lstStyle/>
          <a:p>
            <a:r>
              <a:rPr lang="en-US" dirty="0"/>
              <a:t>CONDUCTING THE INVESTIGATION</a:t>
            </a:r>
          </a:p>
        </p:txBody>
      </p:sp>
      <p:sp>
        <p:nvSpPr>
          <p:cNvPr id="3" name="Content Placeholder 2">
            <a:extLst>
              <a:ext uri="{FF2B5EF4-FFF2-40B4-BE49-F238E27FC236}">
                <a16:creationId xmlns:a16="http://schemas.microsoft.com/office/drawing/2014/main" id="{68D991A1-5A16-4D00-8A9A-03D056167638}"/>
              </a:ext>
            </a:extLst>
          </p:cNvPr>
          <p:cNvSpPr>
            <a:spLocks noGrp="1"/>
          </p:cNvSpPr>
          <p:nvPr>
            <p:ph idx="1"/>
          </p:nvPr>
        </p:nvSpPr>
        <p:spPr/>
        <p:txBody>
          <a:bodyPr/>
          <a:lstStyle/>
          <a:p>
            <a:r>
              <a:rPr lang="en-US" dirty="0"/>
              <a:t>Conducting Interviews</a:t>
            </a:r>
          </a:p>
          <a:p>
            <a:pPr lvl="1"/>
            <a:r>
              <a:rPr lang="en-US" dirty="0"/>
              <a:t>Typically, the Complainant, Respondent, &amp; any witnesses</a:t>
            </a:r>
          </a:p>
          <a:p>
            <a:pPr lvl="1"/>
            <a:r>
              <a:rPr lang="en-US" dirty="0"/>
              <a:t>A party’s Advisor may be present during an interview</a:t>
            </a:r>
          </a:p>
          <a:p>
            <a:pPr lvl="1"/>
            <a:r>
              <a:rPr lang="en-US" dirty="0"/>
              <a:t>Written Notice to the parties</a:t>
            </a:r>
          </a:p>
          <a:p>
            <a:pPr marL="457200" lvl="1" indent="0">
              <a:buNone/>
            </a:pPr>
            <a:endParaRPr lang="en-US" dirty="0"/>
          </a:p>
          <a:p>
            <a:r>
              <a:rPr lang="en-US" dirty="0"/>
              <a:t>Recordings</a:t>
            </a:r>
          </a:p>
          <a:p>
            <a:pPr lvl="1"/>
            <a:r>
              <a:rPr lang="en-US" dirty="0"/>
              <a:t>Interviews may be recorded by the College</a:t>
            </a:r>
          </a:p>
          <a:p>
            <a:pPr marL="457200" lvl="1" indent="0">
              <a:buNone/>
            </a:pPr>
            <a:endParaRPr lang="en-US" dirty="0"/>
          </a:p>
          <a:p>
            <a:r>
              <a:rPr lang="en-US" dirty="0"/>
              <a:t>Parties may refuse to participate.</a:t>
            </a:r>
          </a:p>
          <a:p>
            <a:pPr marL="0" indent="0">
              <a:buNone/>
            </a:pPr>
            <a:endParaRPr lang="en-US" dirty="0"/>
          </a:p>
          <a:p>
            <a:pPr marL="0" indent="0">
              <a:buNone/>
            </a:pPr>
            <a:endParaRPr lang="en-US" dirty="0"/>
          </a:p>
          <a:p>
            <a:pPr lvl="1"/>
            <a:endParaRPr lang="en-US" dirty="0"/>
          </a:p>
        </p:txBody>
      </p:sp>
    </p:spTree>
    <p:extLst>
      <p:ext uri="{BB962C8B-B14F-4D97-AF65-F5344CB8AC3E}">
        <p14:creationId xmlns:p14="http://schemas.microsoft.com/office/powerpoint/2010/main" val="32128918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782EE-82C3-49D2-BFD8-318F2AC603A6}"/>
              </a:ext>
            </a:extLst>
          </p:cNvPr>
          <p:cNvSpPr>
            <a:spLocks noGrp="1"/>
          </p:cNvSpPr>
          <p:nvPr>
            <p:ph type="title"/>
          </p:nvPr>
        </p:nvSpPr>
        <p:spPr/>
        <p:txBody>
          <a:bodyPr/>
          <a:lstStyle/>
          <a:p>
            <a:r>
              <a:rPr lang="en-US" dirty="0"/>
              <a:t>HYPOTHETICAL - INTERVIEWS </a:t>
            </a:r>
          </a:p>
        </p:txBody>
      </p:sp>
      <p:sp>
        <p:nvSpPr>
          <p:cNvPr id="3" name="Content Placeholder 2">
            <a:extLst>
              <a:ext uri="{FF2B5EF4-FFF2-40B4-BE49-F238E27FC236}">
                <a16:creationId xmlns:a16="http://schemas.microsoft.com/office/drawing/2014/main" id="{4407341E-712A-439E-A83B-37057D5B5581}"/>
              </a:ext>
            </a:extLst>
          </p:cNvPr>
          <p:cNvSpPr>
            <a:spLocks noGrp="1"/>
          </p:cNvSpPr>
          <p:nvPr>
            <p:ph idx="1"/>
          </p:nvPr>
        </p:nvSpPr>
        <p:spPr/>
        <p:txBody>
          <a:bodyPr/>
          <a:lstStyle/>
          <a:p>
            <a:r>
              <a:rPr lang="en-US" dirty="0"/>
              <a:t>You have interviewed the Complainant and Respondent during your investigation.  You left two voicemails for Witness #1 to schedule an interview but have not heard back.  You were scheduled to meet with Witness #2 last week but received an email that they had a test and needed to reschedule and that they were going on a trip out of state for a week after that.  </a:t>
            </a:r>
            <a:r>
              <a:rPr lang="en-US" b="1" dirty="0"/>
              <a:t>How should the investigator proceed?</a:t>
            </a:r>
          </a:p>
        </p:txBody>
      </p:sp>
    </p:spTree>
    <p:extLst>
      <p:ext uri="{BB962C8B-B14F-4D97-AF65-F5344CB8AC3E}">
        <p14:creationId xmlns:p14="http://schemas.microsoft.com/office/powerpoint/2010/main" val="7123248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9E954-367C-450C-BAFD-90F453F1696C}"/>
              </a:ext>
            </a:extLst>
          </p:cNvPr>
          <p:cNvSpPr>
            <a:spLocks noGrp="1"/>
          </p:cNvSpPr>
          <p:nvPr>
            <p:ph type="title"/>
          </p:nvPr>
        </p:nvSpPr>
        <p:spPr/>
        <p:txBody>
          <a:bodyPr/>
          <a:lstStyle/>
          <a:p>
            <a:r>
              <a:rPr lang="en-US" dirty="0"/>
              <a:t>CONDUCTING THE INVESTIGATION</a:t>
            </a:r>
          </a:p>
        </p:txBody>
      </p:sp>
      <p:sp>
        <p:nvSpPr>
          <p:cNvPr id="3" name="Content Placeholder 2">
            <a:extLst>
              <a:ext uri="{FF2B5EF4-FFF2-40B4-BE49-F238E27FC236}">
                <a16:creationId xmlns:a16="http://schemas.microsoft.com/office/drawing/2014/main" id="{FECF866A-734A-4677-AF40-75B7A7CF37DB}"/>
              </a:ext>
            </a:extLst>
          </p:cNvPr>
          <p:cNvSpPr>
            <a:spLocks noGrp="1"/>
          </p:cNvSpPr>
          <p:nvPr>
            <p:ph idx="1"/>
          </p:nvPr>
        </p:nvSpPr>
        <p:spPr>
          <a:xfrm>
            <a:off x="1484310" y="1480457"/>
            <a:ext cx="10018713" cy="5071171"/>
          </a:xfrm>
        </p:spPr>
        <p:txBody>
          <a:bodyPr>
            <a:normAutofit lnSpcReduction="10000"/>
          </a:bodyPr>
          <a:lstStyle/>
          <a:p>
            <a:r>
              <a:rPr lang="en-US" dirty="0"/>
              <a:t>Advisors:</a:t>
            </a:r>
          </a:p>
          <a:p>
            <a:pPr lvl="1"/>
            <a:r>
              <a:rPr lang="en-US" dirty="0"/>
              <a:t>During investigation</a:t>
            </a:r>
          </a:p>
          <a:p>
            <a:pPr lvl="2"/>
            <a:r>
              <a:rPr lang="en-US" dirty="0"/>
              <a:t>Role limited to advice, guidance, and support for a party</a:t>
            </a:r>
          </a:p>
          <a:p>
            <a:pPr lvl="2"/>
            <a:r>
              <a:rPr lang="en-US" dirty="0"/>
              <a:t>May be </a:t>
            </a:r>
            <a:r>
              <a:rPr lang="en-US" u="sng" dirty="0"/>
              <a:t>present</a:t>
            </a:r>
            <a:r>
              <a:rPr lang="en-US" dirty="0"/>
              <a:t> at all stages of investigation but may not </a:t>
            </a:r>
            <a:r>
              <a:rPr lang="en-US" u="sng" dirty="0"/>
              <a:t>participate/advocate</a:t>
            </a:r>
            <a:r>
              <a:rPr lang="en-US" dirty="0"/>
              <a:t> in the interview</a:t>
            </a:r>
          </a:p>
          <a:p>
            <a:pPr lvl="2"/>
            <a:r>
              <a:rPr lang="en-US" dirty="0"/>
              <a:t>Must maintain privacy of records shared</a:t>
            </a:r>
          </a:p>
          <a:p>
            <a:pPr lvl="2"/>
            <a:r>
              <a:rPr lang="en-US" dirty="0"/>
              <a:t>Expected to refrain from interfering with investigation</a:t>
            </a:r>
          </a:p>
          <a:p>
            <a:pPr marL="914400" lvl="2" indent="0">
              <a:buNone/>
            </a:pPr>
            <a:endParaRPr lang="en-US" dirty="0"/>
          </a:p>
          <a:p>
            <a:pPr lvl="1"/>
            <a:r>
              <a:rPr lang="en-US" dirty="0"/>
              <a:t>Discipline:</a:t>
            </a:r>
          </a:p>
          <a:p>
            <a:pPr lvl="2"/>
            <a:r>
              <a:rPr lang="en-US" dirty="0"/>
              <a:t>One warning</a:t>
            </a:r>
          </a:p>
          <a:p>
            <a:pPr lvl="2"/>
            <a:r>
              <a:rPr lang="en-US" dirty="0"/>
              <a:t>Advisor who continues to disrupt or overstep limits of role will be asked to leave</a:t>
            </a:r>
          </a:p>
          <a:p>
            <a:pPr lvl="2"/>
            <a:r>
              <a:rPr lang="en-US" u="sng" dirty="0"/>
              <a:t>Title IX Coordinator</a:t>
            </a:r>
            <a:r>
              <a:rPr lang="en-US" dirty="0"/>
              <a:t> will determine whether they may return or be replaced</a:t>
            </a:r>
          </a:p>
        </p:txBody>
      </p:sp>
    </p:spTree>
    <p:extLst>
      <p:ext uri="{BB962C8B-B14F-4D97-AF65-F5344CB8AC3E}">
        <p14:creationId xmlns:p14="http://schemas.microsoft.com/office/powerpoint/2010/main" val="1681372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94396-B756-D82D-9B83-1702AA61C714}"/>
              </a:ext>
            </a:extLst>
          </p:cNvPr>
          <p:cNvSpPr>
            <a:spLocks noGrp="1"/>
          </p:cNvSpPr>
          <p:nvPr>
            <p:ph type="title"/>
          </p:nvPr>
        </p:nvSpPr>
        <p:spPr/>
        <p:txBody>
          <a:bodyPr/>
          <a:lstStyle/>
          <a:p>
            <a:r>
              <a:rPr lang="en-US" dirty="0"/>
              <a:t>Goal of the Investigation </a:t>
            </a:r>
          </a:p>
        </p:txBody>
      </p:sp>
      <p:sp>
        <p:nvSpPr>
          <p:cNvPr id="3" name="Content Placeholder 2">
            <a:extLst>
              <a:ext uri="{FF2B5EF4-FFF2-40B4-BE49-F238E27FC236}">
                <a16:creationId xmlns:a16="http://schemas.microsoft.com/office/drawing/2014/main" id="{EEEB1CC1-ED39-90ED-A1FA-BC37602D74C8}"/>
              </a:ext>
            </a:extLst>
          </p:cNvPr>
          <p:cNvSpPr>
            <a:spLocks noGrp="1"/>
          </p:cNvSpPr>
          <p:nvPr>
            <p:ph idx="1"/>
          </p:nvPr>
        </p:nvSpPr>
        <p:spPr/>
        <p:txBody>
          <a:bodyPr/>
          <a:lstStyle/>
          <a:p>
            <a:pPr marL="0" marR="0" lvl="0" indent="0" algn="just">
              <a:spcBef>
                <a:spcPts val="0"/>
              </a:spcBef>
              <a:spcAft>
                <a:spcPts val="0"/>
              </a:spcAft>
              <a:buNone/>
            </a:pPr>
            <a:endParaRPr lang="en-US" sz="4000" dirty="0">
              <a:effectLst/>
              <a:ea typeface="Calibri" panose="020F0502020204030204" pitchFamily="34" charset="0"/>
              <a:cs typeface="Times New Roman" panose="02020603050405020304" pitchFamily="18" charset="0"/>
            </a:endParaRPr>
          </a:p>
          <a:p>
            <a:pPr marL="0" marR="0" lvl="0" indent="0" algn="just">
              <a:spcBef>
                <a:spcPts val="0"/>
              </a:spcBef>
              <a:spcAft>
                <a:spcPts val="0"/>
              </a:spcAft>
              <a:buNone/>
            </a:pPr>
            <a:endParaRPr lang="en-US" sz="4000" dirty="0">
              <a:ea typeface="Calibri" panose="020F0502020204030204" pitchFamily="34" charset="0"/>
              <a:cs typeface="Times New Roman" panose="02020603050405020304" pitchFamily="18" charset="0"/>
            </a:endParaRPr>
          </a:p>
          <a:p>
            <a:pPr marL="0" marR="0" lvl="0" indent="0" algn="just">
              <a:spcBef>
                <a:spcPts val="0"/>
              </a:spcBef>
              <a:spcAft>
                <a:spcPts val="0"/>
              </a:spcAft>
              <a:buNone/>
            </a:pPr>
            <a:r>
              <a:rPr lang="en-US" sz="4000" dirty="0">
                <a:effectLst/>
                <a:ea typeface="Calibri" panose="020F0502020204030204" pitchFamily="34" charset="0"/>
                <a:cs typeface="Times New Roman" panose="02020603050405020304" pitchFamily="18" charset="0"/>
              </a:rPr>
              <a:t>To reach a determination as to whether a Respondent violated one or more College policies prohibiting sexual harassment.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1533755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E9D059B6-ADD8-488A-B346-63289E90D1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100" y="-4763"/>
            <a:ext cx="5014912" cy="6862763"/>
            <a:chOff x="2928938" y="-4763"/>
            <a:chExt cx="5014912" cy="6862763"/>
          </a:xfrm>
        </p:grpSpPr>
        <p:sp>
          <p:nvSpPr>
            <p:cNvPr id="10" name="Freeform 6">
              <a:extLst>
                <a:ext uri="{FF2B5EF4-FFF2-40B4-BE49-F238E27FC236}">
                  <a16:creationId xmlns:a16="http://schemas.microsoft.com/office/drawing/2014/main" id="{F69B42B4-BC82-4495-A6F9-A28167B56A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panose="020B0503020204020204"/>
                <a:ea typeface="+mn-ea"/>
                <a:cs typeface="+mn-cs"/>
              </a:endParaRPr>
            </a:p>
          </p:txBody>
        </p:sp>
        <p:sp>
          <p:nvSpPr>
            <p:cNvPr id="11" name="Freeform 7">
              <a:extLst>
                <a:ext uri="{FF2B5EF4-FFF2-40B4-BE49-F238E27FC236}">
                  <a16:creationId xmlns:a16="http://schemas.microsoft.com/office/drawing/2014/main" id="{83CC168C-2AD4-4FFB-9F25-420ED6514C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panose="020B0503020204020204"/>
                <a:ea typeface="+mn-ea"/>
                <a:cs typeface="+mn-cs"/>
              </a:endParaRPr>
            </a:p>
          </p:txBody>
        </p:sp>
        <p:sp>
          <p:nvSpPr>
            <p:cNvPr id="12" name="Freeform 9">
              <a:extLst>
                <a:ext uri="{FF2B5EF4-FFF2-40B4-BE49-F238E27FC236}">
                  <a16:creationId xmlns:a16="http://schemas.microsoft.com/office/drawing/2014/main" id="{6C9F369A-6158-4AE8-BA04-138A9DFFAE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panose="020B0503020204020204"/>
                <a:ea typeface="+mn-ea"/>
                <a:cs typeface="+mn-cs"/>
              </a:endParaRPr>
            </a:p>
          </p:txBody>
        </p:sp>
        <p:sp>
          <p:nvSpPr>
            <p:cNvPr id="13" name="Freeform 10">
              <a:extLst>
                <a:ext uri="{FF2B5EF4-FFF2-40B4-BE49-F238E27FC236}">
                  <a16:creationId xmlns:a16="http://schemas.microsoft.com/office/drawing/2014/main" id="{FC7B1DF4-AD98-42A8-820F-667A3DCC40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panose="020B0503020204020204"/>
                <a:ea typeface="+mn-ea"/>
                <a:cs typeface="+mn-cs"/>
              </a:endParaRPr>
            </a:p>
          </p:txBody>
        </p:sp>
        <p:sp>
          <p:nvSpPr>
            <p:cNvPr id="14" name="Freeform 11">
              <a:extLst>
                <a:ext uri="{FF2B5EF4-FFF2-40B4-BE49-F238E27FC236}">
                  <a16:creationId xmlns:a16="http://schemas.microsoft.com/office/drawing/2014/main" id="{61C58B74-3656-4FD5-AC47-EE3A59EBB8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panose="020B0503020204020204"/>
                <a:ea typeface="+mn-ea"/>
                <a:cs typeface="+mn-cs"/>
              </a:endParaRPr>
            </a:p>
          </p:txBody>
        </p:sp>
        <p:sp>
          <p:nvSpPr>
            <p:cNvPr id="15" name="Freeform 12">
              <a:extLst>
                <a:ext uri="{FF2B5EF4-FFF2-40B4-BE49-F238E27FC236}">
                  <a16:creationId xmlns:a16="http://schemas.microsoft.com/office/drawing/2014/main" id="{8B349A01-D803-4A18-B608-47BFCED434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panose="020B0503020204020204"/>
                <a:ea typeface="+mn-ea"/>
                <a:cs typeface="+mn-cs"/>
              </a:endParaRPr>
            </a:p>
          </p:txBody>
        </p:sp>
      </p:grpSp>
      <p:sp useBgFill="1">
        <p:nvSpPr>
          <p:cNvPr id="17" name="Rectangle 16">
            <a:extLst>
              <a:ext uri="{FF2B5EF4-FFF2-40B4-BE49-F238E27FC236}">
                <a16:creationId xmlns:a16="http://schemas.microsoft.com/office/drawing/2014/main" id="{CE3D4922-3D1C-4679-9A86-15BFC1A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orbel" panose="020B0503020204020204"/>
              <a:ea typeface="+mn-ea"/>
              <a:cs typeface="+mn-cs"/>
            </a:endParaRPr>
          </a:p>
        </p:txBody>
      </p:sp>
      <p:sp>
        <p:nvSpPr>
          <p:cNvPr id="19" name="Freeform: Shape 18">
            <a:extLst>
              <a:ext uri="{FF2B5EF4-FFF2-40B4-BE49-F238E27FC236}">
                <a16:creationId xmlns:a16="http://schemas.microsoft.com/office/drawing/2014/main" id="{164E9BCF-1B67-4514-808C-A5DCBDEB4A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panose="020B0503020204020204"/>
              <a:ea typeface="+mn-ea"/>
              <a:cs typeface="+mn-cs"/>
            </a:endParaRPr>
          </a:p>
        </p:txBody>
      </p:sp>
      <p:grpSp>
        <p:nvGrpSpPr>
          <p:cNvPr id="21" name="Group 20">
            <a:extLst>
              <a:ext uri="{FF2B5EF4-FFF2-40B4-BE49-F238E27FC236}">
                <a16:creationId xmlns:a16="http://schemas.microsoft.com/office/drawing/2014/main" id="{32238778-9D1D-45F4-BB78-76F208A224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22" name="Freeform 6">
              <a:extLst>
                <a:ext uri="{FF2B5EF4-FFF2-40B4-BE49-F238E27FC236}">
                  <a16:creationId xmlns:a16="http://schemas.microsoft.com/office/drawing/2014/main" id="{93667F4D-F2CD-4E50-BACC-24766910F7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panose="020B0503020204020204"/>
                <a:ea typeface="+mn-ea"/>
                <a:cs typeface="+mn-cs"/>
              </a:endParaRPr>
            </a:p>
          </p:txBody>
        </p:sp>
        <p:sp>
          <p:nvSpPr>
            <p:cNvPr id="23" name="Freeform 7">
              <a:extLst>
                <a:ext uri="{FF2B5EF4-FFF2-40B4-BE49-F238E27FC236}">
                  <a16:creationId xmlns:a16="http://schemas.microsoft.com/office/drawing/2014/main" id="{20CAAE25-D2F2-493F-9569-EC552C1ADD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panose="020B0503020204020204"/>
                <a:ea typeface="+mn-ea"/>
                <a:cs typeface="+mn-cs"/>
              </a:endParaRPr>
            </a:p>
          </p:txBody>
        </p:sp>
        <p:sp>
          <p:nvSpPr>
            <p:cNvPr id="24" name="Freeform 8">
              <a:extLst>
                <a:ext uri="{FF2B5EF4-FFF2-40B4-BE49-F238E27FC236}">
                  <a16:creationId xmlns:a16="http://schemas.microsoft.com/office/drawing/2014/main" id="{42D5E996-541D-42BA-8B22-F7E96752CE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panose="020B0503020204020204"/>
                <a:ea typeface="+mn-ea"/>
                <a:cs typeface="+mn-cs"/>
              </a:endParaRPr>
            </a:p>
          </p:txBody>
        </p:sp>
        <p:sp>
          <p:nvSpPr>
            <p:cNvPr id="25" name="Freeform 9">
              <a:extLst>
                <a:ext uri="{FF2B5EF4-FFF2-40B4-BE49-F238E27FC236}">
                  <a16:creationId xmlns:a16="http://schemas.microsoft.com/office/drawing/2014/main" id="{6BDB86F1-7C07-4D49-B9C9-7837A1FB25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panose="020B0503020204020204"/>
                <a:ea typeface="+mn-ea"/>
                <a:cs typeface="+mn-cs"/>
              </a:endParaRPr>
            </a:p>
          </p:txBody>
        </p:sp>
        <p:sp>
          <p:nvSpPr>
            <p:cNvPr id="26" name="Freeform 10">
              <a:extLst>
                <a:ext uri="{FF2B5EF4-FFF2-40B4-BE49-F238E27FC236}">
                  <a16:creationId xmlns:a16="http://schemas.microsoft.com/office/drawing/2014/main" id="{92FDEA97-0861-44C0-9B26-4BB5F777AE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panose="020B0503020204020204"/>
                <a:ea typeface="+mn-ea"/>
                <a:cs typeface="+mn-cs"/>
              </a:endParaRPr>
            </a:p>
          </p:txBody>
        </p:sp>
        <p:sp>
          <p:nvSpPr>
            <p:cNvPr id="27" name="Freeform 11">
              <a:extLst>
                <a:ext uri="{FF2B5EF4-FFF2-40B4-BE49-F238E27FC236}">
                  <a16:creationId xmlns:a16="http://schemas.microsoft.com/office/drawing/2014/main" id="{A9F3AA02-C861-444A-9178-0BD3D3CE16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panose="020B0503020204020204"/>
                <a:ea typeface="+mn-ea"/>
                <a:cs typeface="+mn-cs"/>
              </a:endParaRPr>
            </a:p>
          </p:txBody>
        </p:sp>
      </p:grpSp>
      <p:sp>
        <p:nvSpPr>
          <p:cNvPr id="4" name="Title 3">
            <a:extLst>
              <a:ext uri="{FF2B5EF4-FFF2-40B4-BE49-F238E27FC236}">
                <a16:creationId xmlns:a16="http://schemas.microsoft.com/office/drawing/2014/main" id="{791CA917-D9A8-4D70-8EE5-BC4E8053BBC5}"/>
              </a:ext>
            </a:extLst>
          </p:cNvPr>
          <p:cNvSpPr>
            <a:spLocks noGrp="1"/>
          </p:cNvSpPr>
          <p:nvPr>
            <p:ph type="ctrTitle"/>
          </p:nvPr>
        </p:nvSpPr>
        <p:spPr>
          <a:xfrm>
            <a:off x="4850405" y="1396180"/>
            <a:ext cx="7192912" cy="3842570"/>
          </a:xfrm>
        </p:spPr>
        <p:txBody>
          <a:bodyPr vert="horz" lIns="91440" tIns="45720" rIns="91440" bIns="45720" rtlCol="0" anchor="ctr">
            <a:normAutofit/>
          </a:bodyPr>
          <a:lstStyle/>
          <a:p>
            <a:pPr algn="ctr"/>
            <a:r>
              <a:rPr lang="en-US" sz="4800" dirty="0"/>
              <a:t>Interview Best Practices</a:t>
            </a:r>
            <a:endParaRPr lang="en-US" sz="4800" dirty="0">
              <a:latin typeface="+mj-lt"/>
            </a:endParaRPr>
          </a:p>
        </p:txBody>
      </p:sp>
    </p:spTree>
    <p:extLst>
      <p:ext uri="{BB962C8B-B14F-4D97-AF65-F5344CB8AC3E}">
        <p14:creationId xmlns:p14="http://schemas.microsoft.com/office/powerpoint/2010/main" val="33270975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28A14-B4BB-91F5-CDA5-526599AAB90D}"/>
              </a:ext>
            </a:extLst>
          </p:cNvPr>
          <p:cNvSpPr>
            <a:spLocks noGrp="1"/>
          </p:cNvSpPr>
          <p:nvPr>
            <p:ph type="title"/>
          </p:nvPr>
        </p:nvSpPr>
        <p:spPr/>
        <p:txBody>
          <a:bodyPr/>
          <a:lstStyle/>
          <a:p>
            <a:r>
              <a:rPr lang="en-US" dirty="0"/>
              <a:t>Interview Best Practices </a:t>
            </a:r>
          </a:p>
        </p:txBody>
      </p:sp>
      <p:sp>
        <p:nvSpPr>
          <p:cNvPr id="3" name="Content Placeholder 2">
            <a:extLst>
              <a:ext uri="{FF2B5EF4-FFF2-40B4-BE49-F238E27FC236}">
                <a16:creationId xmlns:a16="http://schemas.microsoft.com/office/drawing/2014/main" id="{1F025CB5-3D87-BE14-B79A-6A3E76BF0E6C}"/>
              </a:ext>
            </a:extLst>
          </p:cNvPr>
          <p:cNvSpPr>
            <a:spLocks noGrp="1"/>
          </p:cNvSpPr>
          <p:nvPr>
            <p:ph idx="1"/>
          </p:nvPr>
        </p:nvSpPr>
        <p:spPr/>
        <p:txBody>
          <a:bodyPr>
            <a:normAutofit lnSpcReduction="10000"/>
          </a:bodyPr>
          <a:lstStyle/>
          <a:p>
            <a:pPr>
              <a:buSzPct val="100000"/>
            </a:pPr>
            <a:r>
              <a:rPr lang="en-US" dirty="0"/>
              <a:t>Take your time and be thorough.  (Time, interviews, seriousness of the matter builds pressure.)</a:t>
            </a:r>
          </a:p>
          <a:p>
            <a:pPr lvl="1"/>
            <a:r>
              <a:rPr lang="en-US" dirty="0"/>
              <a:t>Always get the </a:t>
            </a:r>
            <a:r>
              <a:rPr lang="en-US" dirty="0" err="1"/>
              <a:t>WWWWHW</a:t>
            </a:r>
            <a:endParaRPr lang="en-US" dirty="0"/>
          </a:p>
          <a:p>
            <a:pPr marL="0" indent="0">
              <a:buSzPct val="100000"/>
              <a:buNone/>
            </a:pPr>
            <a:endParaRPr lang="en-US" dirty="0"/>
          </a:p>
          <a:p>
            <a:pPr>
              <a:buSzPct val="100000"/>
            </a:pPr>
            <a:r>
              <a:rPr lang="en-US" dirty="0"/>
              <a:t>Be thorough in who you speak to and what you ask them.  Do not solely rely on written statements from witnesses.</a:t>
            </a:r>
          </a:p>
          <a:p>
            <a:pPr marL="0" indent="0">
              <a:buSzPct val="100000"/>
              <a:buNone/>
            </a:pPr>
            <a:r>
              <a:rPr lang="en-US" dirty="0"/>
              <a:t>  </a:t>
            </a:r>
          </a:p>
          <a:p>
            <a:pPr>
              <a:buSzPct val="100000"/>
            </a:pPr>
            <a:r>
              <a:rPr lang="en-US" dirty="0"/>
              <a:t>Do not be afraid to conduct follow-up interviews with the parties/ witnesses (i.e., interview same person more than once)</a:t>
            </a:r>
          </a:p>
          <a:p>
            <a:pPr>
              <a:buSzPct val="100000"/>
            </a:pPr>
            <a:endParaRPr lang="en-US" dirty="0"/>
          </a:p>
          <a:p>
            <a:pPr>
              <a:buSzPct val="100000"/>
            </a:pPr>
            <a:r>
              <a:rPr lang="en-US" dirty="0"/>
              <a:t>Do not make promises to parties about the potential findings of your investigation or whether someone will have to testify at a hearing. </a:t>
            </a:r>
          </a:p>
          <a:p>
            <a:pPr marL="0" indent="0">
              <a:buSzPct val="100000"/>
              <a:buNone/>
            </a:pPr>
            <a:endParaRPr lang="en-US" dirty="0"/>
          </a:p>
          <a:p>
            <a:endParaRPr lang="en-US" dirty="0"/>
          </a:p>
        </p:txBody>
      </p:sp>
    </p:spTree>
    <p:extLst>
      <p:ext uri="{BB962C8B-B14F-4D97-AF65-F5344CB8AC3E}">
        <p14:creationId xmlns:p14="http://schemas.microsoft.com/office/powerpoint/2010/main" val="34332297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BDEAA-4E0F-0C80-F4C6-390F80D950C6}"/>
              </a:ext>
            </a:extLst>
          </p:cNvPr>
          <p:cNvSpPr>
            <a:spLocks noGrp="1"/>
          </p:cNvSpPr>
          <p:nvPr>
            <p:ph type="title"/>
          </p:nvPr>
        </p:nvSpPr>
        <p:spPr/>
        <p:txBody>
          <a:bodyPr/>
          <a:lstStyle/>
          <a:p>
            <a:r>
              <a:rPr lang="en-US" dirty="0"/>
              <a:t>Investigation Hack #2</a:t>
            </a:r>
          </a:p>
        </p:txBody>
      </p:sp>
      <p:sp>
        <p:nvSpPr>
          <p:cNvPr id="3" name="Content Placeholder 2">
            <a:extLst>
              <a:ext uri="{FF2B5EF4-FFF2-40B4-BE49-F238E27FC236}">
                <a16:creationId xmlns:a16="http://schemas.microsoft.com/office/drawing/2014/main" id="{FFE01038-4042-D964-1A83-13470286ED2B}"/>
              </a:ext>
            </a:extLst>
          </p:cNvPr>
          <p:cNvSpPr>
            <a:spLocks noGrp="1"/>
          </p:cNvSpPr>
          <p:nvPr>
            <p:ph idx="1"/>
          </p:nvPr>
        </p:nvSpPr>
        <p:spPr/>
        <p:txBody>
          <a:bodyPr/>
          <a:lstStyle/>
          <a:p>
            <a:pPr marL="0" indent="0">
              <a:buSzPct val="100000"/>
              <a:buNone/>
            </a:pPr>
            <a:endParaRPr lang="en-US" dirty="0"/>
          </a:p>
          <a:p>
            <a:pPr marL="0" indent="0">
              <a:buSzPct val="100000"/>
              <a:buNone/>
            </a:pPr>
            <a:r>
              <a:rPr lang="en-US" sz="4000" dirty="0"/>
              <a:t>Summarize interview notes immediately after the meeting.  It may help some people to dictate the notes into your phone recorder and then transcribe later).</a:t>
            </a:r>
          </a:p>
          <a:p>
            <a:pPr marL="0" indent="0">
              <a:buSzPct val="100000"/>
              <a:buNone/>
            </a:pPr>
            <a:endParaRPr lang="en-US" dirty="0"/>
          </a:p>
          <a:p>
            <a:endParaRPr lang="en-US" dirty="0"/>
          </a:p>
        </p:txBody>
      </p:sp>
    </p:spTree>
    <p:extLst>
      <p:ext uri="{BB962C8B-B14F-4D97-AF65-F5344CB8AC3E}">
        <p14:creationId xmlns:p14="http://schemas.microsoft.com/office/powerpoint/2010/main" val="17390569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577DF-E83B-47B0-9F62-51F5FBFCEC0A}"/>
              </a:ext>
            </a:extLst>
          </p:cNvPr>
          <p:cNvSpPr>
            <a:spLocks noGrp="1"/>
          </p:cNvSpPr>
          <p:nvPr>
            <p:ph type="title"/>
          </p:nvPr>
        </p:nvSpPr>
        <p:spPr/>
        <p:txBody>
          <a:bodyPr/>
          <a:lstStyle/>
          <a:p>
            <a:r>
              <a:rPr lang="en-US" dirty="0"/>
              <a:t>Witness/Party Interviews </a:t>
            </a:r>
          </a:p>
        </p:txBody>
      </p:sp>
      <p:sp>
        <p:nvSpPr>
          <p:cNvPr id="3" name="Content Placeholder 2">
            <a:extLst>
              <a:ext uri="{FF2B5EF4-FFF2-40B4-BE49-F238E27FC236}">
                <a16:creationId xmlns:a16="http://schemas.microsoft.com/office/drawing/2014/main" id="{AB736F34-CD54-45AF-9A4D-D90FE9223AA9}"/>
              </a:ext>
            </a:extLst>
          </p:cNvPr>
          <p:cNvSpPr>
            <a:spLocks noGrp="1"/>
          </p:cNvSpPr>
          <p:nvPr>
            <p:ph idx="1"/>
          </p:nvPr>
        </p:nvSpPr>
        <p:spPr>
          <a:xfrm>
            <a:off x="1484310" y="1451728"/>
            <a:ext cx="10018713" cy="5156462"/>
          </a:xfrm>
        </p:spPr>
        <p:txBody>
          <a:bodyPr>
            <a:normAutofit fontScale="92500" lnSpcReduction="10000"/>
          </a:bodyPr>
          <a:lstStyle/>
          <a:p>
            <a:pPr>
              <a:lnSpc>
                <a:spcPct val="110000"/>
              </a:lnSpc>
            </a:pPr>
            <a:r>
              <a:rPr lang="en-US" dirty="0"/>
              <a:t>Interview witnesses separately</a:t>
            </a:r>
          </a:p>
          <a:p>
            <a:pPr>
              <a:lnSpc>
                <a:spcPct val="110000"/>
              </a:lnSpc>
            </a:pPr>
            <a:endParaRPr lang="en-US" dirty="0"/>
          </a:p>
          <a:p>
            <a:pPr>
              <a:lnSpc>
                <a:spcPct val="110000"/>
              </a:lnSpc>
            </a:pPr>
            <a:r>
              <a:rPr lang="en-US" dirty="0"/>
              <a:t>Ask a lot of questions</a:t>
            </a:r>
          </a:p>
          <a:p>
            <a:pPr marL="0" indent="0">
              <a:lnSpc>
                <a:spcPct val="110000"/>
              </a:lnSpc>
              <a:buNone/>
            </a:pPr>
            <a:endParaRPr lang="en-US" dirty="0"/>
          </a:p>
          <a:p>
            <a:pPr lvl="1">
              <a:lnSpc>
                <a:spcPct val="110000"/>
              </a:lnSpc>
            </a:pPr>
            <a:r>
              <a:rPr lang="en-US" dirty="0"/>
              <a:t>Start broad and make questions narrower – don’t lead a witness (until you need to)</a:t>
            </a:r>
          </a:p>
          <a:p>
            <a:pPr lvl="1">
              <a:lnSpc>
                <a:spcPct val="110000"/>
              </a:lnSpc>
            </a:pPr>
            <a:r>
              <a:rPr lang="en-US" dirty="0"/>
              <a:t>"Tell me what happened yesterday" v. "I know what happened yesterday, and want to hear it in your own words"</a:t>
            </a:r>
          </a:p>
          <a:p>
            <a:pPr lvl="1">
              <a:lnSpc>
                <a:spcPct val="110000"/>
              </a:lnSpc>
            </a:pPr>
            <a:r>
              <a:rPr lang="en-US" dirty="0"/>
              <a:t>Come back to clarify, multiple times if necessary</a:t>
            </a:r>
          </a:p>
          <a:p>
            <a:pPr lvl="1">
              <a:lnSpc>
                <a:spcPct val="110000"/>
              </a:lnSpc>
            </a:pPr>
            <a:r>
              <a:rPr lang="en-US" dirty="0"/>
              <a:t>Ask specific question to clarify and test credibility</a:t>
            </a:r>
          </a:p>
          <a:p>
            <a:pPr lvl="1">
              <a:lnSpc>
                <a:spcPct val="110000"/>
              </a:lnSpc>
            </a:pPr>
            <a:endParaRPr lang="en-US" dirty="0"/>
          </a:p>
          <a:p>
            <a:pPr>
              <a:lnSpc>
                <a:spcPct val="110000"/>
              </a:lnSpc>
            </a:pPr>
            <a:r>
              <a:rPr lang="en-US" dirty="0"/>
              <a:t>Using a prepared list of questions is fine – </a:t>
            </a:r>
            <a:r>
              <a:rPr lang="en-US" b="1" u="sng" dirty="0">
                <a:highlight>
                  <a:srgbClr val="FFFF00"/>
                </a:highlight>
              </a:rPr>
              <a:t>but don’t be afraid to deviate from the list</a:t>
            </a:r>
            <a:r>
              <a:rPr lang="en-US" b="1" dirty="0">
                <a:highlight>
                  <a:srgbClr val="FFFF00"/>
                </a:highlight>
              </a:rPr>
              <a:t>.</a:t>
            </a:r>
          </a:p>
          <a:p>
            <a:pPr lvl="1">
              <a:lnSpc>
                <a:spcPct val="110000"/>
              </a:lnSpc>
            </a:pPr>
            <a:r>
              <a:rPr lang="en-US" dirty="0"/>
              <a:t>Ask follow-up questions (again, deviate from the list of prepared questions)</a:t>
            </a:r>
          </a:p>
          <a:p>
            <a:pPr marL="457200" lvl="1" indent="0">
              <a:buNone/>
            </a:pPr>
            <a:endParaRPr lang="en-US" b="1" u="sng" dirty="0">
              <a:highlight>
                <a:srgbClr val="FFFF00"/>
              </a:highlight>
            </a:endParaRPr>
          </a:p>
          <a:p>
            <a:endParaRPr lang="en-US" dirty="0"/>
          </a:p>
          <a:p>
            <a:endParaRPr lang="en-US" dirty="0"/>
          </a:p>
        </p:txBody>
      </p:sp>
    </p:spTree>
    <p:extLst>
      <p:ext uri="{BB962C8B-B14F-4D97-AF65-F5344CB8AC3E}">
        <p14:creationId xmlns:p14="http://schemas.microsoft.com/office/powerpoint/2010/main" val="9662248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96B15-7476-B848-2F99-C4E5003B1420}"/>
              </a:ext>
            </a:extLst>
          </p:cNvPr>
          <p:cNvSpPr>
            <a:spLocks noGrp="1"/>
          </p:cNvSpPr>
          <p:nvPr>
            <p:ph type="title"/>
          </p:nvPr>
        </p:nvSpPr>
        <p:spPr/>
        <p:txBody>
          <a:bodyPr/>
          <a:lstStyle/>
          <a:p>
            <a:r>
              <a:rPr lang="en-US" dirty="0"/>
              <a:t>Investigation Hack #3 – Witness Interviews</a:t>
            </a:r>
          </a:p>
        </p:txBody>
      </p:sp>
      <p:sp>
        <p:nvSpPr>
          <p:cNvPr id="3" name="Content Placeholder 2">
            <a:extLst>
              <a:ext uri="{FF2B5EF4-FFF2-40B4-BE49-F238E27FC236}">
                <a16:creationId xmlns:a16="http://schemas.microsoft.com/office/drawing/2014/main" id="{283B86D2-2191-EB0A-597A-1F2A5D1283B7}"/>
              </a:ext>
            </a:extLst>
          </p:cNvPr>
          <p:cNvSpPr>
            <a:spLocks noGrp="1"/>
          </p:cNvSpPr>
          <p:nvPr>
            <p:ph idx="1"/>
          </p:nvPr>
        </p:nvSpPr>
        <p:spPr/>
        <p:txBody>
          <a:bodyPr>
            <a:normAutofit/>
          </a:bodyPr>
          <a:lstStyle/>
          <a:p>
            <a:r>
              <a:rPr lang="en-US" dirty="0"/>
              <a:t>Be a blank slate: never assume you know anything!</a:t>
            </a:r>
          </a:p>
          <a:p>
            <a:pPr marL="0" indent="0">
              <a:buNone/>
            </a:pPr>
            <a:endParaRPr lang="en-US" dirty="0"/>
          </a:p>
          <a:p>
            <a:pPr lvl="1"/>
            <a:r>
              <a:rPr lang="en-US" dirty="0"/>
              <a:t>When interviewing the parties, always corroborate what they put in writing (ex. the formal complaint document); what they told the Title IX Coordinator, and what they told other witnesses.</a:t>
            </a:r>
          </a:p>
          <a:p>
            <a:pPr marL="457200" lvl="1" indent="0">
              <a:buNone/>
            </a:pPr>
            <a:endParaRPr lang="en-US" dirty="0"/>
          </a:p>
          <a:p>
            <a:pPr lvl="1"/>
            <a:r>
              <a:rPr lang="en-US" dirty="0"/>
              <a:t>This tests credibility and is a regular interview technique to gain further information. </a:t>
            </a:r>
          </a:p>
          <a:p>
            <a:pPr lvl="1"/>
            <a:endParaRPr lang="en-US" dirty="0"/>
          </a:p>
          <a:p>
            <a:pPr marL="457200" lvl="1" indent="0">
              <a:buNone/>
            </a:pPr>
            <a:endParaRPr lang="en-US" dirty="0"/>
          </a:p>
          <a:p>
            <a:endParaRPr lang="en-US" dirty="0"/>
          </a:p>
        </p:txBody>
      </p:sp>
    </p:spTree>
    <p:extLst>
      <p:ext uri="{BB962C8B-B14F-4D97-AF65-F5344CB8AC3E}">
        <p14:creationId xmlns:p14="http://schemas.microsoft.com/office/powerpoint/2010/main" val="23009047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8E928-F933-4691-A8FB-B9CEFD9F6549}"/>
              </a:ext>
            </a:extLst>
          </p:cNvPr>
          <p:cNvSpPr>
            <a:spLocks noGrp="1"/>
          </p:cNvSpPr>
          <p:nvPr>
            <p:ph type="title"/>
          </p:nvPr>
        </p:nvSpPr>
        <p:spPr/>
        <p:txBody>
          <a:bodyPr/>
          <a:lstStyle/>
          <a:p>
            <a:r>
              <a:rPr lang="en-US" dirty="0"/>
              <a:t>The Respondent Interview</a:t>
            </a:r>
          </a:p>
        </p:txBody>
      </p:sp>
      <p:sp>
        <p:nvSpPr>
          <p:cNvPr id="3" name="Content Placeholder 2">
            <a:extLst>
              <a:ext uri="{FF2B5EF4-FFF2-40B4-BE49-F238E27FC236}">
                <a16:creationId xmlns:a16="http://schemas.microsoft.com/office/drawing/2014/main" id="{2F2C9F0C-CF72-472E-909B-56BAAD63B27A}"/>
              </a:ext>
            </a:extLst>
          </p:cNvPr>
          <p:cNvSpPr>
            <a:spLocks noGrp="1"/>
          </p:cNvSpPr>
          <p:nvPr>
            <p:ph idx="1"/>
          </p:nvPr>
        </p:nvSpPr>
        <p:spPr>
          <a:xfrm>
            <a:off x="1559725" y="1529677"/>
            <a:ext cx="10195500" cy="4852269"/>
          </a:xfrm>
        </p:spPr>
        <p:txBody>
          <a:bodyPr>
            <a:normAutofit/>
          </a:bodyPr>
          <a:lstStyle/>
          <a:p>
            <a:r>
              <a:rPr lang="en-US" dirty="0"/>
              <a:t>Give the Respondent the opportunity to tell his/her side and to respond to all allegations</a:t>
            </a:r>
          </a:p>
          <a:p>
            <a:pPr lvl="1"/>
            <a:r>
              <a:rPr lang="en-US" dirty="0"/>
              <a:t>Don’t "beat around the bush" with questions that are too broad</a:t>
            </a:r>
          </a:p>
          <a:p>
            <a:pPr lvl="1"/>
            <a:r>
              <a:rPr lang="en-US" dirty="0"/>
              <a:t>ex. "Tell me what happened on April 5</a:t>
            </a:r>
            <a:r>
              <a:rPr lang="en-US" baseline="30000" dirty="0"/>
              <a:t>th</a:t>
            </a:r>
            <a:r>
              <a:rPr lang="en-US" dirty="0"/>
              <a:t>"</a:t>
            </a:r>
          </a:p>
          <a:p>
            <a:pPr lvl="1"/>
            <a:r>
              <a:rPr lang="en-US" dirty="0"/>
              <a:t>Instead:  "It is alleged on April 5</a:t>
            </a:r>
            <a:r>
              <a:rPr lang="en-US" baseline="30000" dirty="0"/>
              <a:t>th</a:t>
            </a:r>
            <a:r>
              <a:rPr lang="en-US" dirty="0"/>
              <a:t> you approached the complainant and….  Tell me what happened?"</a:t>
            </a:r>
          </a:p>
          <a:p>
            <a:pPr marL="457200" lvl="1" indent="0">
              <a:buNone/>
            </a:pPr>
            <a:endParaRPr lang="en-US" dirty="0"/>
          </a:p>
          <a:p>
            <a:r>
              <a:rPr lang="en-US" dirty="0"/>
              <a:t>Be upfront with the Respondent on the allegations and other important evidence</a:t>
            </a:r>
          </a:p>
          <a:p>
            <a:pPr lvl="1"/>
            <a:r>
              <a:rPr lang="en-US" dirty="0"/>
              <a:t>Know what to release and what to hold back</a:t>
            </a:r>
          </a:p>
          <a:p>
            <a:pPr lvl="1"/>
            <a:r>
              <a:rPr lang="en-US" dirty="0"/>
              <a:t>Hold back facts to determine if Respondent can corroborate them</a:t>
            </a:r>
          </a:p>
          <a:p>
            <a:pPr lvl="1"/>
            <a:endParaRPr lang="en-US" dirty="0"/>
          </a:p>
          <a:p>
            <a:pPr marL="0" indent="0">
              <a:buNone/>
            </a:pPr>
            <a:endParaRPr lang="en-US" dirty="0"/>
          </a:p>
        </p:txBody>
      </p:sp>
    </p:spTree>
    <p:extLst>
      <p:ext uri="{BB962C8B-B14F-4D97-AF65-F5344CB8AC3E}">
        <p14:creationId xmlns:p14="http://schemas.microsoft.com/office/powerpoint/2010/main" val="34214693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D4CAE-C775-A096-3E0D-4C0B9D631A3F}"/>
              </a:ext>
            </a:extLst>
          </p:cNvPr>
          <p:cNvSpPr>
            <a:spLocks noGrp="1"/>
          </p:cNvSpPr>
          <p:nvPr>
            <p:ph type="title"/>
          </p:nvPr>
        </p:nvSpPr>
        <p:spPr/>
        <p:txBody>
          <a:bodyPr/>
          <a:lstStyle/>
          <a:p>
            <a:r>
              <a:rPr lang="en-US" dirty="0"/>
              <a:t>Respondent Interview</a:t>
            </a:r>
          </a:p>
        </p:txBody>
      </p:sp>
      <p:sp>
        <p:nvSpPr>
          <p:cNvPr id="3" name="Content Placeholder 2">
            <a:extLst>
              <a:ext uri="{FF2B5EF4-FFF2-40B4-BE49-F238E27FC236}">
                <a16:creationId xmlns:a16="http://schemas.microsoft.com/office/drawing/2014/main" id="{D8145144-536D-B785-6212-9DB5EAB384EA}"/>
              </a:ext>
            </a:extLst>
          </p:cNvPr>
          <p:cNvSpPr>
            <a:spLocks noGrp="1"/>
          </p:cNvSpPr>
          <p:nvPr>
            <p:ph idx="1"/>
          </p:nvPr>
        </p:nvSpPr>
        <p:spPr>
          <a:xfrm>
            <a:off x="1484310" y="1669774"/>
            <a:ext cx="10223781" cy="4315249"/>
          </a:xfrm>
        </p:spPr>
        <p:txBody>
          <a:bodyPr/>
          <a:lstStyle/>
          <a:p>
            <a:r>
              <a:rPr lang="en-US" dirty="0"/>
              <a:t>Do not be afraid to ask the hard questions (ask leading questions when necessary)</a:t>
            </a:r>
          </a:p>
          <a:p>
            <a:endParaRPr lang="en-US" dirty="0"/>
          </a:p>
          <a:p>
            <a:pPr lvl="1"/>
            <a:r>
              <a:rPr lang="en-US" dirty="0"/>
              <a:t>Did you/employee have a sexual relationship with the Complainant?</a:t>
            </a:r>
          </a:p>
          <a:p>
            <a:pPr lvl="1"/>
            <a:endParaRPr lang="en-US" dirty="0"/>
          </a:p>
          <a:p>
            <a:pPr lvl="1"/>
            <a:r>
              <a:rPr lang="en-US" dirty="0"/>
              <a:t>Did you ask the Complainant to have sex with you? </a:t>
            </a:r>
          </a:p>
          <a:p>
            <a:pPr marL="0" indent="0">
              <a:buNone/>
            </a:pPr>
            <a:endParaRPr lang="en-US" dirty="0"/>
          </a:p>
          <a:p>
            <a:r>
              <a:rPr lang="en-US" dirty="0"/>
              <a:t>Do not let assumptions stop you from asking a question?</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9517069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23E9C-6390-7075-3B2C-7E9857EBAC84}"/>
              </a:ext>
            </a:extLst>
          </p:cNvPr>
          <p:cNvSpPr>
            <a:spLocks noGrp="1"/>
          </p:cNvSpPr>
          <p:nvPr>
            <p:ph type="title"/>
          </p:nvPr>
        </p:nvSpPr>
        <p:spPr>
          <a:xfrm>
            <a:off x="1484310" y="385959"/>
            <a:ext cx="10018713" cy="1405134"/>
          </a:xfrm>
        </p:spPr>
        <p:txBody>
          <a:bodyPr>
            <a:noAutofit/>
          </a:bodyPr>
          <a:lstStyle/>
          <a:p>
            <a:r>
              <a:rPr lang="en-US" sz="3200" dirty="0"/>
              <a:t>HYPO: Faculty Accused of Sexually Harassing </a:t>
            </a:r>
            <a:br>
              <a:rPr lang="en-US" sz="3200" dirty="0"/>
            </a:br>
            <a:r>
              <a:rPr lang="en-US" sz="3200" dirty="0"/>
              <a:t>Student Via Disappearing Text Messages</a:t>
            </a:r>
          </a:p>
        </p:txBody>
      </p:sp>
      <p:sp>
        <p:nvSpPr>
          <p:cNvPr id="3" name="Content Placeholder 2">
            <a:extLst>
              <a:ext uri="{FF2B5EF4-FFF2-40B4-BE49-F238E27FC236}">
                <a16:creationId xmlns:a16="http://schemas.microsoft.com/office/drawing/2014/main" id="{AD2080E0-C781-B790-9CB8-23531089A6BD}"/>
              </a:ext>
            </a:extLst>
          </p:cNvPr>
          <p:cNvSpPr>
            <a:spLocks noGrp="1"/>
          </p:cNvSpPr>
          <p:nvPr>
            <p:ph idx="1"/>
          </p:nvPr>
        </p:nvSpPr>
        <p:spPr/>
        <p:txBody>
          <a:bodyPr>
            <a:normAutofit/>
          </a:bodyPr>
          <a:lstStyle/>
          <a:p>
            <a:pPr marL="0" indent="0">
              <a:buNone/>
            </a:pPr>
            <a:endParaRPr lang="en-US" dirty="0"/>
          </a:p>
          <a:p>
            <a:r>
              <a:rPr lang="en-US" dirty="0"/>
              <a:t>Have you sent personal text messages to any of your students?  Have you texted with any students?</a:t>
            </a:r>
          </a:p>
          <a:p>
            <a:endParaRPr lang="en-US" dirty="0"/>
          </a:p>
          <a:p>
            <a:r>
              <a:rPr lang="en-US" dirty="0"/>
              <a:t>Are your text messages personal or class related?</a:t>
            </a:r>
          </a:p>
          <a:p>
            <a:endParaRPr lang="en-US" dirty="0"/>
          </a:p>
          <a:p>
            <a:r>
              <a:rPr lang="en-US" dirty="0"/>
              <a:t>Which students?  When?  How many times?  (Break this down by each student.)</a:t>
            </a:r>
          </a:p>
          <a:p>
            <a:pPr marL="457200" lvl="1" indent="0">
              <a:buNone/>
            </a:pPr>
            <a:endParaRPr lang="en-US" dirty="0"/>
          </a:p>
          <a:p>
            <a:r>
              <a:rPr lang="en-US" dirty="0"/>
              <a:t>(Assume Employee doesn’t mention the student in question.)  Have you ever exchanged text messages with Jamie Fisher?</a:t>
            </a:r>
          </a:p>
        </p:txBody>
      </p:sp>
    </p:spTree>
    <p:extLst>
      <p:ext uri="{BB962C8B-B14F-4D97-AF65-F5344CB8AC3E}">
        <p14:creationId xmlns:p14="http://schemas.microsoft.com/office/powerpoint/2010/main" val="7788710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B92EB-B158-D557-376B-4E53F866A9B3}"/>
              </a:ext>
            </a:extLst>
          </p:cNvPr>
          <p:cNvSpPr>
            <a:spLocks noGrp="1"/>
          </p:cNvSpPr>
          <p:nvPr>
            <p:ph type="title"/>
          </p:nvPr>
        </p:nvSpPr>
        <p:spPr>
          <a:xfrm>
            <a:off x="1484310" y="245097"/>
            <a:ext cx="10018713" cy="1114897"/>
          </a:xfrm>
        </p:spPr>
        <p:txBody>
          <a:bodyPr>
            <a:normAutofit fontScale="90000"/>
          </a:bodyPr>
          <a:lstStyle/>
          <a:p>
            <a:r>
              <a:rPr lang="en-US" sz="3600" dirty="0"/>
              <a:t>Employee Accused of Texting with a Student; Allegation that the Text May Have Been Inappropriate</a:t>
            </a:r>
            <a:endParaRPr lang="en-US" dirty="0"/>
          </a:p>
        </p:txBody>
      </p:sp>
      <p:sp>
        <p:nvSpPr>
          <p:cNvPr id="3" name="Content Placeholder 2">
            <a:extLst>
              <a:ext uri="{FF2B5EF4-FFF2-40B4-BE49-F238E27FC236}">
                <a16:creationId xmlns:a16="http://schemas.microsoft.com/office/drawing/2014/main" id="{687DD80F-668E-259D-E258-8CD78F4BB88A}"/>
              </a:ext>
            </a:extLst>
          </p:cNvPr>
          <p:cNvSpPr>
            <a:spLocks noGrp="1"/>
          </p:cNvSpPr>
          <p:nvPr>
            <p:ph idx="1"/>
          </p:nvPr>
        </p:nvSpPr>
        <p:spPr/>
        <p:txBody>
          <a:bodyPr/>
          <a:lstStyle/>
          <a:p>
            <a:r>
              <a:rPr lang="en-US" dirty="0"/>
              <a:t>Jamie has provided screen shots of the following text messages?  Did you send these messages?</a:t>
            </a:r>
          </a:p>
          <a:p>
            <a:pPr marL="0" indent="0">
              <a:buNone/>
            </a:pPr>
            <a:endParaRPr lang="en-US" dirty="0"/>
          </a:p>
          <a:p>
            <a:pPr marL="1027113">
              <a:buSzPct val="100000"/>
              <a:buFont typeface="Courier New" panose="02070309020205020404" pitchFamily="49" charset="0"/>
              <a:buChar char="o"/>
            </a:pPr>
            <a:r>
              <a:rPr lang="en-US" dirty="0"/>
              <a:t>Why would you send Jamie text messages about . . . ?</a:t>
            </a:r>
          </a:p>
          <a:p>
            <a:pPr marL="1027113">
              <a:buSzPct val="100000"/>
              <a:buFont typeface="Courier New" panose="02070309020205020404" pitchFamily="49" charset="0"/>
              <a:buChar char="o"/>
            </a:pPr>
            <a:r>
              <a:rPr lang="en-US" dirty="0"/>
              <a:t>Why would you send Jamie text messages late at night?</a:t>
            </a:r>
          </a:p>
          <a:p>
            <a:pPr marL="1027113">
              <a:buSzPct val="100000"/>
              <a:buFont typeface="Courier New" panose="02070309020205020404" pitchFamily="49" charset="0"/>
              <a:buChar char="o"/>
            </a:pPr>
            <a:r>
              <a:rPr lang="en-US" dirty="0"/>
              <a:t>Have you had any physical/romantic contact with Jamie?</a:t>
            </a:r>
          </a:p>
          <a:p>
            <a:pPr marL="1027113">
              <a:buSzPct val="100000"/>
              <a:buFont typeface="Courier New" panose="02070309020205020404" pitchFamily="49" charset="0"/>
              <a:buChar char="o"/>
            </a:pPr>
            <a:r>
              <a:rPr lang="en-US" dirty="0"/>
              <a:t>Have you met with Jamie outside of class?  </a:t>
            </a:r>
          </a:p>
          <a:p>
            <a:pPr marL="1027113">
              <a:buSzPct val="100000"/>
              <a:buFont typeface="Courier New" panose="02070309020205020404" pitchFamily="49" charset="0"/>
              <a:buChar char="o"/>
            </a:pPr>
            <a:r>
              <a:rPr lang="en-US" dirty="0"/>
              <a:t>Other than sending Jamie text messages outside of class, any other contact outside of school?</a:t>
            </a:r>
          </a:p>
          <a:p>
            <a:pPr marL="1027113">
              <a:buSzPct val="100000"/>
              <a:buFont typeface="Courier New" panose="02070309020205020404" pitchFamily="49" charset="0"/>
              <a:buChar char="o"/>
            </a:pPr>
            <a:r>
              <a:rPr lang="en-US" dirty="0"/>
              <a:t>May I see whether these messages are on your phone?  Now?</a:t>
            </a:r>
          </a:p>
          <a:p>
            <a:endParaRPr lang="en-US" dirty="0"/>
          </a:p>
        </p:txBody>
      </p:sp>
    </p:spTree>
    <p:extLst>
      <p:ext uri="{BB962C8B-B14F-4D97-AF65-F5344CB8AC3E}">
        <p14:creationId xmlns:p14="http://schemas.microsoft.com/office/powerpoint/2010/main" val="2751261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6D480-F721-0BD5-E770-3B4D6B8EA274}"/>
              </a:ext>
            </a:extLst>
          </p:cNvPr>
          <p:cNvSpPr>
            <a:spLocks noGrp="1"/>
          </p:cNvSpPr>
          <p:nvPr>
            <p:ph type="title"/>
          </p:nvPr>
        </p:nvSpPr>
        <p:spPr/>
        <p:txBody>
          <a:bodyPr>
            <a:normAutofit fontScale="90000"/>
          </a:bodyPr>
          <a:lstStyle/>
          <a:p>
            <a:r>
              <a:rPr lang="en-US" dirty="0"/>
              <a:t>Employee Accused of Taking </a:t>
            </a:r>
            <a:br>
              <a:rPr lang="en-US" dirty="0"/>
            </a:br>
            <a:r>
              <a:rPr lang="en-US" dirty="0"/>
              <a:t>Secret Photos of Female Students?</a:t>
            </a:r>
          </a:p>
        </p:txBody>
      </p:sp>
      <p:sp>
        <p:nvSpPr>
          <p:cNvPr id="3" name="Content Placeholder 2">
            <a:extLst>
              <a:ext uri="{FF2B5EF4-FFF2-40B4-BE49-F238E27FC236}">
                <a16:creationId xmlns:a16="http://schemas.microsoft.com/office/drawing/2014/main" id="{20BCD63D-E1D3-7A15-908E-8A39C84E66A1}"/>
              </a:ext>
            </a:extLst>
          </p:cNvPr>
          <p:cNvSpPr>
            <a:spLocks noGrp="1"/>
          </p:cNvSpPr>
          <p:nvPr>
            <p:ph idx="1"/>
          </p:nvPr>
        </p:nvSpPr>
        <p:spPr/>
        <p:txBody>
          <a:bodyPr/>
          <a:lstStyle/>
          <a:p>
            <a:r>
              <a:rPr lang="en-US" dirty="0"/>
              <a:t>Have you ever taken pictures of students in your class with your personal cell phone?  </a:t>
            </a:r>
          </a:p>
          <a:p>
            <a:pPr marL="0" indent="0">
              <a:buNone/>
            </a:pPr>
            <a:endParaRPr lang="en-US" dirty="0"/>
          </a:p>
          <a:p>
            <a:r>
              <a:rPr lang="en-US" dirty="0"/>
              <a:t>When/Why?</a:t>
            </a:r>
          </a:p>
          <a:p>
            <a:pPr marL="0" indent="0">
              <a:buNone/>
            </a:pPr>
            <a:endParaRPr lang="en-US" dirty="0"/>
          </a:p>
          <a:p>
            <a:r>
              <a:rPr lang="en-US" b="1" dirty="0"/>
              <a:t>Can you show me your phone?</a:t>
            </a:r>
          </a:p>
          <a:p>
            <a:endParaRPr lang="en-US" b="1" dirty="0"/>
          </a:p>
          <a:p>
            <a:r>
              <a:rPr lang="en-US" b="1" dirty="0"/>
              <a:t>Can I see these photos?  </a:t>
            </a:r>
            <a:r>
              <a:rPr lang="en-US" dirty="0"/>
              <a:t>If you’re not going to allow me to see these photos, I am going to think there is something you are hiding and that concerns me.</a:t>
            </a:r>
          </a:p>
        </p:txBody>
      </p:sp>
    </p:spTree>
    <p:extLst>
      <p:ext uri="{BB962C8B-B14F-4D97-AF65-F5344CB8AC3E}">
        <p14:creationId xmlns:p14="http://schemas.microsoft.com/office/powerpoint/2010/main" val="1797739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2C097-ABBB-4F95-BF68-54AC2C88B542}"/>
              </a:ext>
            </a:extLst>
          </p:cNvPr>
          <p:cNvSpPr>
            <a:spLocks noGrp="1"/>
          </p:cNvSpPr>
          <p:nvPr>
            <p:ph type="title"/>
          </p:nvPr>
        </p:nvSpPr>
        <p:spPr/>
        <p:txBody>
          <a:bodyPr>
            <a:normAutofit/>
          </a:bodyPr>
          <a:lstStyle/>
          <a:p>
            <a:r>
              <a:rPr lang="en-US" sz="4400" dirty="0"/>
              <a:t>OVERVIEW</a:t>
            </a:r>
          </a:p>
        </p:txBody>
      </p:sp>
      <p:sp>
        <p:nvSpPr>
          <p:cNvPr id="3" name="Content Placeholder 2">
            <a:extLst>
              <a:ext uri="{FF2B5EF4-FFF2-40B4-BE49-F238E27FC236}">
                <a16:creationId xmlns:a16="http://schemas.microsoft.com/office/drawing/2014/main" id="{D7F8008F-1F8E-43C2-A75F-01DD31C52B13}"/>
              </a:ext>
            </a:extLst>
          </p:cNvPr>
          <p:cNvSpPr>
            <a:spLocks noGrp="1"/>
          </p:cNvSpPr>
          <p:nvPr>
            <p:ph sz="half" idx="1"/>
          </p:nvPr>
        </p:nvSpPr>
        <p:spPr/>
        <p:txBody>
          <a:bodyPr/>
          <a:lstStyle/>
          <a:p>
            <a:r>
              <a:rPr lang="en-US" sz="2400" i="1" dirty="0"/>
              <a:t>When</a:t>
            </a:r>
            <a:r>
              <a:rPr lang="en-US" sz="2400" dirty="0"/>
              <a:t> to investigate?</a:t>
            </a:r>
          </a:p>
          <a:p>
            <a:r>
              <a:rPr lang="en-US" sz="2400" i="1" dirty="0"/>
              <a:t>Who</a:t>
            </a:r>
            <a:r>
              <a:rPr lang="en-US" sz="2400" dirty="0"/>
              <a:t> investigates?</a:t>
            </a:r>
          </a:p>
          <a:p>
            <a:r>
              <a:rPr lang="en-US" sz="2400" dirty="0"/>
              <a:t>Elements of an Investigation</a:t>
            </a:r>
          </a:p>
          <a:p>
            <a:r>
              <a:rPr lang="en-US" sz="2400" dirty="0"/>
              <a:t>Intersections with Criminal Investigations/Proceedings</a:t>
            </a:r>
          </a:p>
          <a:p>
            <a:endParaRPr lang="en-US" dirty="0"/>
          </a:p>
          <a:p>
            <a:endParaRPr lang="en-US" dirty="0"/>
          </a:p>
        </p:txBody>
      </p:sp>
      <p:sp>
        <p:nvSpPr>
          <p:cNvPr id="4" name="Content Placeholder 3">
            <a:extLst>
              <a:ext uri="{FF2B5EF4-FFF2-40B4-BE49-F238E27FC236}">
                <a16:creationId xmlns:a16="http://schemas.microsoft.com/office/drawing/2014/main" id="{4F277620-EC91-4379-A9D9-0FBDD8D913EF}"/>
              </a:ext>
            </a:extLst>
          </p:cNvPr>
          <p:cNvSpPr>
            <a:spLocks noGrp="1"/>
          </p:cNvSpPr>
          <p:nvPr>
            <p:ph sz="half" idx="2"/>
          </p:nvPr>
        </p:nvSpPr>
        <p:spPr/>
        <p:txBody>
          <a:bodyPr>
            <a:normAutofit/>
          </a:bodyPr>
          <a:lstStyle/>
          <a:p>
            <a:r>
              <a:rPr lang="en-US" sz="2400" dirty="0"/>
              <a:t>Conducting the Investigation </a:t>
            </a:r>
          </a:p>
          <a:p>
            <a:r>
              <a:rPr lang="en-US" sz="2400" dirty="0"/>
              <a:t>Collecting &amp; Analyzing Evidence/Relevance</a:t>
            </a:r>
          </a:p>
          <a:p>
            <a:r>
              <a:rPr lang="en-US" sz="2400" dirty="0"/>
              <a:t>Advisors</a:t>
            </a:r>
          </a:p>
          <a:p>
            <a:r>
              <a:rPr lang="en-US" sz="2400" dirty="0"/>
              <a:t>Written Investigative Report</a:t>
            </a:r>
          </a:p>
        </p:txBody>
      </p:sp>
    </p:spTree>
    <p:extLst>
      <p:ext uri="{BB962C8B-B14F-4D97-AF65-F5344CB8AC3E}">
        <p14:creationId xmlns:p14="http://schemas.microsoft.com/office/powerpoint/2010/main" val="717380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C98BC56-6039-495F-8726-DC4253666B93}"/>
              </a:ext>
            </a:extLst>
          </p:cNvPr>
          <p:cNvSpPr>
            <a:spLocks noGrp="1"/>
          </p:cNvSpPr>
          <p:nvPr>
            <p:ph type="title"/>
          </p:nvPr>
        </p:nvSpPr>
        <p:spPr/>
        <p:txBody>
          <a:bodyPr/>
          <a:lstStyle/>
          <a:p>
            <a:r>
              <a:rPr lang="en-US" dirty="0"/>
              <a:t>Collection and Preservation of Evidence</a:t>
            </a:r>
          </a:p>
        </p:txBody>
      </p:sp>
      <p:sp>
        <p:nvSpPr>
          <p:cNvPr id="4" name="Content Placeholder 3">
            <a:extLst>
              <a:ext uri="{FF2B5EF4-FFF2-40B4-BE49-F238E27FC236}">
                <a16:creationId xmlns:a16="http://schemas.microsoft.com/office/drawing/2014/main" id="{589FF9AA-3F7C-4D13-B407-8E0781DCFC0F}"/>
              </a:ext>
            </a:extLst>
          </p:cNvPr>
          <p:cNvSpPr>
            <a:spLocks noGrp="1"/>
          </p:cNvSpPr>
          <p:nvPr>
            <p:ph idx="1"/>
          </p:nvPr>
        </p:nvSpPr>
        <p:spPr/>
        <p:txBody>
          <a:bodyPr/>
          <a:lstStyle/>
          <a:p>
            <a:r>
              <a:rPr lang="en-US" dirty="0"/>
              <a:t>Collect and preserve all evidence in an investigation.  </a:t>
            </a:r>
          </a:p>
          <a:p>
            <a:pPr lvl="1"/>
            <a:r>
              <a:rPr lang="en-US" dirty="0"/>
              <a:t>E-mails, text messages, videos, recordings</a:t>
            </a:r>
          </a:p>
          <a:p>
            <a:pPr lvl="1"/>
            <a:r>
              <a:rPr lang="en-US" dirty="0"/>
              <a:t>Employee Documents – contracts, evaluations, personnel file material</a:t>
            </a:r>
          </a:p>
          <a:p>
            <a:pPr lvl="1"/>
            <a:r>
              <a:rPr lang="en-US" dirty="0"/>
              <a:t>Written Statements – </a:t>
            </a:r>
            <a:r>
              <a:rPr lang="en-US" b="1" u="sng" dirty="0"/>
              <a:t>dated, signed, sealed and delivered</a:t>
            </a:r>
            <a:r>
              <a:rPr lang="en-US" b="1" dirty="0"/>
              <a:t>!</a:t>
            </a:r>
          </a:p>
          <a:p>
            <a:pPr lvl="2"/>
            <a:r>
              <a:rPr lang="en-US" dirty="0"/>
              <a:t>Focuses on Who, What, When, Where, How, and Why</a:t>
            </a:r>
          </a:p>
          <a:p>
            <a:pPr lvl="1"/>
            <a:r>
              <a:rPr lang="en-US" dirty="0"/>
              <a:t>Interview Notes (yes – your notes)</a:t>
            </a:r>
          </a:p>
          <a:p>
            <a:pPr lvl="1"/>
            <a:r>
              <a:rPr lang="en-US" dirty="0"/>
              <a:t>Everything!!!!!</a:t>
            </a:r>
          </a:p>
          <a:p>
            <a:pPr lvl="1"/>
            <a:endParaRPr lang="en-US" dirty="0"/>
          </a:p>
          <a:p>
            <a:r>
              <a:rPr lang="en-US" dirty="0"/>
              <a:t>Consider that </a:t>
            </a:r>
            <a:r>
              <a:rPr lang="en-US" u="sng" dirty="0"/>
              <a:t>all</a:t>
            </a:r>
            <a:r>
              <a:rPr lang="en-US" dirty="0"/>
              <a:t> evidence will be turned over to the parties.</a:t>
            </a:r>
          </a:p>
        </p:txBody>
      </p:sp>
    </p:spTree>
    <p:extLst>
      <p:ext uri="{BB962C8B-B14F-4D97-AF65-F5344CB8AC3E}">
        <p14:creationId xmlns:p14="http://schemas.microsoft.com/office/powerpoint/2010/main" val="1202267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EBCCC-667C-4991-9324-3B02FC7A7D6A}"/>
              </a:ext>
            </a:extLst>
          </p:cNvPr>
          <p:cNvSpPr>
            <a:spLocks noGrp="1"/>
          </p:cNvSpPr>
          <p:nvPr>
            <p:ph type="title"/>
          </p:nvPr>
        </p:nvSpPr>
        <p:spPr/>
        <p:txBody>
          <a:bodyPr/>
          <a:lstStyle/>
          <a:p>
            <a:r>
              <a:rPr lang="en-US" altLang="en-US" dirty="0"/>
              <a:t>PRESERVATION OF EVIDENCE</a:t>
            </a:r>
            <a:endParaRPr lang="en-US" dirty="0"/>
          </a:p>
        </p:txBody>
      </p:sp>
      <p:sp>
        <p:nvSpPr>
          <p:cNvPr id="3" name="Content Placeholder 2">
            <a:extLst>
              <a:ext uri="{FF2B5EF4-FFF2-40B4-BE49-F238E27FC236}">
                <a16:creationId xmlns:a16="http://schemas.microsoft.com/office/drawing/2014/main" id="{B7170C21-5337-4B33-A540-3A494516C94A}"/>
              </a:ext>
            </a:extLst>
          </p:cNvPr>
          <p:cNvSpPr>
            <a:spLocks noGrp="1"/>
          </p:cNvSpPr>
          <p:nvPr>
            <p:ph idx="1"/>
          </p:nvPr>
        </p:nvSpPr>
        <p:spPr/>
        <p:txBody>
          <a:bodyPr/>
          <a:lstStyle/>
          <a:p>
            <a:r>
              <a:rPr lang="en-US" altLang="en-US" dirty="0"/>
              <a:t>Have a note taker in interviews if you are not a good note taker.</a:t>
            </a:r>
          </a:p>
          <a:p>
            <a:endParaRPr lang="en-US" altLang="en-US" dirty="0"/>
          </a:p>
          <a:p>
            <a:r>
              <a:rPr lang="en-US" altLang="en-US" b="1" dirty="0"/>
              <a:t>To record, or not to record, that is the question.</a:t>
            </a:r>
          </a:p>
          <a:p>
            <a:pPr marL="0" indent="0">
              <a:buNone/>
            </a:pPr>
            <a:endParaRPr lang="en-US" altLang="en-US" dirty="0"/>
          </a:p>
          <a:p>
            <a:r>
              <a:rPr lang="en-US" altLang="en-US" dirty="0"/>
              <a:t>Claims can take many years to resolve.  Evidence must be carefully maintained until claim is concluded.</a:t>
            </a:r>
          </a:p>
          <a:p>
            <a:pPr marL="0" indent="0">
              <a:buNone/>
            </a:pPr>
            <a:endParaRPr lang="en-US" altLang="en-US" dirty="0"/>
          </a:p>
          <a:p>
            <a:r>
              <a:rPr lang="en-US" altLang="en-US" dirty="0"/>
              <a:t>When your lawyer asks you for "everything" make sure everyone knows what that means.</a:t>
            </a:r>
          </a:p>
          <a:p>
            <a:endParaRPr lang="en-US" dirty="0"/>
          </a:p>
        </p:txBody>
      </p:sp>
    </p:spTree>
    <p:extLst>
      <p:ext uri="{BB962C8B-B14F-4D97-AF65-F5344CB8AC3E}">
        <p14:creationId xmlns:p14="http://schemas.microsoft.com/office/powerpoint/2010/main" val="29817462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A975E13E-B4F6-4FC6-82C0-1BB5BA0CEFE3}"/>
              </a:ext>
            </a:extLst>
          </p:cNvPr>
          <p:cNvSpPr>
            <a:spLocks noGrp="1" noChangeArrowheads="1"/>
          </p:cNvSpPr>
          <p:nvPr>
            <p:ph type="title"/>
          </p:nvPr>
        </p:nvSpPr>
        <p:spPr/>
        <p:txBody>
          <a:bodyPr/>
          <a:lstStyle/>
          <a:p>
            <a:r>
              <a:rPr lang="en-US" altLang="en-US" dirty="0"/>
              <a:t>Hack #4 – DON’T LET THIS BE YOU</a:t>
            </a:r>
          </a:p>
        </p:txBody>
      </p:sp>
      <p:pic>
        <p:nvPicPr>
          <p:cNvPr id="61444" name="Picture 4" descr="garbagetreasure">
            <a:extLst>
              <a:ext uri="{FF2B5EF4-FFF2-40B4-BE49-F238E27FC236}">
                <a16:creationId xmlns:a16="http://schemas.microsoft.com/office/drawing/2014/main" id="{D6F49C7E-EAF0-4EEF-91AF-FB1F0C697E71}"/>
              </a:ext>
            </a:extLst>
          </p:cNvPr>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2921000" y="1625601"/>
            <a:ext cx="6350000" cy="44751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1445" name="Picture 5">
            <a:extLst>
              <a:ext uri="{FF2B5EF4-FFF2-40B4-BE49-F238E27FC236}">
                <a16:creationId xmlns:a16="http://schemas.microsoft.com/office/drawing/2014/main" id="{ED8862E2-4D9B-401C-A36C-08EC59BDD0C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9800" y="3352800"/>
            <a:ext cx="1524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46" name="Picture 6">
            <a:extLst>
              <a:ext uri="{FF2B5EF4-FFF2-40B4-BE49-F238E27FC236}">
                <a16:creationId xmlns:a16="http://schemas.microsoft.com/office/drawing/2014/main" id="{F78ED2B1-1B8E-4669-A8AD-AD825E6D566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19800" y="3352800"/>
            <a:ext cx="1524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EAAFB-4329-4988-8E8D-8CA754B8E3AB}"/>
              </a:ext>
            </a:extLst>
          </p:cNvPr>
          <p:cNvSpPr>
            <a:spLocks noGrp="1"/>
          </p:cNvSpPr>
          <p:nvPr>
            <p:ph type="title"/>
          </p:nvPr>
        </p:nvSpPr>
        <p:spPr>
          <a:xfrm>
            <a:off x="1484311" y="685800"/>
            <a:ext cx="10018713" cy="1185333"/>
          </a:xfrm>
        </p:spPr>
        <p:txBody>
          <a:bodyPr>
            <a:normAutofit/>
          </a:bodyPr>
          <a:lstStyle/>
          <a:p>
            <a:r>
              <a:rPr lang="en-US"/>
              <a:t>EVIDENCE</a:t>
            </a:r>
            <a:endParaRPr lang="en-US" dirty="0"/>
          </a:p>
        </p:txBody>
      </p:sp>
      <p:sp>
        <p:nvSpPr>
          <p:cNvPr id="3" name="Content Placeholder 2">
            <a:extLst>
              <a:ext uri="{FF2B5EF4-FFF2-40B4-BE49-F238E27FC236}">
                <a16:creationId xmlns:a16="http://schemas.microsoft.com/office/drawing/2014/main" id="{A87DE41F-D78C-438F-98BE-58C8FA5D3700}"/>
              </a:ext>
            </a:extLst>
          </p:cNvPr>
          <p:cNvSpPr>
            <a:spLocks noGrp="1"/>
          </p:cNvSpPr>
          <p:nvPr>
            <p:ph idx="1"/>
          </p:nvPr>
        </p:nvSpPr>
        <p:spPr>
          <a:xfrm>
            <a:off x="1597433" y="1978502"/>
            <a:ext cx="4784513" cy="3793067"/>
          </a:xfrm>
        </p:spPr>
        <p:txBody>
          <a:bodyPr>
            <a:normAutofit/>
          </a:bodyPr>
          <a:lstStyle/>
          <a:p>
            <a:pPr marL="457200" lvl="1" indent="0">
              <a:spcAft>
                <a:spcPts val="600"/>
              </a:spcAft>
              <a:buNone/>
            </a:pPr>
            <a:endParaRPr lang="en-US" dirty="0"/>
          </a:p>
          <a:p>
            <a:pPr marL="457200" lvl="1" indent="0">
              <a:spcAft>
                <a:spcPts val="600"/>
              </a:spcAft>
              <a:buNone/>
            </a:pPr>
            <a:r>
              <a:rPr lang="en-US" sz="2800" dirty="0"/>
              <a:t>Investigator should objectively evaluate all physical, documentary, or other evidence as appropriate and available.</a:t>
            </a:r>
          </a:p>
        </p:txBody>
      </p:sp>
      <p:pic>
        <p:nvPicPr>
          <p:cNvPr id="9" name="Graphic 6" descr="Detective">
            <a:extLst>
              <a:ext uri="{FF2B5EF4-FFF2-40B4-BE49-F238E27FC236}">
                <a16:creationId xmlns:a16="http://schemas.microsoft.com/office/drawing/2014/main" id="{BC1605B1-CCAD-43E0-B784-2B0AE85D709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994056" y="2384502"/>
            <a:ext cx="2717116" cy="271711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p:spTree>
    <p:extLst>
      <p:ext uri="{BB962C8B-B14F-4D97-AF65-F5344CB8AC3E}">
        <p14:creationId xmlns:p14="http://schemas.microsoft.com/office/powerpoint/2010/main" val="2188551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032CD-DBFD-443A-83F6-7FB3BA748AC7}"/>
              </a:ext>
            </a:extLst>
          </p:cNvPr>
          <p:cNvSpPr>
            <a:spLocks noGrp="1"/>
          </p:cNvSpPr>
          <p:nvPr>
            <p:ph type="title"/>
          </p:nvPr>
        </p:nvSpPr>
        <p:spPr/>
        <p:txBody>
          <a:bodyPr/>
          <a:lstStyle/>
          <a:p>
            <a:r>
              <a:rPr lang="en-US" dirty="0"/>
              <a:t>STANDARDS OF EVIDENCE</a:t>
            </a:r>
          </a:p>
        </p:txBody>
      </p:sp>
      <p:graphicFrame>
        <p:nvGraphicFramePr>
          <p:cNvPr id="4" name="Table 4">
            <a:extLst>
              <a:ext uri="{FF2B5EF4-FFF2-40B4-BE49-F238E27FC236}">
                <a16:creationId xmlns:a16="http://schemas.microsoft.com/office/drawing/2014/main" id="{F83AE72A-5C1F-441A-8639-A09659D4F41C}"/>
              </a:ext>
            </a:extLst>
          </p:cNvPr>
          <p:cNvGraphicFramePr>
            <a:graphicFrameLocks noGrp="1"/>
          </p:cNvGraphicFramePr>
          <p:nvPr>
            <p:extLst>
              <p:ext uri="{D42A27DB-BD31-4B8C-83A1-F6EECF244321}">
                <p14:modId xmlns:p14="http://schemas.microsoft.com/office/powerpoint/2010/main" val="2243389279"/>
              </p:ext>
            </p:extLst>
          </p:nvPr>
        </p:nvGraphicFramePr>
        <p:xfrm>
          <a:off x="1550126" y="1680753"/>
          <a:ext cx="9666514" cy="3997235"/>
        </p:xfrm>
        <a:graphic>
          <a:graphicData uri="http://schemas.openxmlformats.org/drawingml/2006/table">
            <a:tbl>
              <a:tblPr firstRow="1" bandRow="1">
                <a:tableStyleId>{5C22544A-7EE6-4342-B048-85BDC9FD1C3A}</a:tableStyleId>
              </a:tblPr>
              <a:tblGrid>
                <a:gridCol w="4833257">
                  <a:extLst>
                    <a:ext uri="{9D8B030D-6E8A-4147-A177-3AD203B41FA5}">
                      <a16:colId xmlns:a16="http://schemas.microsoft.com/office/drawing/2014/main" val="2996027276"/>
                    </a:ext>
                  </a:extLst>
                </a:gridCol>
                <a:gridCol w="4833257">
                  <a:extLst>
                    <a:ext uri="{9D8B030D-6E8A-4147-A177-3AD203B41FA5}">
                      <a16:colId xmlns:a16="http://schemas.microsoft.com/office/drawing/2014/main" val="2481584470"/>
                    </a:ext>
                  </a:extLst>
                </a:gridCol>
              </a:tblGrid>
              <a:tr h="522001">
                <a:tc>
                  <a:txBody>
                    <a:bodyPr/>
                    <a:lstStyle/>
                    <a:p>
                      <a:pPr algn="ctr"/>
                      <a:r>
                        <a:rPr lang="en-US" dirty="0"/>
                        <a:t>Standard of Evidence</a:t>
                      </a:r>
                    </a:p>
                  </a:txBody>
                  <a:tcPr/>
                </a:tc>
                <a:tc>
                  <a:txBody>
                    <a:bodyPr/>
                    <a:lstStyle/>
                    <a:p>
                      <a:pPr algn="ctr"/>
                      <a:r>
                        <a:rPr lang="en-US" dirty="0"/>
                        <a:t>Level of Proof</a:t>
                      </a:r>
                    </a:p>
                  </a:txBody>
                  <a:tcPr/>
                </a:tc>
                <a:extLst>
                  <a:ext uri="{0D108BD9-81ED-4DB2-BD59-A6C34878D82A}">
                    <a16:rowId xmlns:a16="http://schemas.microsoft.com/office/drawing/2014/main" val="1727558574"/>
                  </a:ext>
                </a:extLst>
              </a:tr>
              <a:tr h="1287124">
                <a:tc>
                  <a:txBody>
                    <a:bodyPr/>
                    <a:lstStyle/>
                    <a:p>
                      <a:pPr algn="ctr"/>
                      <a:r>
                        <a:rPr lang="en-US" b="1" dirty="0"/>
                        <a:t>Beyond a Reasonable Doubt</a:t>
                      </a:r>
                    </a:p>
                  </a:txBody>
                  <a:tcPr/>
                </a:tc>
                <a:tc>
                  <a:txBody>
                    <a:bodyPr/>
                    <a:lstStyle/>
                    <a:p>
                      <a:r>
                        <a:rPr lang="en-US" dirty="0"/>
                        <a:t>Highest standard of evidence; used in criminal law; facts of the case lead to only one reasonable conclusion</a:t>
                      </a:r>
                    </a:p>
                  </a:txBody>
                  <a:tcPr/>
                </a:tc>
                <a:extLst>
                  <a:ext uri="{0D108BD9-81ED-4DB2-BD59-A6C34878D82A}">
                    <a16:rowId xmlns:a16="http://schemas.microsoft.com/office/drawing/2014/main" val="3374335564"/>
                  </a:ext>
                </a:extLst>
              </a:tr>
              <a:tr h="1287124">
                <a:tc>
                  <a:txBody>
                    <a:bodyPr/>
                    <a:lstStyle/>
                    <a:p>
                      <a:pPr algn="ctr"/>
                      <a:r>
                        <a:rPr lang="en-US" b="1" dirty="0"/>
                        <a:t>Clear and Convincing </a:t>
                      </a:r>
                    </a:p>
                  </a:txBody>
                  <a:tcPr/>
                </a:tc>
                <a:tc>
                  <a:txBody>
                    <a:bodyPr/>
                    <a:lstStyle/>
                    <a:p>
                      <a:r>
                        <a:rPr lang="en-US" dirty="0"/>
                        <a:t>Hybrid; proof that a particular fact or event was highly and substantially more likely than not to have occurred </a:t>
                      </a:r>
                    </a:p>
                  </a:txBody>
                  <a:tcPr/>
                </a:tc>
                <a:extLst>
                  <a:ext uri="{0D108BD9-81ED-4DB2-BD59-A6C34878D82A}">
                    <a16:rowId xmlns:a16="http://schemas.microsoft.com/office/drawing/2014/main" val="2651434822"/>
                  </a:ext>
                </a:extLst>
              </a:tr>
              <a:tr h="900986">
                <a:tc>
                  <a:txBody>
                    <a:bodyPr/>
                    <a:lstStyle/>
                    <a:p>
                      <a:pPr algn="ctr"/>
                      <a:r>
                        <a:rPr lang="en-US" b="1" dirty="0"/>
                        <a:t>Preponderance of Evidence</a:t>
                      </a:r>
                    </a:p>
                  </a:txBody>
                  <a:tcPr/>
                </a:tc>
                <a:tc>
                  <a:txBody>
                    <a:bodyPr/>
                    <a:lstStyle/>
                    <a:p>
                      <a:r>
                        <a:rPr lang="en-US" dirty="0"/>
                        <a:t>Civil standard; proof that a fact or event was </a:t>
                      </a:r>
                      <a:r>
                        <a:rPr lang="en-US" b="1" u="sng" dirty="0">
                          <a:highlight>
                            <a:srgbClr val="FFFF00"/>
                          </a:highlight>
                        </a:rPr>
                        <a:t>more likely than not</a:t>
                      </a:r>
                      <a:r>
                        <a:rPr lang="en-US" b="1" u="sng" dirty="0"/>
                        <a:t> </a:t>
                      </a:r>
                      <a:r>
                        <a:rPr lang="en-US" dirty="0"/>
                        <a:t>to have occurred</a:t>
                      </a:r>
                    </a:p>
                  </a:txBody>
                  <a:tcPr/>
                </a:tc>
                <a:extLst>
                  <a:ext uri="{0D108BD9-81ED-4DB2-BD59-A6C34878D82A}">
                    <a16:rowId xmlns:a16="http://schemas.microsoft.com/office/drawing/2014/main" val="294154863"/>
                  </a:ext>
                </a:extLst>
              </a:tr>
            </a:tbl>
          </a:graphicData>
        </a:graphic>
      </p:graphicFrame>
    </p:spTree>
    <p:extLst>
      <p:ext uri="{BB962C8B-B14F-4D97-AF65-F5344CB8AC3E}">
        <p14:creationId xmlns:p14="http://schemas.microsoft.com/office/powerpoint/2010/main" val="29404871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F888C-7AFE-4CC9-A3E5-54D1C60F6416}"/>
              </a:ext>
            </a:extLst>
          </p:cNvPr>
          <p:cNvSpPr>
            <a:spLocks noGrp="1"/>
          </p:cNvSpPr>
          <p:nvPr>
            <p:ph type="title"/>
          </p:nvPr>
        </p:nvSpPr>
        <p:spPr/>
        <p:txBody>
          <a:bodyPr/>
          <a:lstStyle/>
          <a:p>
            <a:r>
              <a:rPr lang="en-US" dirty="0"/>
              <a:t>EVIDENCE</a:t>
            </a:r>
          </a:p>
        </p:txBody>
      </p:sp>
      <p:sp>
        <p:nvSpPr>
          <p:cNvPr id="3" name="Content Placeholder 2">
            <a:extLst>
              <a:ext uri="{FF2B5EF4-FFF2-40B4-BE49-F238E27FC236}">
                <a16:creationId xmlns:a16="http://schemas.microsoft.com/office/drawing/2014/main" id="{30543D28-CCD1-4B0E-A9DF-249B423EEC5F}"/>
              </a:ext>
            </a:extLst>
          </p:cNvPr>
          <p:cNvSpPr>
            <a:spLocks noGrp="1"/>
          </p:cNvSpPr>
          <p:nvPr>
            <p:ph idx="1"/>
          </p:nvPr>
        </p:nvSpPr>
        <p:spPr/>
        <p:txBody>
          <a:bodyPr/>
          <a:lstStyle/>
          <a:p>
            <a:r>
              <a:rPr lang="en-US" dirty="0"/>
              <a:t>No person acting on behalf of the College may rely upon or otherwise use questions or evidence that seek disclosure of information protected under a legally recognized privilege, unless the privilege is waived.</a:t>
            </a:r>
          </a:p>
          <a:p>
            <a:pPr lvl="1"/>
            <a:r>
              <a:rPr lang="en-US" dirty="0"/>
              <a:t>Attorney-Client </a:t>
            </a:r>
          </a:p>
          <a:p>
            <a:pPr lvl="1"/>
            <a:r>
              <a:rPr lang="en-US" dirty="0"/>
              <a:t>Healthcare Provider-Patient (G.S. 8-53, -53.3, -53.5, -53.13)</a:t>
            </a:r>
          </a:p>
          <a:p>
            <a:pPr lvl="1"/>
            <a:r>
              <a:rPr lang="en-US" dirty="0"/>
              <a:t>Agents of rape crisis centers and domestic violence programs-Victim (G.S. 8-53.12)</a:t>
            </a:r>
          </a:p>
        </p:txBody>
      </p:sp>
    </p:spTree>
    <p:extLst>
      <p:ext uri="{BB962C8B-B14F-4D97-AF65-F5344CB8AC3E}">
        <p14:creationId xmlns:p14="http://schemas.microsoft.com/office/powerpoint/2010/main" val="36157516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71F2A-2868-4508-96A9-9EEDC6ECC1AB}"/>
              </a:ext>
            </a:extLst>
          </p:cNvPr>
          <p:cNvSpPr>
            <a:spLocks noGrp="1"/>
          </p:cNvSpPr>
          <p:nvPr>
            <p:ph type="title"/>
          </p:nvPr>
        </p:nvSpPr>
        <p:spPr>
          <a:xfrm>
            <a:off x="1389786" y="735496"/>
            <a:ext cx="2639962" cy="5105400"/>
          </a:xfrm>
        </p:spPr>
        <p:txBody>
          <a:bodyPr>
            <a:normAutofit/>
          </a:bodyPr>
          <a:lstStyle/>
          <a:p>
            <a:r>
              <a:rPr lang="en-US" sz="3400" dirty="0">
                <a:solidFill>
                  <a:srgbClr val="FFFFFF"/>
                </a:solidFill>
              </a:rPr>
              <a:t>NCE</a:t>
            </a:r>
          </a:p>
        </p:txBody>
      </p:sp>
      <p:graphicFrame>
        <p:nvGraphicFramePr>
          <p:cNvPr id="5" name="Content Placeholder 2">
            <a:extLst>
              <a:ext uri="{FF2B5EF4-FFF2-40B4-BE49-F238E27FC236}">
                <a16:creationId xmlns:a16="http://schemas.microsoft.com/office/drawing/2014/main" id="{5D46B602-2540-48E6-94FD-1479A6D5BBC7}"/>
              </a:ext>
            </a:extLst>
          </p:cNvPr>
          <p:cNvGraphicFramePr>
            <a:graphicFrameLocks noGrp="1"/>
          </p:cNvGraphicFramePr>
          <p:nvPr>
            <p:ph idx="1"/>
            <p:extLst>
              <p:ext uri="{D42A27DB-BD31-4B8C-83A1-F6EECF244321}">
                <p14:modId xmlns:p14="http://schemas.microsoft.com/office/powerpoint/2010/main" val="4042359880"/>
              </p:ext>
            </p:extLst>
          </p:nvPr>
        </p:nvGraphicFramePr>
        <p:xfrm>
          <a:off x="3326205" y="735496"/>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622290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71F2A-2868-4508-96A9-9EEDC6ECC1AB}"/>
              </a:ext>
            </a:extLst>
          </p:cNvPr>
          <p:cNvSpPr>
            <a:spLocks noGrp="1"/>
          </p:cNvSpPr>
          <p:nvPr>
            <p:ph type="title"/>
          </p:nvPr>
        </p:nvSpPr>
        <p:spPr/>
        <p:txBody>
          <a:bodyPr/>
          <a:lstStyle/>
          <a:p>
            <a:r>
              <a:rPr lang="en-US" dirty="0"/>
              <a:t>WHAT IS CREDIBILITY?</a:t>
            </a:r>
          </a:p>
        </p:txBody>
      </p:sp>
      <p:sp>
        <p:nvSpPr>
          <p:cNvPr id="3" name="Content Placeholder 2">
            <a:extLst>
              <a:ext uri="{FF2B5EF4-FFF2-40B4-BE49-F238E27FC236}">
                <a16:creationId xmlns:a16="http://schemas.microsoft.com/office/drawing/2014/main" id="{45484D91-4F69-41D2-8E32-33F119225875}"/>
              </a:ext>
            </a:extLst>
          </p:cNvPr>
          <p:cNvSpPr>
            <a:spLocks noGrp="1"/>
          </p:cNvSpPr>
          <p:nvPr>
            <p:ph idx="1"/>
          </p:nvPr>
        </p:nvSpPr>
        <p:spPr/>
        <p:txBody>
          <a:bodyPr>
            <a:normAutofit lnSpcReduction="10000"/>
          </a:bodyPr>
          <a:lstStyle/>
          <a:p>
            <a:r>
              <a:rPr lang="en-US" sz="3000" dirty="0"/>
              <a:t>Credibility assessment may not be based on a person’s status as a Complainant, Respondent, or Witness</a:t>
            </a:r>
          </a:p>
          <a:p>
            <a:endParaRPr lang="en-US" sz="3000" dirty="0"/>
          </a:p>
          <a:p>
            <a:r>
              <a:rPr lang="en-US" sz="3000" dirty="0"/>
              <a:t>Accuracy and reliability of information</a:t>
            </a:r>
          </a:p>
          <a:p>
            <a:endParaRPr lang="en-US" sz="3000" dirty="0"/>
          </a:p>
          <a:p>
            <a:r>
              <a:rPr lang="en-US" sz="3000" dirty="0"/>
              <a:t>Primary factors: corroboration and consistency</a:t>
            </a:r>
          </a:p>
          <a:p>
            <a:endParaRPr lang="en-US" sz="3000" dirty="0"/>
          </a:p>
          <a:p>
            <a:r>
              <a:rPr lang="en-US" sz="3000" dirty="0"/>
              <a:t>Avoid too much focus on irrelevant inconsistencies</a:t>
            </a:r>
          </a:p>
          <a:p>
            <a:endParaRPr lang="en-US" sz="3000" dirty="0"/>
          </a:p>
          <a:p>
            <a:r>
              <a:rPr lang="en-US" sz="3000" dirty="0"/>
              <a:t>Source + content + plausibility</a:t>
            </a:r>
          </a:p>
        </p:txBody>
      </p:sp>
    </p:spTree>
    <p:extLst>
      <p:ext uri="{BB962C8B-B14F-4D97-AF65-F5344CB8AC3E}">
        <p14:creationId xmlns:p14="http://schemas.microsoft.com/office/powerpoint/2010/main" val="25577796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77F99-F69B-46FA-A89D-AB4C5C392739}"/>
              </a:ext>
            </a:extLst>
          </p:cNvPr>
          <p:cNvSpPr>
            <a:spLocks noGrp="1"/>
          </p:cNvSpPr>
          <p:nvPr>
            <p:ph type="title"/>
          </p:nvPr>
        </p:nvSpPr>
        <p:spPr>
          <a:xfrm>
            <a:off x="1578577" y="193249"/>
            <a:ext cx="10018713" cy="974035"/>
          </a:xfrm>
        </p:spPr>
        <p:txBody>
          <a:bodyPr>
            <a:normAutofit fontScale="90000"/>
          </a:bodyPr>
          <a:lstStyle/>
          <a:p>
            <a:r>
              <a:rPr lang="en-US" dirty="0"/>
              <a:t>HYPOTHETICALS- ISSUES OF RELEVANCY</a:t>
            </a:r>
          </a:p>
        </p:txBody>
      </p:sp>
      <p:sp>
        <p:nvSpPr>
          <p:cNvPr id="3" name="Content Placeholder 2">
            <a:extLst>
              <a:ext uri="{FF2B5EF4-FFF2-40B4-BE49-F238E27FC236}">
                <a16:creationId xmlns:a16="http://schemas.microsoft.com/office/drawing/2014/main" id="{6A450152-B8AD-4A40-97CC-434A35EE46E5}"/>
              </a:ext>
            </a:extLst>
          </p:cNvPr>
          <p:cNvSpPr>
            <a:spLocks noGrp="1"/>
          </p:cNvSpPr>
          <p:nvPr>
            <p:ph idx="1"/>
          </p:nvPr>
        </p:nvSpPr>
        <p:spPr>
          <a:xfrm>
            <a:off x="1578578" y="1256300"/>
            <a:ext cx="10018713" cy="5408451"/>
          </a:xfrm>
        </p:spPr>
        <p:txBody>
          <a:bodyPr>
            <a:normAutofit fontScale="92500"/>
          </a:bodyPr>
          <a:lstStyle/>
          <a:p>
            <a:pPr>
              <a:lnSpc>
                <a:spcPct val="110000"/>
              </a:lnSpc>
            </a:pPr>
            <a:r>
              <a:rPr lang="en-US" dirty="0"/>
              <a:t>The Investigator interviews one of the witnesses to the alleged incident identified by the Respondent.  At the end of the interview the Witness reads back through their text messages with the Respondent on the evening of the incident.  </a:t>
            </a:r>
            <a:r>
              <a:rPr lang="en-US" b="1" dirty="0"/>
              <a:t>Are these text messages relevant?  What should the investigator do?</a:t>
            </a:r>
          </a:p>
          <a:p>
            <a:pPr marL="0" indent="0">
              <a:lnSpc>
                <a:spcPct val="110000"/>
              </a:lnSpc>
              <a:buNone/>
            </a:pPr>
            <a:endParaRPr lang="en-US" b="1" dirty="0"/>
          </a:p>
          <a:p>
            <a:pPr>
              <a:lnSpc>
                <a:spcPct val="110000"/>
              </a:lnSpc>
            </a:pPr>
            <a:r>
              <a:rPr lang="en-US" dirty="0"/>
              <a:t>During an investigation, the Complainant shows the Investigator copies of social media posts made by the Respondent on the evening of the alleged incident that have since been deleted by the Respondent. </a:t>
            </a:r>
            <a:r>
              <a:rPr lang="en-US" b="1" dirty="0"/>
              <a:t> Are these posts relevant?  What should the investigator do?</a:t>
            </a:r>
          </a:p>
          <a:p>
            <a:pPr marL="0" indent="0">
              <a:lnSpc>
                <a:spcPct val="110000"/>
              </a:lnSpc>
              <a:buNone/>
            </a:pPr>
            <a:endParaRPr lang="en-US" b="1" dirty="0"/>
          </a:p>
          <a:p>
            <a:pPr>
              <a:lnSpc>
                <a:spcPct val="110000"/>
              </a:lnSpc>
            </a:pPr>
            <a:r>
              <a:rPr lang="en-US" dirty="0"/>
              <a:t>In your interview with the Respondent, the Respondent denies leaving campus with the Complainant at 11p.m.  </a:t>
            </a:r>
            <a:r>
              <a:rPr lang="en-US" b="1" dirty="0"/>
              <a:t>What can the investigator do to investigate this assertion?   </a:t>
            </a:r>
          </a:p>
          <a:p>
            <a:endParaRPr lang="en-US" dirty="0"/>
          </a:p>
        </p:txBody>
      </p:sp>
    </p:spTree>
    <p:extLst>
      <p:ext uri="{BB962C8B-B14F-4D97-AF65-F5344CB8AC3E}">
        <p14:creationId xmlns:p14="http://schemas.microsoft.com/office/powerpoint/2010/main" val="27889905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3522A-F366-4DFC-8F76-8ECC2B7108A1}"/>
              </a:ext>
            </a:extLst>
          </p:cNvPr>
          <p:cNvSpPr>
            <a:spLocks noGrp="1"/>
          </p:cNvSpPr>
          <p:nvPr>
            <p:ph type="title"/>
          </p:nvPr>
        </p:nvSpPr>
        <p:spPr>
          <a:xfrm>
            <a:off x="1493736" y="112581"/>
            <a:ext cx="10018713" cy="974035"/>
          </a:xfrm>
        </p:spPr>
        <p:txBody>
          <a:bodyPr/>
          <a:lstStyle/>
          <a:p>
            <a:r>
              <a:rPr lang="en-US" dirty="0"/>
              <a:t>INVESTIGATIVE REPORT</a:t>
            </a:r>
          </a:p>
        </p:txBody>
      </p:sp>
      <p:sp>
        <p:nvSpPr>
          <p:cNvPr id="3" name="Content Placeholder 2">
            <a:extLst>
              <a:ext uri="{FF2B5EF4-FFF2-40B4-BE49-F238E27FC236}">
                <a16:creationId xmlns:a16="http://schemas.microsoft.com/office/drawing/2014/main" id="{7B2493AC-ECD8-4186-BE62-86A6C333F04D}"/>
              </a:ext>
            </a:extLst>
          </p:cNvPr>
          <p:cNvSpPr>
            <a:spLocks noGrp="1"/>
          </p:cNvSpPr>
          <p:nvPr>
            <p:ph idx="1"/>
          </p:nvPr>
        </p:nvSpPr>
        <p:spPr>
          <a:xfrm>
            <a:off x="1595724" y="1086616"/>
            <a:ext cx="10018713" cy="5498006"/>
          </a:xfrm>
        </p:spPr>
        <p:txBody>
          <a:bodyPr>
            <a:normAutofit lnSpcReduction="10000"/>
          </a:bodyPr>
          <a:lstStyle/>
          <a:p>
            <a:pPr marL="461963" lvl="1" indent="-461963">
              <a:buFont typeface="Wingdings" panose="05000000000000000000" pitchFamily="2" charset="2"/>
              <a:buChar char="Ø"/>
            </a:pPr>
            <a:r>
              <a:rPr lang="en-US" sz="2300" dirty="0"/>
              <a:t>At the conclusion of the Investigation, Investigator must provide all parties equal opportunity to review evidence obtained during the investigation that is directly related to the allegations – </a:t>
            </a:r>
            <a:r>
              <a:rPr lang="en-US" sz="2300" b="1" dirty="0"/>
              <a:t>even evidence upon which the College does not intend to rely</a:t>
            </a:r>
            <a:r>
              <a:rPr lang="en-US" sz="2300" dirty="0"/>
              <a:t>.</a:t>
            </a:r>
          </a:p>
          <a:p>
            <a:pPr marL="461963" lvl="1" indent="-461963">
              <a:buFont typeface="Wingdings" panose="05000000000000000000" pitchFamily="2" charset="2"/>
              <a:buChar char="Ø"/>
            </a:pPr>
            <a:endParaRPr lang="en-US" sz="2300" dirty="0"/>
          </a:p>
          <a:p>
            <a:pPr marL="461963" lvl="1" indent="-461963">
              <a:buFont typeface="Wingdings" panose="05000000000000000000" pitchFamily="2" charset="2"/>
              <a:buChar char="Ø"/>
            </a:pPr>
            <a:r>
              <a:rPr lang="en-US" sz="2300" dirty="0">
                <a:solidFill>
                  <a:schemeClr val="accent3"/>
                </a:solidFill>
              </a:rPr>
              <a:t>Parties may submit written responses to the Investigator regarding the evidence obtained (generally a 10-day timeline).</a:t>
            </a:r>
          </a:p>
          <a:p>
            <a:pPr marL="461963" lvl="1" indent="-461963">
              <a:buFont typeface="Wingdings" panose="05000000000000000000" pitchFamily="2" charset="2"/>
              <a:buChar char="Ø"/>
            </a:pPr>
            <a:endParaRPr lang="en-US" sz="2300" dirty="0">
              <a:solidFill>
                <a:schemeClr val="accent3"/>
              </a:solidFill>
            </a:endParaRPr>
          </a:p>
          <a:p>
            <a:pPr marL="461963" lvl="1" indent="-461963">
              <a:buFont typeface="Wingdings" panose="05000000000000000000" pitchFamily="2" charset="2"/>
              <a:buChar char="Ø"/>
            </a:pPr>
            <a:r>
              <a:rPr lang="en-US" sz="2300" dirty="0">
                <a:solidFill>
                  <a:schemeClr val="accent3"/>
                </a:solidFill>
              </a:rPr>
              <a:t>The Investigator must receive and consider the parties written responses, including whether to conduct further interviews, prior to the submission of the Investigative Report.</a:t>
            </a:r>
          </a:p>
          <a:p>
            <a:pPr marL="461963" lvl="1" indent="-461963">
              <a:buFont typeface="Wingdings" panose="05000000000000000000" pitchFamily="2" charset="2"/>
              <a:buChar char="Ø"/>
            </a:pPr>
            <a:endParaRPr lang="en-US" sz="2300" dirty="0">
              <a:solidFill>
                <a:schemeClr val="accent3"/>
              </a:solidFill>
            </a:endParaRPr>
          </a:p>
          <a:p>
            <a:pPr marL="461963" lvl="1" indent="-461963">
              <a:buFont typeface="Wingdings" panose="05000000000000000000" pitchFamily="2" charset="2"/>
              <a:buChar char="Ø"/>
            </a:pPr>
            <a:r>
              <a:rPr lang="en-US" sz="2300" dirty="0">
                <a:solidFill>
                  <a:schemeClr val="accent3"/>
                </a:solidFill>
              </a:rPr>
              <a:t>Investigator submits the Investigative Report to the parties that "fairly summarizes relevant evidence," including a summary of the allegations and responses; a summary of investigative steps taken; and a summary of the evidence relevant to a determination.</a:t>
            </a:r>
            <a:endParaRPr lang="en-US" sz="2300" dirty="0"/>
          </a:p>
        </p:txBody>
      </p:sp>
    </p:spTree>
    <p:extLst>
      <p:ext uri="{BB962C8B-B14F-4D97-AF65-F5344CB8AC3E}">
        <p14:creationId xmlns:p14="http://schemas.microsoft.com/office/powerpoint/2010/main" val="3931801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6AD30037-67ED-4367-9BE0-45787510BF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orbel" panose="020B0503020204020204"/>
              <a:ea typeface="+mn-ea"/>
              <a:cs typeface="+mn-cs"/>
            </a:endParaRPr>
          </a:p>
        </p:txBody>
      </p:sp>
      <p:pic>
        <p:nvPicPr>
          <p:cNvPr id="1026" name="Picture 2" descr="Jpg Black And White Library Alarm Clipart Clock - Transparent Alarm Clock  Clipart , Free Transparent Clipart - ClipartKey">
            <a:extLst>
              <a:ext uri="{FF2B5EF4-FFF2-40B4-BE49-F238E27FC236}">
                <a16:creationId xmlns:a16="http://schemas.microsoft.com/office/drawing/2014/main" id="{DF155BA5-5826-47EE-94C6-8619F5B518F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222"/>
          <a:stretch/>
        </p:blipFill>
        <p:spPr bwMode="auto">
          <a:xfrm>
            <a:off x="6773186" y="10"/>
            <a:ext cx="5418814" cy="6857990"/>
          </a:xfrm>
          <a:custGeom>
            <a:avLst/>
            <a:gdLst/>
            <a:ahLst/>
            <a:cxnLst/>
            <a:rect l="l" t="t" r="r" b="b"/>
            <a:pathLst>
              <a:path w="5299077" h="6858000">
                <a:moveTo>
                  <a:pt x="836871" y="0"/>
                </a:moveTo>
                <a:lnTo>
                  <a:pt x="5299077" y="0"/>
                </a:lnTo>
                <a:lnTo>
                  <a:pt x="5299077" y="6858000"/>
                </a:lnTo>
                <a:lnTo>
                  <a:pt x="1911312" y="6858000"/>
                </a:lnTo>
                <a:lnTo>
                  <a:pt x="0" y="5333999"/>
                </a:lnTo>
                <a:close/>
              </a:path>
            </a:pathLst>
          </a:custGeom>
          <a:noFill/>
          <a:extLst>
            <a:ext uri="{909E8E84-426E-40DD-AFC4-6F175D3DCCD1}">
              <a14:hiddenFill xmlns:a14="http://schemas.microsoft.com/office/drawing/2010/main">
                <a:solidFill>
                  <a:srgbClr val="FFFFFF"/>
                </a:solidFill>
              </a14:hiddenFill>
            </a:ext>
          </a:extLst>
        </p:spPr>
      </p:pic>
      <p:grpSp>
        <p:nvGrpSpPr>
          <p:cNvPr id="73" name="Group 72">
            <a:extLst>
              <a:ext uri="{FF2B5EF4-FFF2-40B4-BE49-F238E27FC236}">
                <a16:creationId xmlns:a16="http://schemas.microsoft.com/office/drawing/2014/main" id="{50841A4E-5BC1-44B4-83CF-D524E8AEAD6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32760" y="0"/>
            <a:ext cx="2436813" cy="6858001"/>
            <a:chOff x="1320800" y="0"/>
            <a:chExt cx="2436813" cy="6858001"/>
          </a:xfrm>
        </p:grpSpPr>
        <p:sp>
          <p:nvSpPr>
            <p:cNvPr id="74" name="Freeform 6">
              <a:extLst>
                <a:ext uri="{FF2B5EF4-FFF2-40B4-BE49-F238E27FC236}">
                  <a16:creationId xmlns:a16="http://schemas.microsoft.com/office/drawing/2014/main" id="{BF371BCC-8954-44E2-8C4F-29DC188727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panose="020B0503020204020204"/>
                <a:ea typeface="+mn-ea"/>
                <a:cs typeface="+mn-cs"/>
              </a:endParaRPr>
            </a:p>
          </p:txBody>
        </p:sp>
        <p:sp>
          <p:nvSpPr>
            <p:cNvPr id="75" name="Freeform 7">
              <a:extLst>
                <a:ext uri="{FF2B5EF4-FFF2-40B4-BE49-F238E27FC236}">
                  <a16:creationId xmlns:a16="http://schemas.microsoft.com/office/drawing/2014/main" id="{CD3505BE-B420-41C5-BE34-3E7652D37A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panose="020B0503020204020204"/>
                <a:ea typeface="+mn-ea"/>
                <a:cs typeface="+mn-cs"/>
              </a:endParaRPr>
            </a:p>
          </p:txBody>
        </p:sp>
        <p:sp>
          <p:nvSpPr>
            <p:cNvPr id="76" name="Freeform 8">
              <a:extLst>
                <a:ext uri="{FF2B5EF4-FFF2-40B4-BE49-F238E27FC236}">
                  <a16:creationId xmlns:a16="http://schemas.microsoft.com/office/drawing/2014/main" id="{4B68A05B-A78B-4D59-8CF9-1900731A21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panose="020B0503020204020204"/>
                <a:ea typeface="+mn-ea"/>
                <a:cs typeface="+mn-cs"/>
              </a:endParaRPr>
            </a:p>
          </p:txBody>
        </p:sp>
        <p:sp>
          <p:nvSpPr>
            <p:cNvPr id="77" name="Freeform 9">
              <a:extLst>
                <a:ext uri="{FF2B5EF4-FFF2-40B4-BE49-F238E27FC236}">
                  <a16:creationId xmlns:a16="http://schemas.microsoft.com/office/drawing/2014/main" id="{84D57A01-C112-4FF2-B5ED-0B762AAD9C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panose="020B0503020204020204"/>
                <a:ea typeface="+mn-ea"/>
                <a:cs typeface="+mn-cs"/>
              </a:endParaRPr>
            </a:p>
          </p:txBody>
        </p:sp>
        <p:sp>
          <p:nvSpPr>
            <p:cNvPr id="78" name="Freeform 10">
              <a:extLst>
                <a:ext uri="{FF2B5EF4-FFF2-40B4-BE49-F238E27FC236}">
                  <a16:creationId xmlns:a16="http://schemas.microsoft.com/office/drawing/2014/main" id="{6CCCCDF1-5D4F-4CA1-8400-DFBB96BB01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panose="020B0503020204020204"/>
                <a:ea typeface="+mn-ea"/>
                <a:cs typeface="+mn-cs"/>
              </a:endParaRPr>
            </a:p>
          </p:txBody>
        </p:sp>
        <p:sp>
          <p:nvSpPr>
            <p:cNvPr id="79" name="Freeform 11">
              <a:extLst>
                <a:ext uri="{FF2B5EF4-FFF2-40B4-BE49-F238E27FC236}">
                  <a16:creationId xmlns:a16="http://schemas.microsoft.com/office/drawing/2014/main" id="{20A090B2-5344-43CD-BC70-A6D44F15E8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panose="020B0503020204020204"/>
                <a:ea typeface="+mn-ea"/>
                <a:cs typeface="+mn-cs"/>
              </a:endParaRPr>
            </a:p>
          </p:txBody>
        </p:sp>
      </p:grpSp>
      <p:sp>
        <p:nvSpPr>
          <p:cNvPr id="2" name="Title 1">
            <a:extLst>
              <a:ext uri="{FF2B5EF4-FFF2-40B4-BE49-F238E27FC236}">
                <a16:creationId xmlns:a16="http://schemas.microsoft.com/office/drawing/2014/main" id="{85507D62-224F-4F47-9BBE-F09D12088C17}"/>
              </a:ext>
            </a:extLst>
          </p:cNvPr>
          <p:cNvSpPr>
            <a:spLocks noGrp="1"/>
          </p:cNvSpPr>
          <p:nvPr>
            <p:ph type="title"/>
          </p:nvPr>
        </p:nvSpPr>
        <p:spPr>
          <a:xfrm>
            <a:off x="643468" y="233126"/>
            <a:ext cx="5260680" cy="1752599"/>
          </a:xfrm>
        </p:spPr>
        <p:txBody>
          <a:bodyPr>
            <a:normAutofit/>
          </a:bodyPr>
          <a:lstStyle/>
          <a:p>
            <a:pPr algn="l"/>
            <a:r>
              <a:rPr lang="en-US" i="1" dirty="0"/>
              <a:t>WHEN</a:t>
            </a:r>
            <a:r>
              <a:rPr lang="en-US" dirty="0"/>
              <a:t> TO INVESTIGATE</a:t>
            </a:r>
          </a:p>
        </p:txBody>
      </p:sp>
      <p:sp>
        <p:nvSpPr>
          <p:cNvPr id="3" name="Content Placeholder 2">
            <a:extLst>
              <a:ext uri="{FF2B5EF4-FFF2-40B4-BE49-F238E27FC236}">
                <a16:creationId xmlns:a16="http://schemas.microsoft.com/office/drawing/2014/main" id="{7F6246A5-9361-42DE-B2ED-4763A26A2585}"/>
              </a:ext>
            </a:extLst>
          </p:cNvPr>
          <p:cNvSpPr>
            <a:spLocks noGrp="1"/>
          </p:cNvSpPr>
          <p:nvPr>
            <p:ph idx="1"/>
          </p:nvPr>
        </p:nvSpPr>
        <p:spPr>
          <a:xfrm>
            <a:off x="643468" y="2438399"/>
            <a:ext cx="5260680" cy="3844706"/>
          </a:xfrm>
        </p:spPr>
        <p:txBody>
          <a:bodyPr>
            <a:normAutofit/>
          </a:bodyPr>
          <a:lstStyle/>
          <a:p>
            <a:pPr>
              <a:lnSpc>
                <a:spcPct val="110000"/>
              </a:lnSpc>
            </a:pPr>
            <a:r>
              <a:rPr lang="en-US" dirty="0"/>
              <a:t>After the receipt of a Formal Complaint by the Title IX Coordinator.</a:t>
            </a:r>
          </a:p>
          <a:p>
            <a:pPr marL="0" indent="0">
              <a:lnSpc>
                <a:spcPct val="110000"/>
              </a:lnSpc>
              <a:buNone/>
            </a:pPr>
            <a:endParaRPr lang="en-US" dirty="0"/>
          </a:p>
          <a:p>
            <a:pPr>
              <a:lnSpc>
                <a:spcPct val="110000"/>
              </a:lnSpc>
            </a:pPr>
            <a:r>
              <a:rPr lang="en-US" dirty="0"/>
              <a:t>Title IX Coordinator appoints a trained investigator &amp; provides written notice to the parties about rights and responsibilities during the investigation.</a:t>
            </a:r>
          </a:p>
          <a:p>
            <a:pPr>
              <a:spcAft>
                <a:spcPts val="600"/>
              </a:spcAft>
            </a:pPr>
            <a:endParaRPr lang="en-US" sz="2000" dirty="0"/>
          </a:p>
        </p:txBody>
      </p:sp>
    </p:spTree>
    <p:extLst>
      <p:ext uri="{BB962C8B-B14F-4D97-AF65-F5344CB8AC3E}">
        <p14:creationId xmlns:p14="http://schemas.microsoft.com/office/powerpoint/2010/main" val="28407159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64002-E7CB-92D7-87C0-537E04251C6E}"/>
              </a:ext>
            </a:extLst>
          </p:cNvPr>
          <p:cNvSpPr>
            <a:spLocks noGrp="1"/>
          </p:cNvSpPr>
          <p:nvPr>
            <p:ph type="title"/>
          </p:nvPr>
        </p:nvSpPr>
        <p:spPr/>
        <p:txBody>
          <a:bodyPr/>
          <a:lstStyle/>
          <a:p>
            <a:r>
              <a:rPr lang="en-US" dirty="0"/>
              <a:t>INVESTIGATIVE REPORT CONTENT</a:t>
            </a:r>
          </a:p>
        </p:txBody>
      </p:sp>
      <p:sp>
        <p:nvSpPr>
          <p:cNvPr id="3" name="Content Placeholder 2">
            <a:extLst>
              <a:ext uri="{FF2B5EF4-FFF2-40B4-BE49-F238E27FC236}">
                <a16:creationId xmlns:a16="http://schemas.microsoft.com/office/drawing/2014/main" id="{7039B840-F88C-0C9B-552F-BD759C521B05}"/>
              </a:ext>
            </a:extLst>
          </p:cNvPr>
          <p:cNvSpPr>
            <a:spLocks noGrp="1"/>
          </p:cNvSpPr>
          <p:nvPr>
            <p:ph idx="1"/>
          </p:nvPr>
        </p:nvSpPr>
        <p:spPr/>
        <p:txBody>
          <a:bodyPr/>
          <a:lstStyle/>
          <a:p>
            <a:pPr marL="457200" indent="-457200">
              <a:buClrTx/>
              <a:buSzPct val="100000"/>
              <a:buFont typeface="+mj-lt"/>
              <a:buAutoNum type="arabicPeriod"/>
            </a:pPr>
            <a:r>
              <a:rPr lang="en-US" dirty="0"/>
              <a:t>Summary of Allegations/Response</a:t>
            </a:r>
          </a:p>
          <a:p>
            <a:pPr marL="457200" indent="-457200">
              <a:buClrTx/>
              <a:buSzPct val="100000"/>
              <a:buFont typeface="+mj-lt"/>
              <a:buAutoNum type="arabicPeriod"/>
            </a:pPr>
            <a:r>
              <a:rPr lang="en-US" dirty="0"/>
              <a:t>Summary of Procedure, including investigative steps</a:t>
            </a:r>
          </a:p>
          <a:p>
            <a:pPr marL="457200" indent="-457200">
              <a:buClrTx/>
              <a:buSzPct val="100000"/>
              <a:buFont typeface="+mj-lt"/>
              <a:buAutoNum type="arabicPeriod"/>
            </a:pPr>
            <a:r>
              <a:rPr lang="en-US" dirty="0"/>
              <a:t>Cite the Standard of Review</a:t>
            </a:r>
          </a:p>
          <a:p>
            <a:pPr marL="457200" indent="-457200">
              <a:buClrTx/>
              <a:buSzPct val="100000"/>
              <a:buFont typeface="+mj-lt"/>
              <a:buAutoNum type="arabicPeriod"/>
            </a:pPr>
            <a:r>
              <a:rPr lang="en-US" dirty="0"/>
              <a:t>Summary of Evidence</a:t>
            </a:r>
          </a:p>
          <a:p>
            <a:pPr marL="914400" lvl="1" indent="-457200">
              <a:buClrTx/>
              <a:buFont typeface="+mj-lt"/>
              <a:buAutoNum type="alphaLcPeriod"/>
            </a:pPr>
            <a:r>
              <a:rPr lang="en-US" dirty="0"/>
              <a:t>Summary of testimony/interviews – include credibility</a:t>
            </a:r>
          </a:p>
          <a:p>
            <a:pPr marL="914400" lvl="1" indent="-457200">
              <a:buClrTx/>
              <a:buFont typeface="+mj-lt"/>
              <a:buAutoNum type="alphaLcPeriod"/>
            </a:pPr>
            <a:r>
              <a:rPr lang="en-US" dirty="0"/>
              <a:t>List and explanation of documentary evidence </a:t>
            </a:r>
          </a:p>
          <a:p>
            <a:pPr marL="457200" indent="-457200">
              <a:buClrTx/>
              <a:buSzPct val="100000"/>
              <a:buFont typeface="+mj-lt"/>
              <a:buAutoNum type="arabicPeriod"/>
            </a:pPr>
            <a:r>
              <a:rPr lang="en-US" dirty="0"/>
              <a:t>Analysis of the evidence</a:t>
            </a:r>
          </a:p>
          <a:p>
            <a:pPr marL="457200" indent="-457200">
              <a:buClrTx/>
              <a:buSzPct val="100000"/>
              <a:buFont typeface="+mj-lt"/>
              <a:buAutoNum type="arabicPeriod"/>
            </a:pPr>
            <a:r>
              <a:rPr lang="en-US" dirty="0"/>
              <a:t>Conclusion </a:t>
            </a:r>
          </a:p>
          <a:p>
            <a:pPr marL="457200" indent="-457200">
              <a:buClrTx/>
              <a:buSzPct val="100000"/>
              <a:buFont typeface="+mj-lt"/>
              <a:buAutoNum type="arabicPeriod"/>
            </a:pPr>
            <a:r>
              <a:rPr lang="en-US" dirty="0"/>
              <a:t>Recommendations (optional)</a:t>
            </a:r>
          </a:p>
        </p:txBody>
      </p:sp>
    </p:spTree>
    <p:extLst>
      <p:ext uri="{BB962C8B-B14F-4D97-AF65-F5344CB8AC3E}">
        <p14:creationId xmlns:p14="http://schemas.microsoft.com/office/powerpoint/2010/main" val="10269291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B8633-9EEE-52A5-6B05-3D1EA0F6F753}"/>
              </a:ext>
            </a:extLst>
          </p:cNvPr>
          <p:cNvSpPr>
            <a:spLocks noGrp="1"/>
          </p:cNvSpPr>
          <p:nvPr>
            <p:ph type="title"/>
          </p:nvPr>
        </p:nvSpPr>
        <p:spPr/>
        <p:txBody>
          <a:bodyPr>
            <a:normAutofit fontScale="90000"/>
          </a:bodyPr>
          <a:lstStyle/>
          <a:p>
            <a:r>
              <a:rPr lang="en-US" dirty="0"/>
              <a:t>REPORT ANALYSIS</a:t>
            </a:r>
            <a:br>
              <a:rPr lang="en-US" dirty="0"/>
            </a:br>
            <a:r>
              <a:rPr lang="en-US" dirty="0"/>
              <a:t>Hack #5 </a:t>
            </a:r>
          </a:p>
        </p:txBody>
      </p:sp>
      <p:sp>
        <p:nvSpPr>
          <p:cNvPr id="3" name="Content Placeholder 2">
            <a:extLst>
              <a:ext uri="{FF2B5EF4-FFF2-40B4-BE49-F238E27FC236}">
                <a16:creationId xmlns:a16="http://schemas.microsoft.com/office/drawing/2014/main" id="{C8BA3008-C505-A208-BE9F-EEB3337363FA}"/>
              </a:ext>
            </a:extLst>
          </p:cNvPr>
          <p:cNvSpPr>
            <a:spLocks noGrp="1"/>
          </p:cNvSpPr>
          <p:nvPr>
            <p:ph idx="1"/>
          </p:nvPr>
        </p:nvSpPr>
        <p:spPr/>
        <p:txBody>
          <a:bodyPr/>
          <a:lstStyle/>
          <a:p>
            <a:pPr marL="0" indent="0">
              <a:buNone/>
            </a:pPr>
            <a:r>
              <a:rPr lang="en-US" dirty="0"/>
              <a:t>Apply the language in policy to the findings</a:t>
            </a:r>
          </a:p>
          <a:p>
            <a:endParaRPr lang="en-US" dirty="0"/>
          </a:p>
          <a:p>
            <a:pPr lvl="1"/>
            <a:r>
              <a:rPr lang="en-US" dirty="0"/>
              <a:t>What is "sexual harassment" and do your findings support a conclusion the Respondent violated the policy</a:t>
            </a:r>
          </a:p>
          <a:p>
            <a:pPr marL="457200" lvl="1" indent="0">
              <a:buNone/>
            </a:pPr>
            <a:endParaRPr lang="en-US" dirty="0"/>
          </a:p>
          <a:p>
            <a:pPr marL="0" indent="0">
              <a:buNone/>
            </a:pPr>
            <a:r>
              <a:rPr lang="en-US" dirty="0"/>
              <a:t>Ex.  </a:t>
            </a:r>
            <a:r>
              <a:rPr lang="en-US" i="1" dirty="0"/>
              <a:t>College policy states that sexual harassment is defined as. . . .   </a:t>
            </a:r>
          </a:p>
          <a:p>
            <a:pPr marL="0" indent="0">
              <a:buNone/>
            </a:pPr>
            <a:r>
              <a:rPr lang="en-US" i="1" dirty="0"/>
              <a:t>I find the Respondent's actions of. . .constitute sexual harassment under college policy and Title IX.  Therefore, it is more likely than not that the Respondent’s actions violate Title IX and college policy. </a:t>
            </a:r>
          </a:p>
        </p:txBody>
      </p:sp>
    </p:spTree>
    <p:extLst>
      <p:ext uri="{BB962C8B-B14F-4D97-AF65-F5344CB8AC3E}">
        <p14:creationId xmlns:p14="http://schemas.microsoft.com/office/powerpoint/2010/main" val="2969690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B48FE-4C3D-4E6A-876F-5D7E8D214688}"/>
              </a:ext>
            </a:extLst>
          </p:cNvPr>
          <p:cNvSpPr>
            <a:spLocks noGrp="1"/>
          </p:cNvSpPr>
          <p:nvPr>
            <p:ph type="title"/>
          </p:nvPr>
        </p:nvSpPr>
        <p:spPr/>
        <p:txBody>
          <a:bodyPr/>
          <a:lstStyle/>
          <a:p>
            <a:r>
              <a:rPr lang="en-US" dirty="0"/>
              <a:t>INVESTIGATIVE REPORT CONCLUSION</a:t>
            </a:r>
          </a:p>
        </p:txBody>
      </p:sp>
      <p:sp>
        <p:nvSpPr>
          <p:cNvPr id="3" name="Content Placeholder 2">
            <a:extLst>
              <a:ext uri="{FF2B5EF4-FFF2-40B4-BE49-F238E27FC236}">
                <a16:creationId xmlns:a16="http://schemas.microsoft.com/office/drawing/2014/main" id="{1E550367-8C3C-4FA5-AC53-A74F5F71780F}"/>
              </a:ext>
            </a:extLst>
          </p:cNvPr>
          <p:cNvSpPr>
            <a:spLocks noGrp="1"/>
          </p:cNvSpPr>
          <p:nvPr>
            <p:ph idx="1"/>
          </p:nvPr>
        </p:nvSpPr>
        <p:spPr>
          <a:xfrm>
            <a:off x="1484309" y="1621858"/>
            <a:ext cx="10018713" cy="5071909"/>
          </a:xfrm>
        </p:spPr>
        <p:txBody>
          <a:bodyPr>
            <a:noAutofit/>
          </a:bodyPr>
          <a:lstStyle/>
          <a:p>
            <a:pPr marL="457200" indent="-412750"/>
            <a:r>
              <a:rPr lang="en-US" sz="2600" dirty="0"/>
              <a:t>Typically, there is going to be a menu of options that will be available to the investigator in finalizing their report: </a:t>
            </a:r>
          </a:p>
          <a:p>
            <a:pPr marL="45720" indent="0">
              <a:buNone/>
            </a:pPr>
            <a:endParaRPr lang="en-US" sz="2600" dirty="0"/>
          </a:p>
          <a:p>
            <a:pPr marL="914400" lvl="1" indent="-411163"/>
            <a:r>
              <a:rPr lang="en-US" sz="2600" u="sng" dirty="0"/>
              <a:t>Option 1</a:t>
            </a:r>
            <a:r>
              <a:rPr lang="en-US" sz="2600" dirty="0"/>
              <a:t>: Respondent committed </a:t>
            </a:r>
            <a:r>
              <a:rPr lang="en-US" sz="2600" u="sng" dirty="0"/>
              <a:t>some or all</a:t>
            </a:r>
            <a:r>
              <a:rPr lang="en-US" sz="2600" dirty="0"/>
              <a:t> of the alleged sexual violence/misconduct.</a:t>
            </a:r>
          </a:p>
          <a:p>
            <a:pPr marL="914400" lvl="1" indent="-411163"/>
            <a:r>
              <a:rPr lang="en-US" sz="2600" u="sng" dirty="0"/>
              <a:t>Option 2</a:t>
            </a:r>
            <a:r>
              <a:rPr lang="en-US" sz="2600" dirty="0"/>
              <a:t>: Respondent did not commit any of the alleged sexual violence/misconduct.</a:t>
            </a:r>
          </a:p>
          <a:p>
            <a:pPr marL="914400" lvl="1" indent="-411163"/>
            <a:r>
              <a:rPr lang="en-US" sz="2600" u="sng" dirty="0"/>
              <a:t>Option 3</a:t>
            </a:r>
            <a:r>
              <a:rPr lang="en-US" sz="2600" dirty="0"/>
              <a:t>: Evidence is inconclusive (In other words: "I can’t figure out who is being truthful.")</a:t>
            </a:r>
          </a:p>
          <a:p>
            <a:pPr marL="1376363" lvl="2" indent="-461963"/>
            <a:r>
              <a:rPr lang="en-US" sz="2600" dirty="0"/>
              <a:t>May prevent a remedy but does not prevent the College supporting the Complainant. </a:t>
            </a:r>
          </a:p>
        </p:txBody>
      </p:sp>
    </p:spTree>
    <p:extLst>
      <p:ext uri="{BB962C8B-B14F-4D97-AF65-F5344CB8AC3E}">
        <p14:creationId xmlns:p14="http://schemas.microsoft.com/office/powerpoint/2010/main" val="24766652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D6842-74F0-56BF-6515-08CCB30D0F86}"/>
              </a:ext>
            </a:extLst>
          </p:cNvPr>
          <p:cNvSpPr>
            <a:spLocks noGrp="1"/>
          </p:cNvSpPr>
          <p:nvPr>
            <p:ph type="title"/>
          </p:nvPr>
        </p:nvSpPr>
        <p:spPr/>
        <p:txBody>
          <a:bodyPr>
            <a:normAutofit/>
          </a:bodyPr>
          <a:lstStyle/>
          <a:p>
            <a:pPr>
              <a:spcBef>
                <a:spcPts val="0"/>
              </a:spcBef>
            </a:pPr>
            <a:r>
              <a:rPr lang="en-US" dirty="0"/>
              <a:t>RECOMMENDATIONS</a:t>
            </a:r>
          </a:p>
        </p:txBody>
      </p:sp>
      <p:sp>
        <p:nvSpPr>
          <p:cNvPr id="3" name="Content Placeholder 2">
            <a:extLst>
              <a:ext uri="{FF2B5EF4-FFF2-40B4-BE49-F238E27FC236}">
                <a16:creationId xmlns:a16="http://schemas.microsoft.com/office/drawing/2014/main" id="{FD43A0A6-A344-8CB4-4C26-65A95B4DD81B}"/>
              </a:ext>
            </a:extLst>
          </p:cNvPr>
          <p:cNvSpPr>
            <a:spLocks noGrp="1"/>
          </p:cNvSpPr>
          <p:nvPr>
            <p:ph idx="1"/>
          </p:nvPr>
        </p:nvSpPr>
        <p:spPr>
          <a:xfrm>
            <a:off x="1663420" y="1256299"/>
            <a:ext cx="10018713" cy="5323610"/>
          </a:xfrm>
        </p:spPr>
        <p:txBody>
          <a:bodyPr>
            <a:noAutofit/>
          </a:bodyPr>
          <a:lstStyle/>
          <a:p>
            <a:r>
              <a:rPr lang="en-US" dirty="0"/>
              <a:t>Recommend discipline or referral to appropriate disciplinary person/ body, if appropriate</a:t>
            </a:r>
          </a:p>
          <a:p>
            <a:endParaRPr lang="en-US" dirty="0"/>
          </a:p>
          <a:p>
            <a:pPr lvl="1"/>
            <a:r>
              <a:rPr lang="en-US" dirty="0"/>
              <a:t>Ex. This Investigation Report should be referred to the Dean of Students to make a final determination.</a:t>
            </a:r>
          </a:p>
          <a:p>
            <a:pPr marL="457200" lvl="1" indent="0">
              <a:buNone/>
            </a:pPr>
            <a:endParaRPr lang="en-US" dirty="0"/>
          </a:p>
          <a:p>
            <a:pPr lvl="1"/>
            <a:r>
              <a:rPr lang="en-US" dirty="0"/>
              <a:t>Ex.  Although I made a finding that the Respondent did not violate Title IX, the Respondent's actions violate the college’s code of conduct and the Respondent should be referred to the VP for appropriate consideration of discipline. </a:t>
            </a:r>
          </a:p>
          <a:p>
            <a:pPr lvl="1"/>
            <a:endParaRPr lang="en-US" dirty="0"/>
          </a:p>
          <a:p>
            <a:r>
              <a:rPr lang="en-US" dirty="0"/>
              <a:t>Recommend other potential supportive/safety measures</a:t>
            </a:r>
          </a:p>
          <a:p>
            <a:pPr lvl="1"/>
            <a:r>
              <a:rPr lang="en-US" dirty="0"/>
              <a:t>No-contact order</a:t>
            </a:r>
          </a:p>
          <a:p>
            <a:pPr lvl="1"/>
            <a:r>
              <a:rPr lang="en-US" dirty="0"/>
              <a:t>Counseling </a:t>
            </a:r>
          </a:p>
          <a:p>
            <a:pPr lvl="1"/>
            <a:endParaRPr lang="en-US" dirty="0"/>
          </a:p>
        </p:txBody>
      </p:sp>
    </p:spTree>
    <p:extLst>
      <p:ext uri="{BB962C8B-B14F-4D97-AF65-F5344CB8AC3E}">
        <p14:creationId xmlns:p14="http://schemas.microsoft.com/office/powerpoint/2010/main" val="23278832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87908-1517-4682-1BAB-9B10FEA11CEF}"/>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3693650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246DB-F8D2-4BC6-8BDE-964284882BAC}"/>
              </a:ext>
            </a:extLst>
          </p:cNvPr>
          <p:cNvSpPr>
            <a:spLocks noGrp="1"/>
          </p:cNvSpPr>
          <p:nvPr>
            <p:ph type="title"/>
          </p:nvPr>
        </p:nvSpPr>
        <p:spPr/>
        <p:txBody>
          <a:bodyPr/>
          <a:lstStyle/>
          <a:p>
            <a:r>
              <a:rPr lang="en-US" dirty="0"/>
              <a:t>WHEN TO </a:t>
            </a:r>
            <a:r>
              <a:rPr lang="en-US" b="1" dirty="0"/>
              <a:t>INVESTIGATE</a:t>
            </a:r>
          </a:p>
        </p:txBody>
      </p:sp>
      <p:sp>
        <p:nvSpPr>
          <p:cNvPr id="3" name="Content Placeholder 2">
            <a:extLst>
              <a:ext uri="{FF2B5EF4-FFF2-40B4-BE49-F238E27FC236}">
                <a16:creationId xmlns:a16="http://schemas.microsoft.com/office/drawing/2014/main" id="{4DDE6444-F348-47FC-9BEC-7602E0EBBE26}"/>
              </a:ext>
            </a:extLst>
          </p:cNvPr>
          <p:cNvSpPr>
            <a:spLocks noGrp="1"/>
          </p:cNvSpPr>
          <p:nvPr>
            <p:ph idx="1"/>
          </p:nvPr>
        </p:nvSpPr>
        <p:spPr>
          <a:xfrm>
            <a:off x="1484310" y="1517757"/>
            <a:ext cx="10018713" cy="5261097"/>
          </a:xfrm>
        </p:spPr>
        <p:txBody>
          <a:bodyPr>
            <a:normAutofit/>
          </a:bodyPr>
          <a:lstStyle/>
          <a:p>
            <a:pPr indent="-417513"/>
            <a:r>
              <a:rPr lang="en-US" sz="2800" dirty="0"/>
              <a:t>Do the allegations as stated constitute a violation of College policy? (Including whether the alleged conduct occurred in an education program or activity, located within the US, of which the College has actual knowledge.)</a:t>
            </a:r>
          </a:p>
          <a:p>
            <a:pPr lvl="1" indent="-417513"/>
            <a:r>
              <a:rPr lang="en-US" sz="2800" dirty="0"/>
              <a:t>If yes, does Complainant want to pursue a formal investigation?	</a:t>
            </a:r>
          </a:p>
          <a:p>
            <a:pPr lvl="2" indent="-417513"/>
            <a:r>
              <a:rPr lang="en-US" sz="2800" dirty="0"/>
              <a:t>If yes, investigate.</a:t>
            </a:r>
          </a:p>
          <a:p>
            <a:pPr lvl="2" indent="-417513"/>
            <a:r>
              <a:rPr lang="en-US" sz="2800" dirty="0"/>
              <a:t>If no, are the allegations of the type that the College must investigate regardless of Complainant’s wishes?</a:t>
            </a:r>
          </a:p>
          <a:p>
            <a:endParaRPr lang="en-US" dirty="0"/>
          </a:p>
        </p:txBody>
      </p:sp>
    </p:spTree>
    <p:extLst>
      <p:ext uri="{BB962C8B-B14F-4D97-AF65-F5344CB8AC3E}">
        <p14:creationId xmlns:p14="http://schemas.microsoft.com/office/powerpoint/2010/main" val="1698705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246DB-F8D2-4BC6-8BDE-964284882BAC}"/>
              </a:ext>
            </a:extLst>
          </p:cNvPr>
          <p:cNvSpPr>
            <a:spLocks noGrp="1"/>
          </p:cNvSpPr>
          <p:nvPr>
            <p:ph type="title"/>
          </p:nvPr>
        </p:nvSpPr>
        <p:spPr/>
        <p:txBody>
          <a:bodyPr/>
          <a:lstStyle/>
          <a:p>
            <a:r>
              <a:rPr lang="en-US" dirty="0"/>
              <a:t>WHEN TO </a:t>
            </a:r>
            <a:r>
              <a:rPr lang="en-US" b="1" dirty="0"/>
              <a:t>INVESTIGATE</a:t>
            </a:r>
          </a:p>
        </p:txBody>
      </p:sp>
      <p:sp>
        <p:nvSpPr>
          <p:cNvPr id="3" name="Content Placeholder 2">
            <a:extLst>
              <a:ext uri="{FF2B5EF4-FFF2-40B4-BE49-F238E27FC236}">
                <a16:creationId xmlns:a16="http://schemas.microsoft.com/office/drawing/2014/main" id="{4DDE6444-F348-47FC-9BEC-7602E0EBBE26}"/>
              </a:ext>
            </a:extLst>
          </p:cNvPr>
          <p:cNvSpPr>
            <a:spLocks noGrp="1"/>
          </p:cNvSpPr>
          <p:nvPr>
            <p:ph idx="1"/>
          </p:nvPr>
        </p:nvSpPr>
        <p:spPr/>
        <p:txBody>
          <a:bodyPr/>
          <a:lstStyle/>
          <a:p>
            <a:pPr indent="-417513"/>
            <a:r>
              <a:rPr lang="en-US" sz="2800" dirty="0"/>
              <a:t>Factors to consider if a Complainant </a:t>
            </a:r>
            <a:r>
              <a:rPr lang="en-US" sz="2800" u="sng" dirty="0"/>
              <a:t>does not</a:t>
            </a:r>
            <a:r>
              <a:rPr lang="en-US" sz="2800" dirty="0"/>
              <a:t> want an investigation: </a:t>
            </a:r>
          </a:p>
          <a:p>
            <a:endParaRPr lang="en-US" sz="2800" dirty="0"/>
          </a:p>
          <a:p>
            <a:pPr marL="1198563" lvl="1" indent="-412750"/>
            <a:r>
              <a:rPr lang="en-US" sz="2800" dirty="0"/>
              <a:t>The more </a:t>
            </a:r>
            <a:r>
              <a:rPr lang="en-US" sz="2800" u="sng" dirty="0"/>
              <a:t>serious</a:t>
            </a:r>
            <a:r>
              <a:rPr lang="en-US" sz="2800" dirty="0"/>
              <a:t> the conduct, the higher need to investigate (e.g., </a:t>
            </a:r>
            <a:r>
              <a:rPr lang="en-US" sz="2800" u="sng" dirty="0"/>
              <a:t>one</a:t>
            </a:r>
            <a:r>
              <a:rPr lang="en-US" sz="2800" dirty="0"/>
              <a:t> instance of rape).</a:t>
            </a:r>
          </a:p>
          <a:p>
            <a:pPr marL="1198563" lvl="1" indent="-412750"/>
            <a:endParaRPr lang="en-US" sz="2800" dirty="0"/>
          </a:p>
          <a:p>
            <a:pPr marL="1198563" lvl="1" indent="-412750"/>
            <a:r>
              <a:rPr lang="en-US" sz="2800" dirty="0"/>
              <a:t>The more </a:t>
            </a:r>
            <a:r>
              <a:rPr lang="en-US" sz="2800" u="sng" dirty="0"/>
              <a:t>frequent</a:t>
            </a:r>
            <a:r>
              <a:rPr lang="en-US" sz="2800" dirty="0"/>
              <a:t> the conduct, the higher the need to investigate (e.g., widespread behavior against multiple victims). </a:t>
            </a:r>
          </a:p>
          <a:p>
            <a:endParaRPr lang="en-US" dirty="0"/>
          </a:p>
        </p:txBody>
      </p:sp>
    </p:spTree>
    <p:extLst>
      <p:ext uri="{BB962C8B-B14F-4D97-AF65-F5344CB8AC3E}">
        <p14:creationId xmlns:p14="http://schemas.microsoft.com/office/powerpoint/2010/main" val="1678036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4" name="Rectangle 7">
            <a:extLst>
              <a:ext uri="{FF2B5EF4-FFF2-40B4-BE49-F238E27FC236}">
                <a16:creationId xmlns:a16="http://schemas.microsoft.com/office/drawing/2014/main" id="{E03BF673-8C68-4092-BF1B-53C57EFE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orbel" panose="020B0503020204020204"/>
              <a:ea typeface="+mn-ea"/>
              <a:cs typeface="+mn-cs"/>
            </a:endParaRPr>
          </a:p>
        </p:txBody>
      </p:sp>
      <p:sp>
        <p:nvSpPr>
          <p:cNvPr id="35" name="Freeform 47">
            <a:extLst>
              <a:ext uri="{FF2B5EF4-FFF2-40B4-BE49-F238E27FC236}">
                <a16:creationId xmlns:a16="http://schemas.microsoft.com/office/drawing/2014/main" id="{08751D95-C333-4DEB-90B4-1EAC9A91DC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flipH="1">
            <a:off x="4062127" y="-15832"/>
            <a:ext cx="8129873" cy="6889518"/>
          </a:xfrm>
          <a:custGeom>
            <a:avLst/>
            <a:gdLst>
              <a:gd name="connsiteX0" fmla="*/ 0 w 8129873"/>
              <a:gd name="connsiteY0" fmla="*/ 0 h 6889518"/>
              <a:gd name="connsiteX1" fmla="*/ 0 w 8129873"/>
              <a:gd name="connsiteY1" fmla="*/ 6889518 h 6889518"/>
              <a:gd name="connsiteX2" fmla="*/ 6207942 w 8129873"/>
              <a:gd name="connsiteY2" fmla="*/ 6882299 h 6889518"/>
              <a:gd name="connsiteX3" fmla="*/ 8129873 w 8129873"/>
              <a:gd name="connsiteY3" fmla="*/ 5349831 h 6889518"/>
              <a:gd name="connsiteX4" fmla="*/ 7291674 w 8129873"/>
              <a:gd name="connsiteY4" fmla="*/ 7365 h 68895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29873" h="6889518">
                <a:moveTo>
                  <a:pt x="0" y="0"/>
                </a:moveTo>
                <a:lnTo>
                  <a:pt x="0" y="6889518"/>
                </a:lnTo>
                <a:lnTo>
                  <a:pt x="6207942" y="6882299"/>
                </a:lnTo>
                <a:lnTo>
                  <a:pt x="8129873" y="5349831"/>
                </a:lnTo>
                <a:lnTo>
                  <a:pt x="7291674" y="7365"/>
                </a:lnTo>
                <a:close/>
              </a:path>
            </a:pathLst>
          </a:custGeom>
          <a:solidFill>
            <a:schemeClr val="tx1">
              <a:lumMod val="95000"/>
              <a:lumOff val="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orbel" panose="020B0503020204020204"/>
              <a:ea typeface="+mn-ea"/>
              <a:cs typeface="+mn-cs"/>
            </a:endParaRPr>
          </a:p>
        </p:txBody>
      </p:sp>
      <p:grpSp>
        <p:nvGrpSpPr>
          <p:cNvPr id="12" name="Group 11">
            <a:extLst>
              <a:ext uri="{FF2B5EF4-FFF2-40B4-BE49-F238E27FC236}">
                <a16:creationId xmlns:a16="http://schemas.microsoft.com/office/drawing/2014/main" id="{FBBA7535-3851-431E-BDA9-B4F6C120129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413893" y="0"/>
            <a:ext cx="2436813" cy="6858001"/>
            <a:chOff x="1320800" y="0"/>
            <a:chExt cx="2436813" cy="6858001"/>
          </a:xfrm>
        </p:grpSpPr>
        <p:sp>
          <p:nvSpPr>
            <p:cNvPr id="13" name="Freeform 6">
              <a:extLst>
                <a:ext uri="{FF2B5EF4-FFF2-40B4-BE49-F238E27FC236}">
                  <a16:creationId xmlns:a16="http://schemas.microsoft.com/office/drawing/2014/main" id="{2F07680B-461A-4AFC-808F-93216679AA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panose="020B0503020204020204"/>
                <a:ea typeface="+mn-ea"/>
                <a:cs typeface="+mn-cs"/>
              </a:endParaRPr>
            </a:p>
          </p:txBody>
        </p:sp>
        <p:sp>
          <p:nvSpPr>
            <p:cNvPr id="14" name="Freeform 7">
              <a:extLst>
                <a:ext uri="{FF2B5EF4-FFF2-40B4-BE49-F238E27FC236}">
                  <a16:creationId xmlns:a16="http://schemas.microsoft.com/office/drawing/2014/main" id="{8C864A04-25C0-4A5F-B6D4-F3859450A4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panose="020B0503020204020204"/>
                <a:ea typeface="+mn-ea"/>
                <a:cs typeface="+mn-cs"/>
              </a:endParaRPr>
            </a:p>
          </p:txBody>
        </p:sp>
        <p:sp>
          <p:nvSpPr>
            <p:cNvPr id="15" name="Freeform 8">
              <a:extLst>
                <a:ext uri="{FF2B5EF4-FFF2-40B4-BE49-F238E27FC236}">
                  <a16:creationId xmlns:a16="http://schemas.microsoft.com/office/drawing/2014/main" id="{5F596D75-78C8-47A8-9225-7C64A66747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panose="020B0503020204020204"/>
                <a:ea typeface="+mn-ea"/>
                <a:cs typeface="+mn-cs"/>
              </a:endParaRPr>
            </a:p>
          </p:txBody>
        </p:sp>
        <p:sp>
          <p:nvSpPr>
            <p:cNvPr id="16" name="Freeform 9">
              <a:extLst>
                <a:ext uri="{FF2B5EF4-FFF2-40B4-BE49-F238E27FC236}">
                  <a16:creationId xmlns:a16="http://schemas.microsoft.com/office/drawing/2014/main" id="{128D8641-4FEB-4878-B029-6CC4922EB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panose="020B0503020204020204"/>
                <a:ea typeface="+mn-ea"/>
                <a:cs typeface="+mn-cs"/>
              </a:endParaRPr>
            </a:p>
          </p:txBody>
        </p:sp>
        <p:sp>
          <p:nvSpPr>
            <p:cNvPr id="17" name="Freeform 10">
              <a:extLst>
                <a:ext uri="{FF2B5EF4-FFF2-40B4-BE49-F238E27FC236}">
                  <a16:creationId xmlns:a16="http://schemas.microsoft.com/office/drawing/2014/main" id="{BB339737-0E88-4165-A752-9E204068DE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panose="020B0503020204020204"/>
                <a:ea typeface="+mn-ea"/>
                <a:cs typeface="+mn-cs"/>
              </a:endParaRPr>
            </a:p>
          </p:txBody>
        </p:sp>
        <p:sp>
          <p:nvSpPr>
            <p:cNvPr id="36" name="Freeform 11">
              <a:extLst>
                <a:ext uri="{FF2B5EF4-FFF2-40B4-BE49-F238E27FC236}">
                  <a16:creationId xmlns:a16="http://schemas.microsoft.com/office/drawing/2014/main" id="{633AF255-B0DD-4D23-A3F2-DDB221BB1B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panose="020B0503020204020204"/>
                <a:ea typeface="+mn-ea"/>
                <a:cs typeface="+mn-cs"/>
              </a:endParaRPr>
            </a:p>
          </p:txBody>
        </p:sp>
      </p:grpSp>
      <p:sp>
        <p:nvSpPr>
          <p:cNvPr id="2" name="Title 1">
            <a:extLst>
              <a:ext uri="{FF2B5EF4-FFF2-40B4-BE49-F238E27FC236}">
                <a16:creationId xmlns:a16="http://schemas.microsoft.com/office/drawing/2014/main" id="{E12D2EC5-4577-4A5E-9857-28D7E7E7ADB2}"/>
              </a:ext>
            </a:extLst>
          </p:cNvPr>
          <p:cNvSpPr>
            <a:spLocks noGrp="1"/>
          </p:cNvSpPr>
          <p:nvPr>
            <p:ph type="title"/>
          </p:nvPr>
        </p:nvSpPr>
        <p:spPr>
          <a:xfrm>
            <a:off x="412025" y="1072609"/>
            <a:ext cx="3041557" cy="4522647"/>
          </a:xfrm>
          <a:effectLst/>
        </p:spPr>
        <p:txBody>
          <a:bodyPr anchor="ctr">
            <a:normAutofit/>
          </a:bodyPr>
          <a:lstStyle/>
          <a:p>
            <a:pPr algn="l"/>
            <a:r>
              <a:rPr lang="en-US" sz="3200" b="1" dirty="0"/>
              <a:t>FORMAL COMPLAINTS</a:t>
            </a:r>
          </a:p>
        </p:txBody>
      </p:sp>
      <p:sp>
        <p:nvSpPr>
          <p:cNvPr id="3" name="Content Placeholder 2">
            <a:extLst>
              <a:ext uri="{FF2B5EF4-FFF2-40B4-BE49-F238E27FC236}">
                <a16:creationId xmlns:a16="http://schemas.microsoft.com/office/drawing/2014/main" id="{BC6E6243-70A5-4BD1-A13F-F60C66E66928}"/>
              </a:ext>
            </a:extLst>
          </p:cNvPr>
          <p:cNvSpPr>
            <a:spLocks noGrp="1"/>
          </p:cNvSpPr>
          <p:nvPr>
            <p:ph idx="1"/>
          </p:nvPr>
        </p:nvSpPr>
        <p:spPr>
          <a:xfrm>
            <a:off x="5149032" y="1072609"/>
            <a:ext cx="6652441" cy="4522647"/>
          </a:xfrm>
        </p:spPr>
        <p:txBody>
          <a:bodyPr anchor="ctr">
            <a:normAutofit/>
          </a:bodyPr>
          <a:lstStyle/>
          <a:p>
            <a:pPr>
              <a:spcAft>
                <a:spcPts val="600"/>
              </a:spcAft>
            </a:pPr>
            <a:r>
              <a:rPr lang="en-US" dirty="0">
                <a:solidFill>
                  <a:schemeClr val="bg1"/>
                </a:solidFill>
              </a:rPr>
              <a:t>May only be initiated/submitted by Complainant or Title IX Coordinator.</a:t>
            </a:r>
          </a:p>
          <a:p>
            <a:pPr>
              <a:spcAft>
                <a:spcPts val="600"/>
              </a:spcAft>
            </a:pPr>
            <a:r>
              <a:rPr lang="en-US" dirty="0">
                <a:solidFill>
                  <a:schemeClr val="bg1"/>
                </a:solidFill>
              </a:rPr>
              <a:t>Should include:</a:t>
            </a:r>
          </a:p>
          <a:p>
            <a:pPr lvl="1">
              <a:spcAft>
                <a:spcPts val="600"/>
              </a:spcAft>
            </a:pPr>
            <a:r>
              <a:rPr lang="en-US" dirty="0">
                <a:solidFill>
                  <a:schemeClr val="bg1"/>
                </a:solidFill>
              </a:rPr>
              <a:t>Name and address of Complainant </a:t>
            </a:r>
          </a:p>
          <a:p>
            <a:pPr lvl="1">
              <a:spcAft>
                <a:spcPts val="600"/>
              </a:spcAft>
            </a:pPr>
            <a:r>
              <a:rPr lang="en-US" dirty="0">
                <a:solidFill>
                  <a:schemeClr val="bg1"/>
                </a:solidFill>
              </a:rPr>
              <a:t>Description of alleged sexual harassment</a:t>
            </a:r>
          </a:p>
          <a:p>
            <a:pPr lvl="1">
              <a:spcAft>
                <a:spcPts val="600"/>
              </a:spcAft>
            </a:pPr>
            <a:r>
              <a:rPr lang="en-US" dirty="0">
                <a:solidFill>
                  <a:schemeClr val="bg1"/>
                </a:solidFill>
              </a:rPr>
              <a:t>Request to investigate</a:t>
            </a:r>
          </a:p>
          <a:p>
            <a:pPr lvl="1">
              <a:spcAft>
                <a:spcPts val="600"/>
              </a:spcAft>
            </a:pPr>
            <a:r>
              <a:rPr lang="en-US" dirty="0">
                <a:solidFill>
                  <a:schemeClr val="bg1"/>
                </a:solidFill>
              </a:rPr>
              <a:t>Signature of Complainant</a:t>
            </a:r>
          </a:p>
        </p:txBody>
      </p:sp>
    </p:spTree>
    <p:extLst>
      <p:ext uri="{BB962C8B-B14F-4D97-AF65-F5344CB8AC3E}">
        <p14:creationId xmlns:p14="http://schemas.microsoft.com/office/powerpoint/2010/main" val="2386334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6EA8EF9-3FE4-DCAF-A4C7-94031F1F2A2D}"/>
              </a:ext>
            </a:extLst>
          </p:cNvPr>
          <p:cNvSpPr>
            <a:spLocks noGrp="1"/>
          </p:cNvSpPr>
          <p:nvPr>
            <p:ph idx="1"/>
          </p:nvPr>
        </p:nvSpPr>
        <p:spPr>
          <a:xfrm>
            <a:off x="1814251" y="2435225"/>
            <a:ext cx="2955712" cy="1987550"/>
          </a:xfrm>
        </p:spPr>
        <p:txBody>
          <a:bodyPr>
            <a:normAutofit/>
          </a:bodyPr>
          <a:lstStyle/>
          <a:p>
            <a:pPr marL="0" indent="0">
              <a:buNone/>
            </a:pPr>
            <a:r>
              <a:rPr lang="en-US" sz="3300" b="1" dirty="0">
                <a:solidFill>
                  <a:srgbClr val="000000"/>
                </a:solidFill>
              </a:rPr>
              <a:t>GENERAL EQUITABLE PRINCIPLES</a:t>
            </a:r>
          </a:p>
        </p:txBody>
      </p:sp>
      <p:graphicFrame>
        <p:nvGraphicFramePr>
          <p:cNvPr id="6" name="Content Placeholder 2">
            <a:extLst>
              <a:ext uri="{FF2B5EF4-FFF2-40B4-BE49-F238E27FC236}">
                <a16:creationId xmlns:a16="http://schemas.microsoft.com/office/drawing/2014/main" id="{492A7857-571D-DE72-D9C9-35321D03D10A}"/>
              </a:ext>
            </a:extLst>
          </p:cNvPr>
          <p:cNvGraphicFramePr>
            <a:graphicFrameLocks noGrp="1"/>
          </p:cNvGraphicFramePr>
          <p:nvPr>
            <p:ph idx="1"/>
            <p:extLst>
              <p:ext uri="{D42A27DB-BD31-4B8C-83A1-F6EECF244321}">
                <p14:modId xmlns:p14="http://schemas.microsoft.com/office/powerpoint/2010/main" val="3286261765"/>
              </p:ext>
            </p:extLst>
          </p:nvPr>
        </p:nvGraphicFramePr>
        <p:xfrm>
          <a:off x="4941201" y="992181"/>
          <a:ext cx="6237359" cy="45662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61814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246DB-F8D2-4BC6-8BDE-964284882BAC}"/>
              </a:ext>
            </a:extLst>
          </p:cNvPr>
          <p:cNvSpPr>
            <a:spLocks noGrp="1"/>
          </p:cNvSpPr>
          <p:nvPr>
            <p:ph type="title"/>
          </p:nvPr>
        </p:nvSpPr>
        <p:spPr/>
        <p:txBody>
          <a:bodyPr/>
          <a:lstStyle/>
          <a:p>
            <a:r>
              <a:rPr lang="en-US" i="1" dirty="0"/>
              <a:t>WHO</a:t>
            </a:r>
            <a:r>
              <a:rPr lang="en-US" dirty="0"/>
              <a:t> </a:t>
            </a:r>
            <a:r>
              <a:rPr lang="en-US" b="1" dirty="0"/>
              <a:t>INVESTIGATES</a:t>
            </a:r>
          </a:p>
        </p:txBody>
      </p:sp>
      <p:sp>
        <p:nvSpPr>
          <p:cNvPr id="3" name="Content Placeholder 2">
            <a:extLst>
              <a:ext uri="{FF2B5EF4-FFF2-40B4-BE49-F238E27FC236}">
                <a16:creationId xmlns:a16="http://schemas.microsoft.com/office/drawing/2014/main" id="{4DDE6444-F348-47FC-9BEC-7602E0EBBE26}"/>
              </a:ext>
            </a:extLst>
          </p:cNvPr>
          <p:cNvSpPr>
            <a:spLocks noGrp="1"/>
          </p:cNvSpPr>
          <p:nvPr>
            <p:ph idx="1"/>
          </p:nvPr>
        </p:nvSpPr>
        <p:spPr/>
        <p:txBody>
          <a:bodyPr>
            <a:normAutofit fontScale="92500" lnSpcReduction="20000"/>
          </a:bodyPr>
          <a:lstStyle/>
          <a:p>
            <a:pPr indent="-417513"/>
            <a:r>
              <a:rPr lang="en-US" sz="2800" dirty="0"/>
              <a:t>Who?</a:t>
            </a:r>
          </a:p>
          <a:p>
            <a:pPr marL="785813" lvl="1" indent="0">
              <a:buNone/>
            </a:pPr>
            <a:endParaRPr lang="en-US" sz="2800" dirty="0"/>
          </a:p>
          <a:p>
            <a:pPr marL="1198563" lvl="1" indent="-412750"/>
            <a:r>
              <a:rPr lang="en-US" sz="2800" dirty="0"/>
              <a:t>Title IX Coordinator cannot conduct the investigation but still oversees the process.*  </a:t>
            </a:r>
          </a:p>
          <a:p>
            <a:pPr marL="785813" lvl="1" indent="0">
              <a:buNone/>
            </a:pPr>
            <a:endParaRPr lang="en-US" sz="2800" dirty="0"/>
          </a:p>
          <a:p>
            <a:pPr marL="1198563" lvl="1" indent="-412750"/>
            <a:r>
              <a:rPr lang="en-US" sz="2800" u="sng" dirty="0"/>
              <a:t>Title IX Coordinator must be completely informed of any complaints</a:t>
            </a:r>
            <a:r>
              <a:rPr lang="en-US" sz="2800" dirty="0"/>
              <a:t>.</a:t>
            </a:r>
          </a:p>
          <a:p>
            <a:pPr marL="1198563" lvl="1" indent="-412750"/>
            <a:endParaRPr lang="en-US" sz="2800" u="sng" dirty="0"/>
          </a:p>
          <a:p>
            <a:pPr marL="1198563" lvl="1" indent="-412750"/>
            <a:r>
              <a:rPr lang="en-US" sz="2800" dirty="0"/>
              <a:t>Conflicts of interest? Title IX Coordinator must choose a </a:t>
            </a:r>
            <a:r>
              <a:rPr lang="en-US" sz="2800" b="1" u="sng" dirty="0"/>
              <a:t>neutral</a:t>
            </a:r>
            <a:r>
              <a:rPr lang="en-US" sz="2800" dirty="0"/>
              <a:t> investigator.</a:t>
            </a:r>
          </a:p>
          <a:p>
            <a:pPr marL="785813" lvl="1" indent="0">
              <a:buNone/>
            </a:pPr>
            <a:endParaRPr lang="en-US" sz="2800" dirty="0"/>
          </a:p>
          <a:p>
            <a:pPr marL="0" lvl="1" indent="0">
              <a:buNone/>
            </a:pPr>
            <a:r>
              <a:rPr lang="en-US" sz="2800" dirty="0"/>
              <a:t>*</a:t>
            </a:r>
            <a:r>
              <a:rPr lang="en-US" sz="2200" dirty="0"/>
              <a:t>This may change when the new regulations are adopted.</a:t>
            </a:r>
          </a:p>
          <a:p>
            <a:endParaRPr lang="en-US" dirty="0"/>
          </a:p>
        </p:txBody>
      </p:sp>
    </p:spTree>
    <p:extLst>
      <p:ext uri="{BB962C8B-B14F-4D97-AF65-F5344CB8AC3E}">
        <p14:creationId xmlns:p14="http://schemas.microsoft.com/office/powerpoint/2010/main" val="42904089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Custom 49">
      <a:dk1>
        <a:sysClr val="windowText" lastClr="000000"/>
      </a:dk1>
      <a:lt1>
        <a:srgbClr val="FFFFFF"/>
      </a:lt1>
      <a:dk2>
        <a:srgbClr val="000000"/>
      </a:dk2>
      <a:lt2>
        <a:srgbClr val="FFFFFF"/>
      </a:lt2>
      <a:accent1>
        <a:srgbClr val="C00000"/>
      </a:accent1>
      <a:accent2>
        <a:srgbClr val="000000"/>
      </a:accent2>
      <a:accent3>
        <a:srgbClr val="000000"/>
      </a:accent3>
      <a:accent4>
        <a:srgbClr val="000000"/>
      </a:accent4>
      <a:accent5>
        <a:srgbClr val="5F5F5F"/>
      </a:accent5>
      <a:accent6>
        <a:srgbClr val="000000"/>
      </a:accent6>
      <a:hlink>
        <a:srgbClr val="5F5F5F"/>
      </a:hlink>
      <a:folHlink>
        <a:srgbClr val="919191"/>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ppt/theme/theme2.xml><?xml version="1.0" encoding="utf-8"?>
<a:theme xmlns:a="http://schemas.openxmlformats.org/drawingml/2006/main" name="1_Parallax">
  <a:themeElements>
    <a:clrScheme name="Custom 49">
      <a:dk1>
        <a:sysClr val="windowText" lastClr="000000"/>
      </a:dk1>
      <a:lt1>
        <a:srgbClr val="FFFFFF"/>
      </a:lt1>
      <a:dk2>
        <a:srgbClr val="000000"/>
      </a:dk2>
      <a:lt2>
        <a:srgbClr val="FFFFFF"/>
      </a:lt2>
      <a:accent1>
        <a:srgbClr val="C00000"/>
      </a:accent1>
      <a:accent2>
        <a:srgbClr val="000000"/>
      </a:accent2>
      <a:accent3>
        <a:srgbClr val="000000"/>
      </a:accent3>
      <a:accent4>
        <a:srgbClr val="000000"/>
      </a:accent4>
      <a:accent5>
        <a:srgbClr val="5F5F5F"/>
      </a:accent5>
      <a:accent6>
        <a:srgbClr val="000000"/>
      </a:accent6>
      <a:hlink>
        <a:srgbClr val="5F5F5F"/>
      </a:hlink>
      <a:folHlink>
        <a:srgbClr val="919191"/>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ppt/theme/theme3.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1267</TotalTime>
  <Words>2987</Words>
  <Application>Microsoft Office PowerPoint</Application>
  <PresentationFormat>Widescreen</PresentationFormat>
  <Paragraphs>345</Paragraphs>
  <Slides>44</Slides>
  <Notes>4</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44</vt:i4>
      </vt:variant>
    </vt:vector>
  </HeadingPairs>
  <TitlesOfParts>
    <vt:vector size="55" baseType="lpstr">
      <vt:lpstr>Arial</vt:lpstr>
      <vt:lpstr>Arial Nova</vt:lpstr>
      <vt:lpstr>Calibri</vt:lpstr>
      <vt:lpstr>Comic Sans MS</vt:lpstr>
      <vt:lpstr>Corbel</vt:lpstr>
      <vt:lpstr>Courier New</vt:lpstr>
      <vt:lpstr>Times New Roman</vt:lpstr>
      <vt:lpstr>Wingdings</vt:lpstr>
      <vt:lpstr>Parallax</vt:lpstr>
      <vt:lpstr>1_Parallax</vt:lpstr>
      <vt:lpstr>Default Design</vt:lpstr>
      <vt:lpstr>PowerPoint Presentation</vt:lpstr>
      <vt:lpstr>Goal of the Investigation </vt:lpstr>
      <vt:lpstr>OVERVIEW</vt:lpstr>
      <vt:lpstr>WHEN TO INVESTIGATE</vt:lpstr>
      <vt:lpstr>WHEN TO INVESTIGATE</vt:lpstr>
      <vt:lpstr>WHEN TO INVESTIGATE</vt:lpstr>
      <vt:lpstr>FORMAL COMPLAINTS</vt:lpstr>
      <vt:lpstr>PowerPoint Presentation</vt:lpstr>
      <vt:lpstr>WHO INVESTIGATES</vt:lpstr>
      <vt:lpstr>ELEMENTS OF INVESTIGATION</vt:lpstr>
      <vt:lpstr>ELEMENTS OF INVESTIGATION</vt:lpstr>
      <vt:lpstr>INTERSECTION WITH CRIMINAL INVESTIGATIONS</vt:lpstr>
      <vt:lpstr>INTERSECTION WITH CRIMINAL INVESTIGATIONS</vt:lpstr>
      <vt:lpstr>INTERSECTION WITH CRIMINAL INVESTIGATIONS</vt:lpstr>
      <vt:lpstr>CONDUCTING THE INVESTIGATION</vt:lpstr>
      <vt:lpstr>Investigation Hack #1</vt:lpstr>
      <vt:lpstr>CONDUCTING THE INVESTIGATION</vt:lpstr>
      <vt:lpstr>HYPOTHETICAL - INTERVIEWS </vt:lpstr>
      <vt:lpstr>CONDUCTING THE INVESTIGATION</vt:lpstr>
      <vt:lpstr>Interview Best Practices</vt:lpstr>
      <vt:lpstr>Interview Best Practices </vt:lpstr>
      <vt:lpstr>Investigation Hack #2</vt:lpstr>
      <vt:lpstr>Witness/Party Interviews </vt:lpstr>
      <vt:lpstr>Investigation Hack #3 – Witness Interviews</vt:lpstr>
      <vt:lpstr>The Respondent Interview</vt:lpstr>
      <vt:lpstr>Respondent Interview</vt:lpstr>
      <vt:lpstr>HYPO: Faculty Accused of Sexually Harassing  Student Via Disappearing Text Messages</vt:lpstr>
      <vt:lpstr>Employee Accused of Texting with a Student; Allegation that the Text May Have Been Inappropriate</vt:lpstr>
      <vt:lpstr>Employee Accused of Taking  Secret Photos of Female Students?</vt:lpstr>
      <vt:lpstr>Collection and Preservation of Evidence</vt:lpstr>
      <vt:lpstr>PRESERVATION OF EVIDENCE</vt:lpstr>
      <vt:lpstr>Hack #4 – DON’T LET THIS BE YOU</vt:lpstr>
      <vt:lpstr>EVIDENCE</vt:lpstr>
      <vt:lpstr>STANDARDS OF EVIDENCE</vt:lpstr>
      <vt:lpstr>EVIDENCE</vt:lpstr>
      <vt:lpstr>NCE</vt:lpstr>
      <vt:lpstr>WHAT IS CREDIBILITY?</vt:lpstr>
      <vt:lpstr>HYPOTHETICALS- ISSUES OF RELEVANCY</vt:lpstr>
      <vt:lpstr>INVESTIGATIVE REPORT</vt:lpstr>
      <vt:lpstr>INVESTIGATIVE REPORT CONTENT</vt:lpstr>
      <vt:lpstr>REPORT ANALYSIS Hack #5 </vt:lpstr>
      <vt:lpstr>INVESTIGATIVE REPORT CONCLUSION</vt:lpstr>
      <vt:lpstr>RECOMMENDATIONS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Dean Shatley</dc:creator>
  <cp:lastModifiedBy>Dean Shatley</cp:lastModifiedBy>
  <cp:revision>23</cp:revision>
  <dcterms:created xsi:type="dcterms:W3CDTF">2023-11-22T15:22:23Z</dcterms:created>
  <dcterms:modified xsi:type="dcterms:W3CDTF">2023-11-29T20:22:48Z</dcterms:modified>
</cp:coreProperties>
</file>