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6" r:id="rId1"/>
  </p:sldMasterIdLst>
  <p:notesMasterIdLst>
    <p:notesMasterId r:id="rId43"/>
  </p:notesMasterIdLst>
  <p:sldIdLst>
    <p:sldId id="503" r:id="rId2"/>
    <p:sldId id="539" r:id="rId3"/>
    <p:sldId id="300" r:id="rId4"/>
    <p:sldId id="538" r:id="rId5"/>
    <p:sldId id="540" r:id="rId6"/>
    <p:sldId id="542" r:id="rId7"/>
    <p:sldId id="583" r:id="rId8"/>
    <p:sldId id="537" r:id="rId9"/>
    <p:sldId id="543" r:id="rId10"/>
    <p:sldId id="547" r:id="rId11"/>
    <p:sldId id="574" r:id="rId12"/>
    <p:sldId id="613" r:id="rId13"/>
    <p:sldId id="546" r:id="rId14"/>
    <p:sldId id="544" r:id="rId15"/>
    <p:sldId id="545" r:id="rId16"/>
    <p:sldId id="549" r:id="rId17"/>
    <p:sldId id="550" r:id="rId18"/>
    <p:sldId id="551" r:id="rId19"/>
    <p:sldId id="552" r:id="rId20"/>
    <p:sldId id="553" r:id="rId21"/>
    <p:sldId id="554" r:id="rId22"/>
    <p:sldId id="555" r:id="rId23"/>
    <p:sldId id="557" r:id="rId24"/>
    <p:sldId id="558" r:id="rId25"/>
    <p:sldId id="609" r:id="rId26"/>
    <p:sldId id="608" r:id="rId27"/>
    <p:sldId id="575" r:id="rId28"/>
    <p:sldId id="556" r:id="rId29"/>
    <p:sldId id="612" r:id="rId30"/>
    <p:sldId id="610" r:id="rId31"/>
    <p:sldId id="611" r:id="rId32"/>
    <p:sldId id="263" r:id="rId33"/>
    <p:sldId id="559" r:id="rId34"/>
    <p:sldId id="560" r:id="rId35"/>
    <p:sldId id="509" r:id="rId36"/>
    <p:sldId id="562" r:id="rId37"/>
    <p:sldId id="561" r:id="rId38"/>
    <p:sldId id="307" r:id="rId39"/>
    <p:sldId id="510" r:id="rId40"/>
    <p:sldId id="515" r:id="rId41"/>
    <p:sldId id="504" r:id="rId4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4" autoAdjust="0"/>
    <p:restoredTop sz="80027" autoAdjust="0"/>
  </p:normalViewPr>
  <p:slideViewPr>
    <p:cSldViewPr snapToGrid="0">
      <p:cViewPr varScale="1">
        <p:scale>
          <a:sx n="84" d="100"/>
          <a:sy n="84" d="100"/>
        </p:scale>
        <p:origin x="1266" y="78"/>
      </p:cViewPr>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_rels/data10.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ata7.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ata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4" Type="http://schemas.openxmlformats.org/officeDocument/2006/relationships/image" Target="../media/image18.svg"/></Relationships>
</file>

<file path=ppt/diagrams/_rels/data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4" Type="http://schemas.openxmlformats.org/officeDocument/2006/relationships/image" Target="../media/image18.svg"/></Relationships>
</file>

<file path=ppt/diagrams/_rels/drawing10.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rawing7.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rawing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4" Type="http://schemas.openxmlformats.org/officeDocument/2006/relationships/image" Target="../media/image18.svg"/></Relationships>
</file>

<file path=ppt/diagrams/_rels/drawing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72C168-BA83-426E-BF72-97C8478816D6}" type="doc">
      <dgm:prSet loTypeId="urn:microsoft.com/office/officeart/2005/8/layout/process5" loCatId="process" qsTypeId="urn:microsoft.com/office/officeart/2005/8/quickstyle/simple4" qsCatId="simple" csTypeId="urn:microsoft.com/office/officeart/2005/8/colors/accent1_2" csCatId="accent1" phldr="1"/>
      <dgm:spPr/>
      <dgm:t>
        <a:bodyPr/>
        <a:lstStyle/>
        <a:p>
          <a:endParaRPr lang="en-US"/>
        </a:p>
      </dgm:t>
    </dgm:pt>
    <dgm:pt modelId="{4C867421-6FB1-4586-905F-E2DEB225E46C}">
      <dgm:prSet phldrT="[Text]" custT="1"/>
      <dgm:spPr/>
      <dgm:t>
        <a:bodyPr/>
        <a:lstStyle/>
        <a:p>
          <a:r>
            <a:rPr lang="en-US" sz="2400" dirty="0"/>
            <a:t>Incident</a:t>
          </a:r>
        </a:p>
      </dgm:t>
    </dgm:pt>
    <dgm:pt modelId="{FAF27D35-AE5A-407E-8228-0493C7997A82}" type="parTrans" cxnId="{6D1C6F4C-56CE-4490-A09C-82B1EDF365FC}">
      <dgm:prSet/>
      <dgm:spPr/>
      <dgm:t>
        <a:bodyPr/>
        <a:lstStyle/>
        <a:p>
          <a:endParaRPr lang="en-US"/>
        </a:p>
      </dgm:t>
    </dgm:pt>
    <dgm:pt modelId="{7FAFD019-A84A-4844-A63E-E6C30745EB9D}" type="sibTrans" cxnId="{6D1C6F4C-56CE-4490-A09C-82B1EDF365FC}">
      <dgm:prSet/>
      <dgm:spPr/>
      <dgm:t>
        <a:bodyPr/>
        <a:lstStyle/>
        <a:p>
          <a:endParaRPr lang="en-US"/>
        </a:p>
      </dgm:t>
    </dgm:pt>
    <dgm:pt modelId="{FDE9D6DD-34ED-44E9-8089-F7222758A1EB}">
      <dgm:prSet phldrT="[Text]" custT="1"/>
      <dgm:spPr/>
      <dgm:t>
        <a:bodyPr/>
        <a:lstStyle/>
        <a:p>
          <a:r>
            <a:rPr lang="en-US" sz="2400" dirty="0"/>
            <a:t>Initial Assessment</a:t>
          </a:r>
        </a:p>
      </dgm:t>
    </dgm:pt>
    <dgm:pt modelId="{CD2F764F-935D-4985-8BEF-63C1DFE76609}" type="parTrans" cxnId="{12158FC4-8119-48A8-A632-8ED04C78EA6E}">
      <dgm:prSet/>
      <dgm:spPr/>
      <dgm:t>
        <a:bodyPr/>
        <a:lstStyle/>
        <a:p>
          <a:endParaRPr lang="en-US"/>
        </a:p>
      </dgm:t>
    </dgm:pt>
    <dgm:pt modelId="{8CAA4281-BD2E-4D67-86F0-C4B14A3C9937}" type="sibTrans" cxnId="{12158FC4-8119-48A8-A632-8ED04C78EA6E}">
      <dgm:prSet/>
      <dgm:spPr/>
      <dgm:t>
        <a:bodyPr/>
        <a:lstStyle/>
        <a:p>
          <a:endParaRPr lang="en-US"/>
        </a:p>
      </dgm:t>
    </dgm:pt>
    <dgm:pt modelId="{7397BE70-383E-447E-8392-292B730881D8}">
      <dgm:prSet phldrT="[Text]" custT="1"/>
      <dgm:spPr/>
      <dgm:t>
        <a:bodyPr/>
        <a:lstStyle/>
        <a:p>
          <a:pPr>
            <a:lnSpc>
              <a:spcPct val="100000"/>
            </a:lnSpc>
            <a:spcAft>
              <a:spcPts val="0"/>
            </a:spcAft>
          </a:pPr>
          <a:r>
            <a:rPr lang="en-US" sz="2400" dirty="0"/>
            <a:t>Formal Investigation </a:t>
          </a:r>
        </a:p>
        <a:p>
          <a:pPr>
            <a:lnSpc>
              <a:spcPct val="100000"/>
            </a:lnSpc>
            <a:spcAft>
              <a:spcPts val="0"/>
            </a:spcAft>
          </a:pPr>
          <a:r>
            <a:rPr lang="en-US" sz="2400" dirty="0"/>
            <a:t>&amp; Report</a:t>
          </a:r>
        </a:p>
      </dgm:t>
    </dgm:pt>
    <dgm:pt modelId="{4C1F3F60-E5F1-4950-9E0F-8B1B0BE20418}" type="parTrans" cxnId="{4163ACD6-E9C6-4AFC-A569-B4EFD4C7FAB9}">
      <dgm:prSet/>
      <dgm:spPr/>
      <dgm:t>
        <a:bodyPr/>
        <a:lstStyle/>
        <a:p>
          <a:endParaRPr lang="en-US"/>
        </a:p>
      </dgm:t>
    </dgm:pt>
    <dgm:pt modelId="{1A9C9C47-C27E-45E6-A1C9-6E75951704B3}" type="sibTrans" cxnId="{4163ACD6-E9C6-4AFC-A569-B4EFD4C7FAB9}">
      <dgm:prSet/>
      <dgm:spPr/>
      <dgm:t>
        <a:bodyPr/>
        <a:lstStyle/>
        <a:p>
          <a:endParaRPr lang="en-US"/>
        </a:p>
      </dgm:t>
    </dgm:pt>
    <dgm:pt modelId="{A928C313-FB95-4431-8266-221E8D6A0E12}">
      <dgm:prSet phldrT="[Text]" custT="1"/>
      <dgm:spPr/>
      <dgm:t>
        <a:bodyPr/>
        <a:lstStyle/>
        <a:p>
          <a:r>
            <a:rPr lang="en-US" sz="2400" dirty="0"/>
            <a:t>Hearing</a:t>
          </a:r>
        </a:p>
      </dgm:t>
    </dgm:pt>
    <dgm:pt modelId="{2A598475-431B-459B-A30D-16DC2D72AD84}" type="parTrans" cxnId="{1DC24592-0364-4E30-B204-A04AC889095B}">
      <dgm:prSet/>
      <dgm:spPr/>
      <dgm:t>
        <a:bodyPr/>
        <a:lstStyle/>
        <a:p>
          <a:endParaRPr lang="en-US"/>
        </a:p>
      </dgm:t>
    </dgm:pt>
    <dgm:pt modelId="{A3EA45DA-08FD-456F-9DC8-9372CC9DF233}" type="sibTrans" cxnId="{1DC24592-0364-4E30-B204-A04AC889095B}">
      <dgm:prSet/>
      <dgm:spPr/>
      <dgm:t>
        <a:bodyPr/>
        <a:lstStyle/>
        <a:p>
          <a:endParaRPr lang="en-US"/>
        </a:p>
      </dgm:t>
    </dgm:pt>
    <dgm:pt modelId="{1C02C348-9913-4861-AECC-EE18A3A99E47}">
      <dgm:prSet phldrT="[Text]" custT="1"/>
      <dgm:spPr/>
      <dgm:t>
        <a:bodyPr/>
        <a:lstStyle/>
        <a:p>
          <a:r>
            <a:rPr lang="en-US" sz="2400" dirty="0"/>
            <a:t>Appeal</a:t>
          </a:r>
        </a:p>
      </dgm:t>
    </dgm:pt>
    <dgm:pt modelId="{1D637DF9-28A1-4FF1-B9A9-95A736B950B8}" type="parTrans" cxnId="{37E8EC02-5A39-40E9-BB01-38AC4B05DDFA}">
      <dgm:prSet/>
      <dgm:spPr/>
      <dgm:t>
        <a:bodyPr/>
        <a:lstStyle/>
        <a:p>
          <a:endParaRPr lang="en-US"/>
        </a:p>
      </dgm:t>
    </dgm:pt>
    <dgm:pt modelId="{D8BE4F6C-2B87-4CF1-9B0E-B19C010F9D26}" type="sibTrans" cxnId="{37E8EC02-5A39-40E9-BB01-38AC4B05DDFA}">
      <dgm:prSet/>
      <dgm:spPr/>
      <dgm:t>
        <a:bodyPr/>
        <a:lstStyle/>
        <a:p>
          <a:endParaRPr lang="en-US"/>
        </a:p>
      </dgm:t>
    </dgm:pt>
    <dgm:pt modelId="{B919B75B-7D45-4D22-B172-A29ACCAEE67A}" type="pres">
      <dgm:prSet presAssocID="{EC72C168-BA83-426E-BF72-97C8478816D6}" presName="diagram" presStyleCnt="0">
        <dgm:presLayoutVars>
          <dgm:dir/>
          <dgm:resizeHandles val="exact"/>
        </dgm:presLayoutVars>
      </dgm:prSet>
      <dgm:spPr/>
    </dgm:pt>
    <dgm:pt modelId="{58DF0278-B663-4BA3-B77F-E029B73DCF87}" type="pres">
      <dgm:prSet presAssocID="{4C867421-6FB1-4586-905F-E2DEB225E46C}" presName="node" presStyleLbl="node1" presStyleIdx="0" presStyleCnt="5">
        <dgm:presLayoutVars>
          <dgm:bulletEnabled val="1"/>
        </dgm:presLayoutVars>
      </dgm:prSet>
      <dgm:spPr/>
    </dgm:pt>
    <dgm:pt modelId="{79C81B3D-AC8F-4DF2-BF3E-F94B2EFA7A92}" type="pres">
      <dgm:prSet presAssocID="{7FAFD019-A84A-4844-A63E-E6C30745EB9D}" presName="sibTrans" presStyleLbl="sibTrans2D1" presStyleIdx="0" presStyleCnt="4"/>
      <dgm:spPr/>
    </dgm:pt>
    <dgm:pt modelId="{F79390B9-3632-4657-989F-94C142523ECF}" type="pres">
      <dgm:prSet presAssocID="{7FAFD019-A84A-4844-A63E-E6C30745EB9D}" presName="connectorText" presStyleLbl="sibTrans2D1" presStyleIdx="0" presStyleCnt="4"/>
      <dgm:spPr/>
    </dgm:pt>
    <dgm:pt modelId="{76DC6071-6078-4635-ADFF-3EACAB1D6552}" type="pres">
      <dgm:prSet presAssocID="{FDE9D6DD-34ED-44E9-8089-F7222758A1EB}" presName="node" presStyleLbl="node1" presStyleIdx="1" presStyleCnt="5">
        <dgm:presLayoutVars>
          <dgm:bulletEnabled val="1"/>
        </dgm:presLayoutVars>
      </dgm:prSet>
      <dgm:spPr/>
    </dgm:pt>
    <dgm:pt modelId="{6376286A-5B82-410B-BB9A-AE31BBBF9887}" type="pres">
      <dgm:prSet presAssocID="{8CAA4281-BD2E-4D67-86F0-C4B14A3C9937}" presName="sibTrans" presStyleLbl="sibTrans2D1" presStyleIdx="1" presStyleCnt="4"/>
      <dgm:spPr/>
    </dgm:pt>
    <dgm:pt modelId="{E343DF4A-064C-4FA8-A184-93BE0F95EA7F}" type="pres">
      <dgm:prSet presAssocID="{8CAA4281-BD2E-4D67-86F0-C4B14A3C9937}" presName="connectorText" presStyleLbl="sibTrans2D1" presStyleIdx="1" presStyleCnt="4"/>
      <dgm:spPr/>
    </dgm:pt>
    <dgm:pt modelId="{D8D9DCE3-18FD-4E8B-B8F9-631D435B9F75}" type="pres">
      <dgm:prSet presAssocID="{7397BE70-383E-447E-8392-292B730881D8}" presName="node" presStyleLbl="node1" presStyleIdx="2" presStyleCnt="5">
        <dgm:presLayoutVars>
          <dgm:bulletEnabled val="1"/>
        </dgm:presLayoutVars>
      </dgm:prSet>
      <dgm:spPr/>
    </dgm:pt>
    <dgm:pt modelId="{5D21B393-B53E-4B34-ADBE-258F84E4FFF5}" type="pres">
      <dgm:prSet presAssocID="{1A9C9C47-C27E-45E6-A1C9-6E75951704B3}" presName="sibTrans" presStyleLbl="sibTrans2D1" presStyleIdx="2" presStyleCnt="4"/>
      <dgm:spPr/>
    </dgm:pt>
    <dgm:pt modelId="{7B01E88E-0526-4029-9A8A-2FBD2C025491}" type="pres">
      <dgm:prSet presAssocID="{1A9C9C47-C27E-45E6-A1C9-6E75951704B3}" presName="connectorText" presStyleLbl="sibTrans2D1" presStyleIdx="2" presStyleCnt="4"/>
      <dgm:spPr/>
    </dgm:pt>
    <dgm:pt modelId="{E7F85677-80D0-4F29-82DD-D28FA8A67452}" type="pres">
      <dgm:prSet presAssocID="{A928C313-FB95-4431-8266-221E8D6A0E12}" presName="node" presStyleLbl="node1" presStyleIdx="3" presStyleCnt="5">
        <dgm:presLayoutVars>
          <dgm:bulletEnabled val="1"/>
        </dgm:presLayoutVars>
      </dgm:prSet>
      <dgm:spPr/>
    </dgm:pt>
    <dgm:pt modelId="{E3D16A52-7D9F-430E-916C-ECD967B7E86A}" type="pres">
      <dgm:prSet presAssocID="{A3EA45DA-08FD-456F-9DC8-9372CC9DF233}" presName="sibTrans" presStyleLbl="sibTrans2D1" presStyleIdx="3" presStyleCnt="4"/>
      <dgm:spPr/>
    </dgm:pt>
    <dgm:pt modelId="{4A89FA3B-F62C-45DC-ACE2-1FF427524AF5}" type="pres">
      <dgm:prSet presAssocID="{A3EA45DA-08FD-456F-9DC8-9372CC9DF233}" presName="connectorText" presStyleLbl="sibTrans2D1" presStyleIdx="3" presStyleCnt="4"/>
      <dgm:spPr/>
    </dgm:pt>
    <dgm:pt modelId="{14223E03-5A0C-4EC8-BCA5-5F03D7F975FC}" type="pres">
      <dgm:prSet presAssocID="{1C02C348-9913-4861-AECC-EE18A3A99E47}" presName="node" presStyleLbl="node1" presStyleIdx="4" presStyleCnt="5">
        <dgm:presLayoutVars>
          <dgm:bulletEnabled val="1"/>
        </dgm:presLayoutVars>
      </dgm:prSet>
      <dgm:spPr/>
    </dgm:pt>
  </dgm:ptLst>
  <dgm:cxnLst>
    <dgm:cxn modelId="{6D771101-496A-417C-9FC8-46AC58A82D8E}" type="presOf" srcId="{1A9C9C47-C27E-45E6-A1C9-6E75951704B3}" destId="{5D21B393-B53E-4B34-ADBE-258F84E4FFF5}" srcOrd="0" destOrd="0" presId="urn:microsoft.com/office/officeart/2005/8/layout/process5"/>
    <dgm:cxn modelId="{37E8EC02-5A39-40E9-BB01-38AC4B05DDFA}" srcId="{EC72C168-BA83-426E-BF72-97C8478816D6}" destId="{1C02C348-9913-4861-AECC-EE18A3A99E47}" srcOrd="4" destOrd="0" parTransId="{1D637DF9-28A1-4FF1-B9A9-95A736B950B8}" sibTransId="{D8BE4F6C-2B87-4CF1-9B0E-B19C010F9D26}"/>
    <dgm:cxn modelId="{0644CA25-9EAC-4269-8609-2E90672D5085}" type="presOf" srcId="{EC72C168-BA83-426E-BF72-97C8478816D6}" destId="{B919B75B-7D45-4D22-B172-A29ACCAEE67A}" srcOrd="0" destOrd="0" presId="urn:microsoft.com/office/officeart/2005/8/layout/process5"/>
    <dgm:cxn modelId="{B63A3A2D-B610-4970-9945-ACD97A4B6AC7}" type="presOf" srcId="{7397BE70-383E-447E-8392-292B730881D8}" destId="{D8D9DCE3-18FD-4E8B-B8F9-631D435B9F75}" srcOrd="0" destOrd="0" presId="urn:microsoft.com/office/officeart/2005/8/layout/process5"/>
    <dgm:cxn modelId="{477F145C-7467-4671-BF68-C19C84ECEDD6}" type="presOf" srcId="{8CAA4281-BD2E-4D67-86F0-C4B14A3C9937}" destId="{E343DF4A-064C-4FA8-A184-93BE0F95EA7F}" srcOrd="1" destOrd="0" presId="urn:microsoft.com/office/officeart/2005/8/layout/process5"/>
    <dgm:cxn modelId="{269F4341-06B0-4454-9C34-003863C55A46}" type="presOf" srcId="{8CAA4281-BD2E-4D67-86F0-C4B14A3C9937}" destId="{6376286A-5B82-410B-BB9A-AE31BBBF9887}" srcOrd="0" destOrd="0" presId="urn:microsoft.com/office/officeart/2005/8/layout/process5"/>
    <dgm:cxn modelId="{52EA3462-D0BD-4094-B610-A3B926184167}" type="presOf" srcId="{7FAFD019-A84A-4844-A63E-E6C30745EB9D}" destId="{F79390B9-3632-4657-989F-94C142523ECF}" srcOrd="1" destOrd="0" presId="urn:microsoft.com/office/officeart/2005/8/layout/process5"/>
    <dgm:cxn modelId="{6D1C6F4C-56CE-4490-A09C-82B1EDF365FC}" srcId="{EC72C168-BA83-426E-BF72-97C8478816D6}" destId="{4C867421-6FB1-4586-905F-E2DEB225E46C}" srcOrd="0" destOrd="0" parTransId="{FAF27D35-AE5A-407E-8228-0493C7997A82}" sibTransId="{7FAFD019-A84A-4844-A63E-E6C30745EB9D}"/>
    <dgm:cxn modelId="{FE1C3F56-3891-4747-A9A1-173E053752A1}" type="presOf" srcId="{1C02C348-9913-4861-AECC-EE18A3A99E47}" destId="{14223E03-5A0C-4EC8-BCA5-5F03D7F975FC}" srcOrd="0" destOrd="0" presId="urn:microsoft.com/office/officeart/2005/8/layout/process5"/>
    <dgm:cxn modelId="{38D3F859-A043-498F-B2D4-4B89C9ED9B82}" type="presOf" srcId="{A3EA45DA-08FD-456F-9DC8-9372CC9DF233}" destId="{E3D16A52-7D9F-430E-916C-ECD967B7E86A}" srcOrd="0" destOrd="0" presId="urn:microsoft.com/office/officeart/2005/8/layout/process5"/>
    <dgm:cxn modelId="{9C4E1592-E43B-407E-9CB1-978A6AD3087A}" type="presOf" srcId="{7FAFD019-A84A-4844-A63E-E6C30745EB9D}" destId="{79C81B3D-AC8F-4DF2-BF3E-F94B2EFA7A92}" srcOrd="0" destOrd="0" presId="urn:microsoft.com/office/officeart/2005/8/layout/process5"/>
    <dgm:cxn modelId="{1DC24592-0364-4E30-B204-A04AC889095B}" srcId="{EC72C168-BA83-426E-BF72-97C8478816D6}" destId="{A928C313-FB95-4431-8266-221E8D6A0E12}" srcOrd="3" destOrd="0" parTransId="{2A598475-431B-459B-A30D-16DC2D72AD84}" sibTransId="{A3EA45DA-08FD-456F-9DC8-9372CC9DF233}"/>
    <dgm:cxn modelId="{8CBBC2B4-3555-4D93-8289-A68D8CA5463E}" type="presOf" srcId="{A928C313-FB95-4431-8266-221E8D6A0E12}" destId="{E7F85677-80D0-4F29-82DD-D28FA8A67452}" srcOrd="0" destOrd="0" presId="urn:microsoft.com/office/officeart/2005/8/layout/process5"/>
    <dgm:cxn modelId="{EA2006BC-7D2B-4CEC-A35E-A13924455A60}" type="presOf" srcId="{A3EA45DA-08FD-456F-9DC8-9372CC9DF233}" destId="{4A89FA3B-F62C-45DC-ACE2-1FF427524AF5}" srcOrd="1" destOrd="0" presId="urn:microsoft.com/office/officeart/2005/8/layout/process5"/>
    <dgm:cxn modelId="{12158FC4-8119-48A8-A632-8ED04C78EA6E}" srcId="{EC72C168-BA83-426E-BF72-97C8478816D6}" destId="{FDE9D6DD-34ED-44E9-8089-F7222758A1EB}" srcOrd="1" destOrd="0" parTransId="{CD2F764F-935D-4985-8BEF-63C1DFE76609}" sibTransId="{8CAA4281-BD2E-4D67-86F0-C4B14A3C9937}"/>
    <dgm:cxn modelId="{4163ACD6-E9C6-4AFC-A569-B4EFD4C7FAB9}" srcId="{EC72C168-BA83-426E-BF72-97C8478816D6}" destId="{7397BE70-383E-447E-8392-292B730881D8}" srcOrd="2" destOrd="0" parTransId="{4C1F3F60-E5F1-4950-9E0F-8B1B0BE20418}" sibTransId="{1A9C9C47-C27E-45E6-A1C9-6E75951704B3}"/>
    <dgm:cxn modelId="{11D6F7DF-1549-4A80-B3BE-922C5B57F6E9}" type="presOf" srcId="{FDE9D6DD-34ED-44E9-8089-F7222758A1EB}" destId="{76DC6071-6078-4635-ADFF-3EACAB1D6552}" srcOrd="0" destOrd="0" presId="urn:microsoft.com/office/officeart/2005/8/layout/process5"/>
    <dgm:cxn modelId="{8531CEF7-EA1C-4224-AC21-D99C9C13BCD6}" type="presOf" srcId="{4C867421-6FB1-4586-905F-E2DEB225E46C}" destId="{58DF0278-B663-4BA3-B77F-E029B73DCF87}" srcOrd="0" destOrd="0" presId="urn:microsoft.com/office/officeart/2005/8/layout/process5"/>
    <dgm:cxn modelId="{B20DFFF7-FD90-4E0F-BD5E-B9A2551F6827}" type="presOf" srcId="{1A9C9C47-C27E-45E6-A1C9-6E75951704B3}" destId="{7B01E88E-0526-4029-9A8A-2FBD2C025491}" srcOrd="1" destOrd="0" presId="urn:microsoft.com/office/officeart/2005/8/layout/process5"/>
    <dgm:cxn modelId="{68010539-B68E-4CE6-9A8D-64D0D22C0E41}" type="presParOf" srcId="{B919B75B-7D45-4D22-B172-A29ACCAEE67A}" destId="{58DF0278-B663-4BA3-B77F-E029B73DCF87}" srcOrd="0" destOrd="0" presId="urn:microsoft.com/office/officeart/2005/8/layout/process5"/>
    <dgm:cxn modelId="{D961E540-A765-465E-B70A-50E4F18E020D}" type="presParOf" srcId="{B919B75B-7D45-4D22-B172-A29ACCAEE67A}" destId="{79C81B3D-AC8F-4DF2-BF3E-F94B2EFA7A92}" srcOrd="1" destOrd="0" presId="urn:microsoft.com/office/officeart/2005/8/layout/process5"/>
    <dgm:cxn modelId="{D60A7868-D4EA-4C93-B317-E3AA37F59D8F}" type="presParOf" srcId="{79C81B3D-AC8F-4DF2-BF3E-F94B2EFA7A92}" destId="{F79390B9-3632-4657-989F-94C142523ECF}" srcOrd="0" destOrd="0" presId="urn:microsoft.com/office/officeart/2005/8/layout/process5"/>
    <dgm:cxn modelId="{E72823D8-2684-4BB0-9CD4-A63C6B3410A7}" type="presParOf" srcId="{B919B75B-7D45-4D22-B172-A29ACCAEE67A}" destId="{76DC6071-6078-4635-ADFF-3EACAB1D6552}" srcOrd="2" destOrd="0" presId="urn:microsoft.com/office/officeart/2005/8/layout/process5"/>
    <dgm:cxn modelId="{4409E4AD-49EA-4D65-B3B6-81772830AC8E}" type="presParOf" srcId="{B919B75B-7D45-4D22-B172-A29ACCAEE67A}" destId="{6376286A-5B82-410B-BB9A-AE31BBBF9887}" srcOrd="3" destOrd="0" presId="urn:microsoft.com/office/officeart/2005/8/layout/process5"/>
    <dgm:cxn modelId="{92435E64-CEED-4A63-9C30-280FAAC49556}" type="presParOf" srcId="{6376286A-5B82-410B-BB9A-AE31BBBF9887}" destId="{E343DF4A-064C-4FA8-A184-93BE0F95EA7F}" srcOrd="0" destOrd="0" presId="urn:microsoft.com/office/officeart/2005/8/layout/process5"/>
    <dgm:cxn modelId="{6B5D001E-9BE0-4D8B-97B8-C48C462FD9D3}" type="presParOf" srcId="{B919B75B-7D45-4D22-B172-A29ACCAEE67A}" destId="{D8D9DCE3-18FD-4E8B-B8F9-631D435B9F75}" srcOrd="4" destOrd="0" presId="urn:microsoft.com/office/officeart/2005/8/layout/process5"/>
    <dgm:cxn modelId="{4226DE88-743B-4C30-A49F-BC39D854D58E}" type="presParOf" srcId="{B919B75B-7D45-4D22-B172-A29ACCAEE67A}" destId="{5D21B393-B53E-4B34-ADBE-258F84E4FFF5}" srcOrd="5" destOrd="0" presId="urn:microsoft.com/office/officeart/2005/8/layout/process5"/>
    <dgm:cxn modelId="{7AC124BA-8A37-4648-9045-9D3F3EA51AB9}" type="presParOf" srcId="{5D21B393-B53E-4B34-ADBE-258F84E4FFF5}" destId="{7B01E88E-0526-4029-9A8A-2FBD2C025491}" srcOrd="0" destOrd="0" presId="urn:microsoft.com/office/officeart/2005/8/layout/process5"/>
    <dgm:cxn modelId="{32BC1EFB-CA23-4498-89F1-458772C4D417}" type="presParOf" srcId="{B919B75B-7D45-4D22-B172-A29ACCAEE67A}" destId="{E7F85677-80D0-4F29-82DD-D28FA8A67452}" srcOrd="6" destOrd="0" presId="urn:microsoft.com/office/officeart/2005/8/layout/process5"/>
    <dgm:cxn modelId="{CC91B599-1F7F-4D1D-9417-63FC2E927482}" type="presParOf" srcId="{B919B75B-7D45-4D22-B172-A29ACCAEE67A}" destId="{E3D16A52-7D9F-430E-916C-ECD967B7E86A}" srcOrd="7" destOrd="0" presId="urn:microsoft.com/office/officeart/2005/8/layout/process5"/>
    <dgm:cxn modelId="{0EB9DCD0-3C3F-4471-940F-A74CDB045000}" type="presParOf" srcId="{E3D16A52-7D9F-430E-916C-ECD967B7E86A}" destId="{4A89FA3B-F62C-45DC-ACE2-1FF427524AF5}" srcOrd="0" destOrd="0" presId="urn:microsoft.com/office/officeart/2005/8/layout/process5"/>
    <dgm:cxn modelId="{D5F762C7-2A14-4F65-B1A6-E64FFC356D9F}" type="presParOf" srcId="{B919B75B-7D45-4D22-B172-A29ACCAEE67A}" destId="{14223E03-5A0C-4EC8-BCA5-5F03D7F975FC}"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8C1953C-628F-4FE7-8750-24349D5DF2B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301AAE3-17AC-4FCC-8B28-8405BA4E5601}">
      <dgm:prSet custT="1"/>
      <dgm:spPr/>
      <dgm:t>
        <a:bodyPr/>
        <a:lstStyle/>
        <a:p>
          <a:r>
            <a:rPr lang="en-US" sz="2200" dirty="0"/>
            <a:t>Decision-maker should author the written determination. (Who reviews?)</a:t>
          </a:r>
        </a:p>
      </dgm:t>
    </dgm:pt>
    <dgm:pt modelId="{70A4EC62-A10B-4A86-B067-94925384AE06}" type="parTrans" cxnId="{6B4071DF-1D9A-44C2-9ADA-91AD32DFAA7E}">
      <dgm:prSet/>
      <dgm:spPr/>
      <dgm:t>
        <a:bodyPr/>
        <a:lstStyle/>
        <a:p>
          <a:endParaRPr lang="en-US"/>
        </a:p>
      </dgm:t>
    </dgm:pt>
    <dgm:pt modelId="{B87F8D15-9B2E-44D1-8AF9-8CDC2994EF05}" type="sibTrans" cxnId="{6B4071DF-1D9A-44C2-9ADA-91AD32DFAA7E}">
      <dgm:prSet/>
      <dgm:spPr/>
      <dgm:t>
        <a:bodyPr/>
        <a:lstStyle/>
        <a:p>
          <a:endParaRPr lang="en-US"/>
        </a:p>
      </dgm:t>
    </dgm:pt>
    <dgm:pt modelId="{5115F5A6-20C2-4BCD-A253-7D5F230ED13C}">
      <dgm:prSet custT="1"/>
      <dgm:spPr/>
      <dgm:t>
        <a:bodyPr/>
        <a:lstStyle/>
        <a:p>
          <a:r>
            <a:rPr lang="en-US" sz="2200" dirty="0"/>
            <a:t>Written determination should be provided to parties simultaneously.</a:t>
          </a:r>
        </a:p>
      </dgm:t>
    </dgm:pt>
    <dgm:pt modelId="{CF7C0DB4-011B-44A6-AAB1-A31993357A47}" type="parTrans" cxnId="{85383DA5-072D-4BCD-B268-B2ED88EDD669}">
      <dgm:prSet/>
      <dgm:spPr/>
      <dgm:t>
        <a:bodyPr/>
        <a:lstStyle/>
        <a:p>
          <a:endParaRPr lang="en-US"/>
        </a:p>
      </dgm:t>
    </dgm:pt>
    <dgm:pt modelId="{F68E3249-13CC-47C2-8B0C-96EBC5874E2E}" type="sibTrans" cxnId="{85383DA5-072D-4BCD-B268-B2ED88EDD669}">
      <dgm:prSet/>
      <dgm:spPr/>
      <dgm:t>
        <a:bodyPr/>
        <a:lstStyle/>
        <a:p>
          <a:endParaRPr lang="en-US"/>
        </a:p>
      </dgm:t>
    </dgm:pt>
    <dgm:pt modelId="{BA93C918-45D7-4191-BB65-0D0589C61450}">
      <dgm:prSet custT="1"/>
      <dgm:spPr/>
      <dgm:t>
        <a:bodyPr/>
        <a:lstStyle/>
        <a:p>
          <a:pPr>
            <a:lnSpc>
              <a:spcPct val="100000"/>
            </a:lnSpc>
            <a:spcAft>
              <a:spcPts val="0"/>
            </a:spcAft>
          </a:pPr>
          <a:r>
            <a:rPr lang="en-US" sz="1800" dirty="0"/>
            <a:t>Determination becomes final either on the date the College provides the parties with the appeal result, or if an appeal is not filed, the date on which an appeal would not be timely.</a:t>
          </a:r>
        </a:p>
      </dgm:t>
    </dgm:pt>
    <dgm:pt modelId="{F1741064-3CEF-4567-B019-7818F90B5987}" type="parTrans" cxnId="{D2487C6B-9B19-4B8A-866B-A5CFF527ED2C}">
      <dgm:prSet/>
      <dgm:spPr/>
      <dgm:t>
        <a:bodyPr/>
        <a:lstStyle/>
        <a:p>
          <a:endParaRPr lang="en-US"/>
        </a:p>
      </dgm:t>
    </dgm:pt>
    <dgm:pt modelId="{B42D8A3B-B367-44DE-9CDE-773B35457B9E}" type="sibTrans" cxnId="{D2487C6B-9B19-4B8A-866B-A5CFF527ED2C}">
      <dgm:prSet/>
      <dgm:spPr/>
      <dgm:t>
        <a:bodyPr/>
        <a:lstStyle/>
        <a:p>
          <a:endParaRPr lang="en-US"/>
        </a:p>
      </dgm:t>
    </dgm:pt>
    <dgm:pt modelId="{BCE0AB16-EF96-410C-ACED-1845455958FA}">
      <dgm:prSet custT="1"/>
      <dgm:spPr/>
      <dgm:t>
        <a:bodyPr/>
        <a:lstStyle/>
        <a:p>
          <a:r>
            <a:rPr lang="en-US" sz="2200" dirty="0"/>
            <a:t>FERPA cannot be construed to conflict with or prevent compliance with Title IX.</a:t>
          </a:r>
        </a:p>
      </dgm:t>
    </dgm:pt>
    <dgm:pt modelId="{9FCFECA0-6552-460F-8466-7AC54A954F37}" type="parTrans" cxnId="{6403F205-9C6B-4676-9962-F1058F84EA6B}">
      <dgm:prSet/>
      <dgm:spPr/>
      <dgm:t>
        <a:bodyPr/>
        <a:lstStyle/>
        <a:p>
          <a:endParaRPr lang="en-US"/>
        </a:p>
      </dgm:t>
    </dgm:pt>
    <dgm:pt modelId="{8008322D-1877-4D8C-A4CC-7EA1D251A8B2}" type="sibTrans" cxnId="{6403F205-9C6B-4676-9962-F1058F84EA6B}">
      <dgm:prSet/>
      <dgm:spPr/>
      <dgm:t>
        <a:bodyPr/>
        <a:lstStyle/>
        <a:p>
          <a:endParaRPr lang="en-US"/>
        </a:p>
      </dgm:t>
    </dgm:pt>
    <dgm:pt modelId="{214191EA-DE83-4342-ADC1-C78A72A9A0A2}" type="pres">
      <dgm:prSet presAssocID="{68C1953C-628F-4FE7-8750-24349D5DF2BE}" presName="root" presStyleCnt="0">
        <dgm:presLayoutVars>
          <dgm:dir/>
          <dgm:resizeHandles val="exact"/>
        </dgm:presLayoutVars>
      </dgm:prSet>
      <dgm:spPr/>
    </dgm:pt>
    <dgm:pt modelId="{73C42573-B0F6-4926-8FF3-A683E2631A25}" type="pres">
      <dgm:prSet presAssocID="{3301AAE3-17AC-4FCC-8B28-8405BA4E5601}" presName="compNode" presStyleCnt="0"/>
      <dgm:spPr/>
    </dgm:pt>
    <dgm:pt modelId="{D3A76C42-2A85-4FB2-8EA2-588F7E63DA87}" type="pres">
      <dgm:prSet presAssocID="{3301AAE3-17AC-4FCC-8B28-8405BA4E5601}" presName="bgRect" presStyleLbl="bgShp" presStyleIdx="0" presStyleCnt="4" custScaleY="161201"/>
      <dgm:spPr/>
    </dgm:pt>
    <dgm:pt modelId="{94ABB5F7-1F92-4FE1-B5BB-2ED65728ABFA}" type="pres">
      <dgm:prSet presAssocID="{3301AAE3-17AC-4FCC-8B28-8405BA4E560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ierarchy"/>
        </a:ext>
      </dgm:extLst>
    </dgm:pt>
    <dgm:pt modelId="{E4BA9208-2039-467C-9634-47391658B3CB}" type="pres">
      <dgm:prSet presAssocID="{3301AAE3-17AC-4FCC-8B28-8405BA4E5601}" presName="spaceRect" presStyleCnt="0"/>
      <dgm:spPr/>
    </dgm:pt>
    <dgm:pt modelId="{70FB3903-F1A6-4606-A2A7-6F2B1D0A2846}" type="pres">
      <dgm:prSet presAssocID="{3301AAE3-17AC-4FCC-8B28-8405BA4E5601}" presName="parTx" presStyleLbl="revTx" presStyleIdx="0" presStyleCnt="4">
        <dgm:presLayoutVars>
          <dgm:chMax val="0"/>
          <dgm:chPref val="0"/>
        </dgm:presLayoutVars>
      </dgm:prSet>
      <dgm:spPr/>
    </dgm:pt>
    <dgm:pt modelId="{1FBFE8AD-58AA-4D86-8240-4A79FA83B74D}" type="pres">
      <dgm:prSet presAssocID="{B87F8D15-9B2E-44D1-8AF9-8CDC2994EF05}" presName="sibTrans" presStyleCnt="0"/>
      <dgm:spPr/>
    </dgm:pt>
    <dgm:pt modelId="{1DEA1993-A934-432E-BCC3-5DF5F9C63F9C}" type="pres">
      <dgm:prSet presAssocID="{5115F5A6-20C2-4BCD-A253-7D5F230ED13C}" presName="compNode" presStyleCnt="0"/>
      <dgm:spPr/>
    </dgm:pt>
    <dgm:pt modelId="{63BABD4A-889E-4BA2-BD3E-6DE1FA39D736}" type="pres">
      <dgm:prSet presAssocID="{5115F5A6-20C2-4BCD-A253-7D5F230ED13C}" presName="bgRect" presStyleLbl="bgShp" presStyleIdx="1" presStyleCnt="4" custScaleY="146685"/>
      <dgm:spPr/>
    </dgm:pt>
    <dgm:pt modelId="{25619040-D2EB-4FAB-A8CA-B4DFBE2D3B22}" type="pres">
      <dgm:prSet presAssocID="{5115F5A6-20C2-4BCD-A253-7D5F230ED13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ntract"/>
        </a:ext>
      </dgm:extLst>
    </dgm:pt>
    <dgm:pt modelId="{A2C8F42F-05E7-434A-A229-1BB66D54CD3F}" type="pres">
      <dgm:prSet presAssocID="{5115F5A6-20C2-4BCD-A253-7D5F230ED13C}" presName="spaceRect" presStyleCnt="0"/>
      <dgm:spPr/>
    </dgm:pt>
    <dgm:pt modelId="{A776D170-7A9A-4536-90F2-21D2892A62C7}" type="pres">
      <dgm:prSet presAssocID="{5115F5A6-20C2-4BCD-A253-7D5F230ED13C}" presName="parTx" presStyleLbl="revTx" presStyleIdx="1" presStyleCnt="4">
        <dgm:presLayoutVars>
          <dgm:chMax val="0"/>
          <dgm:chPref val="0"/>
        </dgm:presLayoutVars>
      </dgm:prSet>
      <dgm:spPr/>
    </dgm:pt>
    <dgm:pt modelId="{A94F15D6-93F2-45E7-8885-8B75098844A0}" type="pres">
      <dgm:prSet presAssocID="{F68E3249-13CC-47C2-8B0C-96EBC5874E2E}" presName="sibTrans" presStyleCnt="0"/>
      <dgm:spPr/>
    </dgm:pt>
    <dgm:pt modelId="{4FF3407E-8155-424C-A60F-D1AA6BB888B8}" type="pres">
      <dgm:prSet presAssocID="{BA93C918-45D7-4191-BB65-0D0589C61450}" presName="compNode" presStyleCnt="0"/>
      <dgm:spPr/>
    </dgm:pt>
    <dgm:pt modelId="{13336C38-9B9D-439A-AC74-C1DB2D4EB02D}" type="pres">
      <dgm:prSet presAssocID="{BA93C918-45D7-4191-BB65-0D0589C61450}" presName="bgRect" presStyleLbl="bgShp" presStyleIdx="2" presStyleCnt="4" custScaleY="152832" custLinFactNeighborX="207" custLinFactNeighborY="3080"/>
      <dgm:spPr/>
    </dgm:pt>
    <dgm:pt modelId="{6AE8CD46-8057-4CEC-9FB8-45F46A4CF816}" type="pres">
      <dgm:prSet presAssocID="{BA93C918-45D7-4191-BB65-0D0589C6145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4FA71E4F-2C25-4A8D-ACA8-7FB94798DCE3}" type="pres">
      <dgm:prSet presAssocID="{BA93C918-45D7-4191-BB65-0D0589C61450}" presName="spaceRect" presStyleCnt="0"/>
      <dgm:spPr/>
    </dgm:pt>
    <dgm:pt modelId="{2EFD0833-663E-4C57-8F96-A60E14F140CE}" type="pres">
      <dgm:prSet presAssocID="{BA93C918-45D7-4191-BB65-0D0589C61450}" presName="parTx" presStyleLbl="revTx" presStyleIdx="2" presStyleCnt="4" custScaleX="102407" custScaleY="127078" custLinFactNeighborX="-854" custLinFactNeighborY="6961">
        <dgm:presLayoutVars>
          <dgm:chMax val="0"/>
          <dgm:chPref val="0"/>
        </dgm:presLayoutVars>
      </dgm:prSet>
      <dgm:spPr/>
    </dgm:pt>
    <dgm:pt modelId="{AD246A77-A6DD-4FB8-ACD1-A648C2B3B45E}" type="pres">
      <dgm:prSet presAssocID="{B42D8A3B-B367-44DE-9CDE-773B35457B9E}" presName="sibTrans" presStyleCnt="0"/>
      <dgm:spPr/>
    </dgm:pt>
    <dgm:pt modelId="{249079F9-767C-4E03-9D65-46A507BFB9E7}" type="pres">
      <dgm:prSet presAssocID="{BCE0AB16-EF96-410C-ACED-1845455958FA}" presName="compNode" presStyleCnt="0"/>
      <dgm:spPr/>
    </dgm:pt>
    <dgm:pt modelId="{28C90EEA-330A-4E04-BCA8-195B40B365FD}" type="pres">
      <dgm:prSet presAssocID="{BCE0AB16-EF96-410C-ACED-1845455958FA}" presName="bgRect" presStyleLbl="bgShp" presStyleIdx="3" presStyleCnt="4" custScaleY="172713"/>
      <dgm:spPr/>
    </dgm:pt>
    <dgm:pt modelId="{F23FCA7C-9BDF-4066-A51F-F2A728635C58}" type="pres">
      <dgm:prSet presAssocID="{BCE0AB16-EF96-410C-ACED-1845455958F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avel"/>
        </a:ext>
      </dgm:extLst>
    </dgm:pt>
    <dgm:pt modelId="{02D9C557-DD8E-45D5-9010-C37A4F75D8FB}" type="pres">
      <dgm:prSet presAssocID="{BCE0AB16-EF96-410C-ACED-1845455958FA}" presName="spaceRect" presStyleCnt="0"/>
      <dgm:spPr/>
    </dgm:pt>
    <dgm:pt modelId="{4E6BF99D-EC25-4A61-AE22-36632A6F1442}" type="pres">
      <dgm:prSet presAssocID="{BCE0AB16-EF96-410C-ACED-1845455958FA}" presName="parTx" presStyleLbl="revTx" presStyleIdx="3" presStyleCnt="4">
        <dgm:presLayoutVars>
          <dgm:chMax val="0"/>
          <dgm:chPref val="0"/>
        </dgm:presLayoutVars>
      </dgm:prSet>
      <dgm:spPr/>
    </dgm:pt>
  </dgm:ptLst>
  <dgm:cxnLst>
    <dgm:cxn modelId="{6403F205-9C6B-4676-9962-F1058F84EA6B}" srcId="{68C1953C-628F-4FE7-8750-24349D5DF2BE}" destId="{BCE0AB16-EF96-410C-ACED-1845455958FA}" srcOrd="3" destOrd="0" parTransId="{9FCFECA0-6552-460F-8466-7AC54A954F37}" sibTransId="{8008322D-1877-4D8C-A4CC-7EA1D251A8B2}"/>
    <dgm:cxn modelId="{FE24D50E-8E1D-4D69-A2FF-543BBBACE9D7}" type="presOf" srcId="{BA93C918-45D7-4191-BB65-0D0589C61450}" destId="{2EFD0833-663E-4C57-8F96-A60E14F140CE}" srcOrd="0" destOrd="0" presId="urn:microsoft.com/office/officeart/2018/2/layout/IconVerticalSolidList"/>
    <dgm:cxn modelId="{75558845-46CE-4D99-91A1-6403B5C9DB0A}" type="presOf" srcId="{3301AAE3-17AC-4FCC-8B28-8405BA4E5601}" destId="{70FB3903-F1A6-4606-A2A7-6F2B1D0A2846}" srcOrd="0" destOrd="0" presId="urn:microsoft.com/office/officeart/2018/2/layout/IconVerticalSolidList"/>
    <dgm:cxn modelId="{6DFB3247-9C89-448C-847C-F03753FE712A}" type="presOf" srcId="{5115F5A6-20C2-4BCD-A253-7D5F230ED13C}" destId="{A776D170-7A9A-4536-90F2-21D2892A62C7}" srcOrd="0" destOrd="0" presId="urn:microsoft.com/office/officeart/2018/2/layout/IconVerticalSolidList"/>
    <dgm:cxn modelId="{EE21FE49-E209-4030-89C0-1423D885FF1A}" type="presOf" srcId="{BCE0AB16-EF96-410C-ACED-1845455958FA}" destId="{4E6BF99D-EC25-4A61-AE22-36632A6F1442}" srcOrd="0" destOrd="0" presId="urn:microsoft.com/office/officeart/2018/2/layout/IconVerticalSolidList"/>
    <dgm:cxn modelId="{D2487C6B-9B19-4B8A-866B-A5CFF527ED2C}" srcId="{68C1953C-628F-4FE7-8750-24349D5DF2BE}" destId="{BA93C918-45D7-4191-BB65-0D0589C61450}" srcOrd="2" destOrd="0" parTransId="{F1741064-3CEF-4567-B019-7818F90B5987}" sibTransId="{B42D8A3B-B367-44DE-9CDE-773B35457B9E}"/>
    <dgm:cxn modelId="{EDE3AF51-450C-448D-BE17-6C6A5FA7CF06}" type="presOf" srcId="{68C1953C-628F-4FE7-8750-24349D5DF2BE}" destId="{214191EA-DE83-4342-ADC1-C78A72A9A0A2}" srcOrd="0" destOrd="0" presId="urn:microsoft.com/office/officeart/2018/2/layout/IconVerticalSolidList"/>
    <dgm:cxn modelId="{85383DA5-072D-4BCD-B268-B2ED88EDD669}" srcId="{68C1953C-628F-4FE7-8750-24349D5DF2BE}" destId="{5115F5A6-20C2-4BCD-A253-7D5F230ED13C}" srcOrd="1" destOrd="0" parTransId="{CF7C0DB4-011B-44A6-AAB1-A31993357A47}" sibTransId="{F68E3249-13CC-47C2-8B0C-96EBC5874E2E}"/>
    <dgm:cxn modelId="{6B4071DF-1D9A-44C2-9ADA-91AD32DFAA7E}" srcId="{68C1953C-628F-4FE7-8750-24349D5DF2BE}" destId="{3301AAE3-17AC-4FCC-8B28-8405BA4E5601}" srcOrd="0" destOrd="0" parTransId="{70A4EC62-A10B-4A86-B067-94925384AE06}" sibTransId="{B87F8D15-9B2E-44D1-8AF9-8CDC2994EF05}"/>
    <dgm:cxn modelId="{B6A0BD16-160C-4EEE-B9BD-22F183470407}" type="presParOf" srcId="{214191EA-DE83-4342-ADC1-C78A72A9A0A2}" destId="{73C42573-B0F6-4926-8FF3-A683E2631A25}" srcOrd="0" destOrd="0" presId="urn:microsoft.com/office/officeart/2018/2/layout/IconVerticalSolidList"/>
    <dgm:cxn modelId="{991AFDBB-9AEF-4EB6-B154-F9A6922B9EF8}" type="presParOf" srcId="{73C42573-B0F6-4926-8FF3-A683E2631A25}" destId="{D3A76C42-2A85-4FB2-8EA2-588F7E63DA87}" srcOrd="0" destOrd="0" presId="urn:microsoft.com/office/officeart/2018/2/layout/IconVerticalSolidList"/>
    <dgm:cxn modelId="{1E7F582B-E1AD-40B9-87DD-3F1FB55FF1F3}" type="presParOf" srcId="{73C42573-B0F6-4926-8FF3-A683E2631A25}" destId="{94ABB5F7-1F92-4FE1-B5BB-2ED65728ABFA}" srcOrd="1" destOrd="0" presId="urn:microsoft.com/office/officeart/2018/2/layout/IconVerticalSolidList"/>
    <dgm:cxn modelId="{EDC34CA4-1D64-46DD-B6F9-272424A2B66F}" type="presParOf" srcId="{73C42573-B0F6-4926-8FF3-A683E2631A25}" destId="{E4BA9208-2039-467C-9634-47391658B3CB}" srcOrd="2" destOrd="0" presId="urn:microsoft.com/office/officeart/2018/2/layout/IconVerticalSolidList"/>
    <dgm:cxn modelId="{76B3C505-EF7A-40B8-A4DF-6DF4C97098C9}" type="presParOf" srcId="{73C42573-B0F6-4926-8FF3-A683E2631A25}" destId="{70FB3903-F1A6-4606-A2A7-6F2B1D0A2846}" srcOrd="3" destOrd="0" presId="urn:microsoft.com/office/officeart/2018/2/layout/IconVerticalSolidList"/>
    <dgm:cxn modelId="{BBED7C1F-A455-404B-B98A-D2330D2AB28F}" type="presParOf" srcId="{214191EA-DE83-4342-ADC1-C78A72A9A0A2}" destId="{1FBFE8AD-58AA-4D86-8240-4A79FA83B74D}" srcOrd="1" destOrd="0" presId="urn:microsoft.com/office/officeart/2018/2/layout/IconVerticalSolidList"/>
    <dgm:cxn modelId="{C515CA79-BE7A-4E32-8785-BA0898996864}" type="presParOf" srcId="{214191EA-DE83-4342-ADC1-C78A72A9A0A2}" destId="{1DEA1993-A934-432E-BCC3-5DF5F9C63F9C}" srcOrd="2" destOrd="0" presId="urn:microsoft.com/office/officeart/2018/2/layout/IconVerticalSolidList"/>
    <dgm:cxn modelId="{566884AB-C14D-4C0B-B33A-D4D737C5F19E}" type="presParOf" srcId="{1DEA1993-A934-432E-BCC3-5DF5F9C63F9C}" destId="{63BABD4A-889E-4BA2-BD3E-6DE1FA39D736}" srcOrd="0" destOrd="0" presId="urn:microsoft.com/office/officeart/2018/2/layout/IconVerticalSolidList"/>
    <dgm:cxn modelId="{589812D0-9C89-41F4-8ABF-0D1590CBD931}" type="presParOf" srcId="{1DEA1993-A934-432E-BCC3-5DF5F9C63F9C}" destId="{25619040-D2EB-4FAB-A8CA-B4DFBE2D3B22}" srcOrd="1" destOrd="0" presId="urn:microsoft.com/office/officeart/2018/2/layout/IconVerticalSolidList"/>
    <dgm:cxn modelId="{11237C13-7B00-4BA6-9F7B-80CA99AD6036}" type="presParOf" srcId="{1DEA1993-A934-432E-BCC3-5DF5F9C63F9C}" destId="{A2C8F42F-05E7-434A-A229-1BB66D54CD3F}" srcOrd="2" destOrd="0" presId="urn:microsoft.com/office/officeart/2018/2/layout/IconVerticalSolidList"/>
    <dgm:cxn modelId="{D5728B33-A4B4-48E5-9852-6244974D9F43}" type="presParOf" srcId="{1DEA1993-A934-432E-BCC3-5DF5F9C63F9C}" destId="{A776D170-7A9A-4536-90F2-21D2892A62C7}" srcOrd="3" destOrd="0" presId="urn:microsoft.com/office/officeart/2018/2/layout/IconVerticalSolidList"/>
    <dgm:cxn modelId="{CA3DA02E-BB46-4D6E-85E8-619432586869}" type="presParOf" srcId="{214191EA-DE83-4342-ADC1-C78A72A9A0A2}" destId="{A94F15D6-93F2-45E7-8885-8B75098844A0}" srcOrd="3" destOrd="0" presId="urn:microsoft.com/office/officeart/2018/2/layout/IconVerticalSolidList"/>
    <dgm:cxn modelId="{BCED80A7-6B17-46E4-A4EF-A4A99B8FA529}" type="presParOf" srcId="{214191EA-DE83-4342-ADC1-C78A72A9A0A2}" destId="{4FF3407E-8155-424C-A60F-D1AA6BB888B8}" srcOrd="4" destOrd="0" presId="urn:microsoft.com/office/officeart/2018/2/layout/IconVerticalSolidList"/>
    <dgm:cxn modelId="{82632F50-CD1A-425A-BD16-9A0441FE3FE1}" type="presParOf" srcId="{4FF3407E-8155-424C-A60F-D1AA6BB888B8}" destId="{13336C38-9B9D-439A-AC74-C1DB2D4EB02D}" srcOrd="0" destOrd="0" presId="urn:microsoft.com/office/officeart/2018/2/layout/IconVerticalSolidList"/>
    <dgm:cxn modelId="{D8E6637C-848F-4879-988C-9D790CDEC73A}" type="presParOf" srcId="{4FF3407E-8155-424C-A60F-D1AA6BB888B8}" destId="{6AE8CD46-8057-4CEC-9FB8-45F46A4CF816}" srcOrd="1" destOrd="0" presId="urn:microsoft.com/office/officeart/2018/2/layout/IconVerticalSolidList"/>
    <dgm:cxn modelId="{E958F6F3-A1BB-4E5E-A039-E9814C799177}" type="presParOf" srcId="{4FF3407E-8155-424C-A60F-D1AA6BB888B8}" destId="{4FA71E4F-2C25-4A8D-ACA8-7FB94798DCE3}" srcOrd="2" destOrd="0" presId="urn:microsoft.com/office/officeart/2018/2/layout/IconVerticalSolidList"/>
    <dgm:cxn modelId="{8C025C5B-F830-465A-8B35-E8A975AFC29B}" type="presParOf" srcId="{4FF3407E-8155-424C-A60F-D1AA6BB888B8}" destId="{2EFD0833-663E-4C57-8F96-A60E14F140CE}" srcOrd="3" destOrd="0" presId="urn:microsoft.com/office/officeart/2018/2/layout/IconVerticalSolidList"/>
    <dgm:cxn modelId="{F2A598EE-42C4-45A8-9F59-F8D2FA6B7526}" type="presParOf" srcId="{214191EA-DE83-4342-ADC1-C78A72A9A0A2}" destId="{AD246A77-A6DD-4FB8-ACD1-A648C2B3B45E}" srcOrd="5" destOrd="0" presId="urn:microsoft.com/office/officeart/2018/2/layout/IconVerticalSolidList"/>
    <dgm:cxn modelId="{655C6330-3894-4EB4-BCDC-405FE6182D54}" type="presParOf" srcId="{214191EA-DE83-4342-ADC1-C78A72A9A0A2}" destId="{249079F9-767C-4E03-9D65-46A507BFB9E7}" srcOrd="6" destOrd="0" presId="urn:microsoft.com/office/officeart/2018/2/layout/IconVerticalSolidList"/>
    <dgm:cxn modelId="{F6CA655F-2BC8-4983-95CE-A04EF88F4664}" type="presParOf" srcId="{249079F9-767C-4E03-9D65-46A507BFB9E7}" destId="{28C90EEA-330A-4E04-BCA8-195B40B365FD}" srcOrd="0" destOrd="0" presId="urn:microsoft.com/office/officeart/2018/2/layout/IconVerticalSolidList"/>
    <dgm:cxn modelId="{82D43F60-BD05-40C5-9327-AE6BC6A1865A}" type="presParOf" srcId="{249079F9-767C-4E03-9D65-46A507BFB9E7}" destId="{F23FCA7C-9BDF-4066-A51F-F2A728635C58}" srcOrd="1" destOrd="0" presId="urn:microsoft.com/office/officeart/2018/2/layout/IconVerticalSolidList"/>
    <dgm:cxn modelId="{F8897B2F-1730-4407-B980-BD975B9CF67E}" type="presParOf" srcId="{249079F9-767C-4E03-9D65-46A507BFB9E7}" destId="{02D9C557-DD8E-45D5-9010-C37A4F75D8FB}" srcOrd="2" destOrd="0" presId="urn:microsoft.com/office/officeart/2018/2/layout/IconVerticalSolidList"/>
    <dgm:cxn modelId="{F8D54B9A-2174-4647-8B4B-9FF6A47BAD7B}" type="presParOf" srcId="{249079F9-767C-4E03-9D65-46A507BFB9E7}" destId="{4E6BF99D-EC25-4A61-AE22-36632A6F144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1EB86E-E74C-4503-A9BB-05D8EE6D80BC}"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06624649-EB1E-46DC-AA8E-EB23E14E2A60}">
      <dgm:prSet/>
      <dgm:spPr/>
      <dgm:t>
        <a:bodyPr/>
        <a:lstStyle/>
        <a:p>
          <a:r>
            <a:rPr lang="en-US" dirty="0"/>
            <a:t>Should include:</a:t>
          </a:r>
        </a:p>
      </dgm:t>
    </dgm:pt>
    <dgm:pt modelId="{C8C94B40-6C6B-4F40-B8EE-B1B1F50D9D9C}" type="parTrans" cxnId="{3CBB29A9-20A0-4AFD-B1E0-13593294FE9F}">
      <dgm:prSet/>
      <dgm:spPr/>
      <dgm:t>
        <a:bodyPr/>
        <a:lstStyle/>
        <a:p>
          <a:endParaRPr lang="en-US"/>
        </a:p>
      </dgm:t>
    </dgm:pt>
    <dgm:pt modelId="{7EC99062-5847-4A2C-AF37-4E3727DDE138}" type="sibTrans" cxnId="{3CBB29A9-20A0-4AFD-B1E0-13593294FE9F}">
      <dgm:prSet/>
      <dgm:spPr/>
      <dgm:t>
        <a:bodyPr/>
        <a:lstStyle/>
        <a:p>
          <a:endParaRPr lang="en-US"/>
        </a:p>
      </dgm:t>
    </dgm:pt>
    <dgm:pt modelId="{06434E17-154F-4694-8DE2-E57D2CFE6ADC}">
      <dgm:prSet custT="1"/>
      <dgm:spPr/>
      <dgm:t>
        <a:bodyPr/>
        <a:lstStyle/>
        <a:p>
          <a:r>
            <a:rPr lang="en-US" sz="1600" dirty="0"/>
            <a:t>"Motions" hearing</a:t>
          </a:r>
        </a:p>
      </dgm:t>
    </dgm:pt>
    <dgm:pt modelId="{E9E20021-C482-47E8-B2B3-1F9FEA9F9F2A}" type="parTrans" cxnId="{80043478-D455-4970-8687-0157D443FF46}">
      <dgm:prSet/>
      <dgm:spPr/>
      <dgm:t>
        <a:bodyPr/>
        <a:lstStyle/>
        <a:p>
          <a:endParaRPr lang="en-US"/>
        </a:p>
      </dgm:t>
    </dgm:pt>
    <dgm:pt modelId="{EAECB73D-80DB-4DE8-AAEA-71C4F0742674}" type="sibTrans" cxnId="{80043478-D455-4970-8687-0157D443FF46}">
      <dgm:prSet/>
      <dgm:spPr/>
      <dgm:t>
        <a:bodyPr/>
        <a:lstStyle/>
        <a:p>
          <a:endParaRPr lang="en-US"/>
        </a:p>
      </dgm:t>
    </dgm:pt>
    <dgm:pt modelId="{7ACBE4E1-6319-476D-90FD-4AF4E425E9D6}">
      <dgm:prSet custT="1"/>
      <dgm:spPr/>
      <dgm:t>
        <a:bodyPr/>
        <a:lstStyle/>
        <a:p>
          <a:r>
            <a:rPr lang="en-US" sz="1600" dirty="0"/>
            <a:t>Meeting of panel, if any</a:t>
          </a:r>
        </a:p>
      </dgm:t>
    </dgm:pt>
    <dgm:pt modelId="{F77448AB-EE81-4940-AC51-419324A6B695}" type="parTrans" cxnId="{B24D4D6C-5517-4A9F-A684-683C95849DF0}">
      <dgm:prSet/>
      <dgm:spPr/>
      <dgm:t>
        <a:bodyPr/>
        <a:lstStyle/>
        <a:p>
          <a:endParaRPr lang="en-US"/>
        </a:p>
      </dgm:t>
    </dgm:pt>
    <dgm:pt modelId="{E4196F90-F9BE-4041-987E-8F26CE1BE8C9}" type="sibTrans" cxnId="{B24D4D6C-5517-4A9F-A684-683C95849DF0}">
      <dgm:prSet/>
      <dgm:spPr/>
      <dgm:t>
        <a:bodyPr/>
        <a:lstStyle/>
        <a:p>
          <a:endParaRPr lang="en-US"/>
        </a:p>
      </dgm:t>
    </dgm:pt>
    <dgm:pt modelId="{C9A48FCE-44C1-4CFD-8B97-E343A0AA8907}">
      <dgm:prSet custT="1"/>
      <dgm:spPr/>
      <dgm:t>
        <a:bodyPr/>
        <a:lstStyle/>
        <a:p>
          <a:r>
            <a:rPr lang="en-US" sz="1600" dirty="0"/>
            <a:t>Review of investigation report</a:t>
          </a:r>
        </a:p>
      </dgm:t>
    </dgm:pt>
    <dgm:pt modelId="{CD9B811F-B74E-4A50-A5DF-F673993D8B93}" type="parTrans" cxnId="{FFEC2318-95E3-45AB-96F0-E72B7CD42548}">
      <dgm:prSet/>
      <dgm:spPr/>
      <dgm:t>
        <a:bodyPr/>
        <a:lstStyle/>
        <a:p>
          <a:endParaRPr lang="en-US"/>
        </a:p>
      </dgm:t>
    </dgm:pt>
    <dgm:pt modelId="{BD34839A-E502-473A-A1F6-C4D39C202A43}" type="sibTrans" cxnId="{FFEC2318-95E3-45AB-96F0-E72B7CD42548}">
      <dgm:prSet/>
      <dgm:spPr/>
      <dgm:t>
        <a:bodyPr/>
        <a:lstStyle/>
        <a:p>
          <a:endParaRPr lang="en-US"/>
        </a:p>
      </dgm:t>
    </dgm:pt>
    <dgm:pt modelId="{8069B131-6D2D-4488-8435-80B4E3759192}">
      <dgm:prSet custT="1"/>
      <dgm:spPr/>
      <dgm:t>
        <a:bodyPr/>
        <a:lstStyle/>
        <a:p>
          <a:r>
            <a:rPr lang="en-US" sz="1600" dirty="0"/>
            <a:t>Review of evidence</a:t>
          </a:r>
        </a:p>
      </dgm:t>
    </dgm:pt>
    <dgm:pt modelId="{8F62D79E-66DA-4842-B085-BFA32EF4781D}" type="parTrans" cxnId="{EECE0950-69D4-4BA0-B53F-F6754186B81D}">
      <dgm:prSet/>
      <dgm:spPr/>
      <dgm:t>
        <a:bodyPr/>
        <a:lstStyle/>
        <a:p>
          <a:endParaRPr lang="en-US"/>
        </a:p>
      </dgm:t>
    </dgm:pt>
    <dgm:pt modelId="{720860C8-37C8-4262-A858-453E39B7F50B}" type="sibTrans" cxnId="{EECE0950-69D4-4BA0-B53F-F6754186B81D}">
      <dgm:prSet/>
      <dgm:spPr/>
      <dgm:t>
        <a:bodyPr/>
        <a:lstStyle/>
        <a:p>
          <a:endParaRPr lang="en-US"/>
        </a:p>
      </dgm:t>
    </dgm:pt>
    <dgm:pt modelId="{F59E0766-EA3F-410B-BE8B-2BF7F51B5642}">
      <dgm:prSet custT="1"/>
      <dgm:spPr/>
      <dgm:t>
        <a:bodyPr/>
        <a:lstStyle/>
        <a:p>
          <a:r>
            <a:rPr lang="en-US" sz="1600" dirty="0"/>
            <a:t>Preparation of questions</a:t>
          </a:r>
        </a:p>
      </dgm:t>
    </dgm:pt>
    <dgm:pt modelId="{CA22D350-FB75-48AC-8E8A-D8C9829BCCF2}" type="parTrans" cxnId="{4CDEBB87-64AC-4AB3-9DBB-0637482DF79A}">
      <dgm:prSet/>
      <dgm:spPr/>
      <dgm:t>
        <a:bodyPr/>
        <a:lstStyle/>
        <a:p>
          <a:endParaRPr lang="en-US"/>
        </a:p>
      </dgm:t>
    </dgm:pt>
    <dgm:pt modelId="{354B815C-0D9C-48F0-96E3-84FB59E0E133}" type="sibTrans" cxnId="{4CDEBB87-64AC-4AB3-9DBB-0637482DF79A}">
      <dgm:prSet/>
      <dgm:spPr/>
      <dgm:t>
        <a:bodyPr/>
        <a:lstStyle/>
        <a:p>
          <a:endParaRPr lang="en-US"/>
        </a:p>
      </dgm:t>
    </dgm:pt>
    <dgm:pt modelId="{8C52D9C5-029A-4816-9CBD-65F3F9D5F58C}">
      <dgm:prSet/>
      <dgm:spPr/>
      <dgm:t>
        <a:bodyPr/>
        <a:lstStyle/>
        <a:p>
          <a:r>
            <a:rPr lang="en-US"/>
            <a:t>Must include:</a:t>
          </a:r>
        </a:p>
      </dgm:t>
    </dgm:pt>
    <dgm:pt modelId="{FB6823EB-9D11-4993-A15A-1CD002B029A4}" type="parTrans" cxnId="{BE6B08CB-D749-428B-8167-111CA16B3642}">
      <dgm:prSet/>
      <dgm:spPr/>
      <dgm:t>
        <a:bodyPr/>
        <a:lstStyle/>
        <a:p>
          <a:endParaRPr lang="en-US"/>
        </a:p>
      </dgm:t>
    </dgm:pt>
    <dgm:pt modelId="{182383EA-56E3-4AA1-B411-262FA89FA7FD}" type="sibTrans" cxnId="{BE6B08CB-D749-428B-8167-111CA16B3642}">
      <dgm:prSet/>
      <dgm:spPr/>
      <dgm:t>
        <a:bodyPr/>
        <a:lstStyle/>
        <a:p>
          <a:endParaRPr lang="en-US"/>
        </a:p>
      </dgm:t>
    </dgm:pt>
    <dgm:pt modelId="{BBC23028-889A-4749-AF0A-4C0A79524561}">
      <dgm:prSet/>
      <dgm:spPr/>
      <dgm:t>
        <a:bodyPr/>
        <a:lstStyle/>
        <a:p>
          <a:r>
            <a:rPr lang="en-US" dirty="0"/>
            <a:t>Conflicts check</a:t>
          </a:r>
        </a:p>
      </dgm:t>
    </dgm:pt>
    <dgm:pt modelId="{B0DD4380-9357-4EB0-AE2C-8EC681EE5D0E}" type="parTrans" cxnId="{17D9C2D5-61CB-4552-BAF1-07B34AB93FB1}">
      <dgm:prSet/>
      <dgm:spPr/>
      <dgm:t>
        <a:bodyPr/>
        <a:lstStyle/>
        <a:p>
          <a:endParaRPr lang="en-US"/>
        </a:p>
      </dgm:t>
    </dgm:pt>
    <dgm:pt modelId="{3467D798-9BA1-4FF4-892B-50550AAD978E}" type="sibTrans" cxnId="{17D9C2D5-61CB-4552-BAF1-07B34AB93FB1}">
      <dgm:prSet/>
      <dgm:spPr/>
      <dgm:t>
        <a:bodyPr/>
        <a:lstStyle/>
        <a:p>
          <a:endParaRPr lang="en-US"/>
        </a:p>
      </dgm:t>
    </dgm:pt>
    <dgm:pt modelId="{7E9E5A8D-7BEA-4848-8C88-D98308383AB2}">
      <dgm:prSet/>
      <dgm:spPr/>
      <dgm:t>
        <a:bodyPr/>
        <a:lstStyle/>
        <a:p>
          <a:r>
            <a:rPr lang="en-US"/>
            <a:t>Recusal protocol</a:t>
          </a:r>
        </a:p>
      </dgm:t>
    </dgm:pt>
    <dgm:pt modelId="{A7F37AEF-9626-493D-9E4C-A6AFDF210ED6}" type="parTrans" cxnId="{1F355467-F3B9-4415-9F24-12D9C395C64F}">
      <dgm:prSet/>
      <dgm:spPr/>
      <dgm:t>
        <a:bodyPr/>
        <a:lstStyle/>
        <a:p>
          <a:endParaRPr lang="en-US"/>
        </a:p>
      </dgm:t>
    </dgm:pt>
    <dgm:pt modelId="{E7BC6DE8-3EC9-4B98-8CA8-99A64B034AAA}" type="sibTrans" cxnId="{1F355467-F3B9-4415-9F24-12D9C395C64F}">
      <dgm:prSet/>
      <dgm:spPr/>
      <dgm:t>
        <a:bodyPr/>
        <a:lstStyle/>
        <a:p>
          <a:endParaRPr lang="en-US"/>
        </a:p>
      </dgm:t>
    </dgm:pt>
    <dgm:pt modelId="{64541E43-4414-4721-BF82-21306C36E72B}">
      <dgm:prSet/>
      <dgm:spPr/>
      <dgm:t>
        <a:bodyPr/>
        <a:lstStyle/>
        <a:p>
          <a:r>
            <a:rPr lang="en-US"/>
            <a:t>What About?</a:t>
          </a:r>
        </a:p>
      </dgm:t>
    </dgm:pt>
    <dgm:pt modelId="{E3D35CF5-857F-468A-A92F-0BEF37827CD1}" type="parTrans" cxnId="{EC08384A-C27F-47B5-A96E-72F35F25F7E2}">
      <dgm:prSet/>
      <dgm:spPr/>
      <dgm:t>
        <a:bodyPr/>
        <a:lstStyle/>
        <a:p>
          <a:endParaRPr lang="en-US"/>
        </a:p>
      </dgm:t>
    </dgm:pt>
    <dgm:pt modelId="{8B83BE13-BACE-4AA0-8AE5-04E2E77AAF37}" type="sibTrans" cxnId="{EC08384A-C27F-47B5-A96E-72F35F25F7E2}">
      <dgm:prSet/>
      <dgm:spPr/>
      <dgm:t>
        <a:bodyPr/>
        <a:lstStyle/>
        <a:p>
          <a:endParaRPr lang="en-US"/>
        </a:p>
      </dgm:t>
    </dgm:pt>
    <dgm:pt modelId="{CFB815F8-B672-4E43-AEAA-F2B445AAF1D6}">
      <dgm:prSet/>
      <dgm:spPr/>
      <dgm:t>
        <a:bodyPr/>
        <a:lstStyle/>
        <a:p>
          <a:r>
            <a:rPr lang="en-US" dirty="0"/>
            <a:t>Meeting with investigators?</a:t>
          </a:r>
        </a:p>
      </dgm:t>
    </dgm:pt>
    <dgm:pt modelId="{F65675E9-0A1D-4016-ADA1-0FC3AA4E7CEC}" type="parTrans" cxnId="{BB4AC931-11B9-4025-85D1-F670EF1E4423}">
      <dgm:prSet/>
      <dgm:spPr/>
      <dgm:t>
        <a:bodyPr/>
        <a:lstStyle/>
        <a:p>
          <a:endParaRPr lang="en-US"/>
        </a:p>
      </dgm:t>
    </dgm:pt>
    <dgm:pt modelId="{4F31E4A5-CD0E-4FA6-A6C7-916BC573D006}" type="sibTrans" cxnId="{BB4AC931-11B9-4025-85D1-F670EF1E4423}">
      <dgm:prSet/>
      <dgm:spPr/>
      <dgm:t>
        <a:bodyPr/>
        <a:lstStyle/>
        <a:p>
          <a:endParaRPr lang="en-US"/>
        </a:p>
      </dgm:t>
    </dgm:pt>
    <dgm:pt modelId="{96C3F3F7-F82C-4A00-A28F-E12DC83A9004}">
      <dgm:prSet/>
      <dgm:spPr/>
      <dgm:t>
        <a:bodyPr/>
        <a:lstStyle/>
        <a:p>
          <a:r>
            <a:rPr lang="en-US"/>
            <a:t>Ensuring rules of the hearing are followed?</a:t>
          </a:r>
        </a:p>
      </dgm:t>
    </dgm:pt>
    <dgm:pt modelId="{46CF77BE-3A6C-4AA2-8386-2F91205E52D9}" type="parTrans" cxnId="{D18CD149-5124-40D7-A444-3E783BAC2483}">
      <dgm:prSet/>
      <dgm:spPr/>
      <dgm:t>
        <a:bodyPr/>
        <a:lstStyle/>
        <a:p>
          <a:endParaRPr lang="en-US"/>
        </a:p>
      </dgm:t>
    </dgm:pt>
    <dgm:pt modelId="{FE6DE367-8CEA-4080-A689-F98D33DE3317}" type="sibTrans" cxnId="{D18CD149-5124-40D7-A444-3E783BAC2483}">
      <dgm:prSet/>
      <dgm:spPr/>
      <dgm:t>
        <a:bodyPr/>
        <a:lstStyle/>
        <a:p>
          <a:endParaRPr lang="en-US"/>
        </a:p>
      </dgm:t>
    </dgm:pt>
    <dgm:pt modelId="{461021C5-AE81-45ED-B902-772C4E439429}" type="pres">
      <dgm:prSet presAssocID="{EB1EB86E-E74C-4503-A9BB-05D8EE6D80BC}" presName="Name0" presStyleCnt="0">
        <dgm:presLayoutVars>
          <dgm:dir/>
          <dgm:animLvl val="lvl"/>
          <dgm:resizeHandles val="exact"/>
        </dgm:presLayoutVars>
      </dgm:prSet>
      <dgm:spPr/>
    </dgm:pt>
    <dgm:pt modelId="{A8EAF64C-6B57-4B01-A2A8-6DCD83E55453}" type="pres">
      <dgm:prSet presAssocID="{06624649-EB1E-46DC-AA8E-EB23E14E2A60}" presName="linNode" presStyleCnt="0"/>
      <dgm:spPr/>
    </dgm:pt>
    <dgm:pt modelId="{67895996-147C-4BF3-82A0-52F5A0A26123}" type="pres">
      <dgm:prSet presAssocID="{06624649-EB1E-46DC-AA8E-EB23E14E2A60}" presName="parentText" presStyleLbl="node1" presStyleIdx="0" presStyleCnt="3">
        <dgm:presLayoutVars>
          <dgm:chMax val="1"/>
          <dgm:bulletEnabled val="1"/>
        </dgm:presLayoutVars>
      </dgm:prSet>
      <dgm:spPr/>
    </dgm:pt>
    <dgm:pt modelId="{2C696287-0E98-4068-BCC4-6033BEE44AED}" type="pres">
      <dgm:prSet presAssocID="{06624649-EB1E-46DC-AA8E-EB23E14E2A60}" presName="descendantText" presStyleLbl="alignAccFollowNode1" presStyleIdx="0" presStyleCnt="3">
        <dgm:presLayoutVars>
          <dgm:bulletEnabled val="1"/>
        </dgm:presLayoutVars>
      </dgm:prSet>
      <dgm:spPr/>
    </dgm:pt>
    <dgm:pt modelId="{5FAA6075-BEAA-410B-8963-A0CE857A64C6}" type="pres">
      <dgm:prSet presAssocID="{7EC99062-5847-4A2C-AF37-4E3727DDE138}" presName="sp" presStyleCnt="0"/>
      <dgm:spPr/>
    </dgm:pt>
    <dgm:pt modelId="{1BFEF5D2-92C6-4CDC-BD39-10197E7EC2C8}" type="pres">
      <dgm:prSet presAssocID="{8C52D9C5-029A-4816-9CBD-65F3F9D5F58C}" presName="linNode" presStyleCnt="0"/>
      <dgm:spPr/>
    </dgm:pt>
    <dgm:pt modelId="{D8588952-8C07-4672-9922-DFB12A2D10EB}" type="pres">
      <dgm:prSet presAssocID="{8C52D9C5-029A-4816-9CBD-65F3F9D5F58C}" presName="parentText" presStyleLbl="node1" presStyleIdx="1" presStyleCnt="3">
        <dgm:presLayoutVars>
          <dgm:chMax val="1"/>
          <dgm:bulletEnabled val="1"/>
        </dgm:presLayoutVars>
      </dgm:prSet>
      <dgm:spPr/>
    </dgm:pt>
    <dgm:pt modelId="{639A072D-E356-48A1-8282-B2FA0F7CA7DE}" type="pres">
      <dgm:prSet presAssocID="{8C52D9C5-029A-4816-9CBD-65F3F9D5F58C}" presName="descendantText" presStyleLbl="alignAccFollowNode1" presStyleIdx="1" presStyleCnt="3">
        <dgm:presLayoutVars>
          <dgm:bulletEnabled val="1"/>
        </dgm:presLayoutVars>
      </dgm:prSet>
      <dgm:spPr/>
    </dgm:pt>
    <dgm:pt modelId="{6369DE75-0914-4946-B6F8-E410A650946B}" type="pres">
      <dgm:prSet presAssocID="{182383EA-56E3-4AA1-B411-262FA89FA7FD}" presName="sp" presStyleCnt="0"/>
      <dgm:spPr/>
    </dgm:pt>
    <dgm:pt modelId="{B7E0212C-6A65-4F47-99F3-89D682BBF857}" type="pres">
      <dgm:prSet presAssocID="{64541E43-4414-4721-BF82-21306C36E72B}" presName="linNode" presStyleCnt="0"/>
      <dgm:spPr/>
    </dgm:pt>
    <dgm:pt modelId="{F4D9068E-AA82-4D3C-A246-7DD345E5F3D1}" type="pres">
      <dgm:prSet presAssocID="{64541E43-4414-4721-BF82-21306C36E72B}" presName="parentText" presStyleLbl="node1" presStyleIdx="2" presStyleCnt="3">
        <dgm:presLayoutVars>
          <dgm:chMax val="1"/>
          <dgm:bulletEnabled val="1"/>
        </dgm:presLayoutVars>
      </dgm:prSet>
      <dgm:spPr/>
    </dgm:pt>
    <dgm:pt modelId="{D6BBB6A4-2BA9-48A7-A7C1-2D606A4ECC14}" type="pres">
      <dgm:prSet presAssocID="{64541E43-4414-4721-BF82-21306C36E72B}" presName="descendantText" presStyleLbl="alignAccFollowNode1" presStyleIdx="2" presStyleCnt="3">
        <dgm:presLayoutVars>
          <dgm:bulletEnabled val="1"/>
        </dgm:presLayoutVars>
      </dgm:prSet>
      <dgm:spPr/>
    </dgm:pt>
  </dgm:ptLst>
  <dgm:cxnLst>
    <dgm:cxn modelId="{0F770902-3795-412F-BCDF-F098BA42DC7C}" type="presOf" srcId="{96C3F3F7-F82C-4A00-A28F-E12DC83A9004}" destId="{D6BBB6A4-2BA9-48A7-A7C1-2D606A4ECC14}" srcOrd="0" destOrd="1" presId="urn:microsoft.com/office/officeart/2005/8/layout/vList5"/>
    <dgm:cxn modelId="{FFEC2318-95E3-45AB-96F0-E72B7CD42548}" srcId="{06624649-EB1E-46DC-AA8E-EB23E14E2A60}" destId="{C9A48FCE-44C1-4CFD-8B97-E343A0AA8907}" srcOrd="2" destOrd="0" parTransId="{CD9B811F-B74E-4A50-A5DF-F673993D8B93}" sibTransId="{BD34839A-E502-473A-A1F6-C4D39C202A43}"/>
    <dgm:cxn modelId="{C4D2801E-76AE-411E-A685-EBE5DD4E5C8D}" type="presOf" srcId="{C9A48FCE-44C1-4CFD-8B97-E343A0AA8907}" destId="{2C696287-0E98-4068-BCC4-6033BEE44AED}" srcOrd="0" destOrd="2" presId="urn:microsoft.com/office/officeart/2005/8/layout/vList5"/>
    <dgm:cxn modelId="{EF820031-26B1-49F9-9EF0-92BFCF075595}" type="presOf" srcId="{06624649-EB1E-46DC-AA8E-EB23E14E2A60}" destId="{67895996-147C-4BF3-82A0-52F5A0A26123}" srcOrd="0" destOrd="0" presId="urn:microsoft.com/office/officeart/2005/8/layout/vList5"/>
    <dgm:cxn modelId="{BB4AC931-11B9-4025-85D1-F670EF1E4423}" srcId="{64541E43-4414-4721-BF82-21306C36E72B}" destId="{CFB815F8-B672-4E43-AEAA-F2B445AAF1D6}" srcOrd="0" destOrd="0" parTransId="{F65675E9-0A1D-4016-ADA1-0FC3AA4E7CEC}" sibTransId="{4F31E4A5-CD0E-4FA6-A6C7-916BC573D006}"/>
    <dgm:cxn modelId="{F6C0B363-B24D-4F6A-8F10-B75504800D37}" type="presOf" srcId="{BBC23028-889A-4749-AF0A-4C0A79524561}" destId="{639A072D-E356-48A1-8282-B2FA0F7CA7DE}" srcOrd="0" destOrd="0" presId="urn:microsoft.com/office/officeart/2005/8/layout/vList5"/>
    <dgm:cxn modelId="{00DDD543-4F23-42CF-8EC9-099EFAC12A20}" type="presOf" srcId="{F59E0766-EA3F-410B-BE8B-2BF7F51B5642}" destId="{2C696287-0E98-4068-BCC4-6033BEE44AED}" srcOrd="0" destOrd="4" presId="urn:microsoft.com/office/officeart/2005/8/layout/vList5"/>
    <dgm:cxn modelId="{1F355467-F3B9-4415-9F24-12D9C395C64F}" srcId="{8C52D9C5-029A-4816-9CBD-65F3F9D5F58C}" destId="{7E9E5A8D-7BEA-4848-8C88-D98308383AB2}" srcOrd="1" destOrd="0" parTransId="{A7F37AEF-9626-493D-9E4C-A6AFDF210ED6}" sibTransId="{E7BC6DE8-3EC9-4B98-8CA8-99A64B034AAA}"/>
    <dgm:cxn modelId="{D18CD149-5124-40D7-A444-3E783BAC2483}" srcId="{64541E43-4414-4721-BF82-21306C36E72B}" destId="{96C3F3F7-F82C-4A00-A28F-E12DC83A9004}" srcOrd="1" destOrd="0" parTransId="{46CF77BE-3A6C-4AA2-8386-2F91205E52D9}" sibTransId="{FE6DE367-8CEA-4080-A689-F98D33DE3317}"/>
    <dgm:cxn modelId="{EC08384A-C27F-47B5-A96E-72F35F25F7E2}" srcId="{EB1EB86E-E74C-4503-A9BB-05D8EE6D80BC}" destId="{64541E43-4414-4721-BF82-21306C36E72B}" srcOrd="2" destOrd="0" parTransId="{E3D35CF5-857F-468A-A92F-0BEF37827CD1}" sibTransId="{8B83BE13-BACE-4AA0-8AE5-04E2E77AAF37}"/>
    <dgm:cxn modelId="{B24D4D6C-5517-4A9F-A684-683C95849DF0}" srcId="{06624649-EB1E-46DC-AA8E-EB23E14E2A60}" destId="{7ACBE4E1-6319-476D-90FD-4AF4E425E9D6}" srcOrd="1" destOrd="0" parTransId="{F77448AB-EE81-4940-AC51-419324A6B695}" sibTransId="{E4196F90-F9BE-4041-987E-8F26CE1BE8C9}"/>
    <dgm:cxn modelId="{EECE0950-69D4-4BA0-B53F-F6754186B81D}" srcId="{06624649-EB1E-46DC-AA8E-EB23E14E2A60}" destId="{8069B131-6D2D-4488-8435-80B4E3759192}" srcOrd="3" destOrd="0" parTransId="{8F62D79E-66DA-4842-B085-BFA32EF4781D}" sibTransId="{720860C8-37C8-4262-A858-453E39B7F50B}"/>
    <dgm:cxn modelId="{80043478-D455-4970-8687-0157D443FF46}" srcId="{06624649-EB1E-46DC-AA8E-EB23E14E2A60}" destId="{06434E17-154F-4694-8DE2-E57D2CFE6ADC}" srcOrd="0" destOrd="0" parTransId="{E9E20021-C482-47E8-B2B3-1F9FEA9F9F2A}" sibTransId="{EAECB73D-80DB-4DE8-AAEA-71C4F0742674}"/>
    <dgm:cxn modelId="{59F50E7A-EA44-47EF-BC6B-C265B3F8A1E4}" type="presOf" srcId="{7ACBE4E1-6319-476D-90FD-4AF4E425E9D6}" destId="{2C696287-0E98-4068-BCC4-6033BEE44AED}" srcOrd="0" destOrd="1" presId="urn:microsoft.com/office/officeart/2005/8/layout/vList5"/>
    <dgm:cxn modelId="{4CDEBB87-64AC-4AB3-9DBB-0637482DF79A}" srcId="{06624649-EB1E-46DC-AA8E-EB23E14E2A60}" destId="{F59E0766-EA3F-410B-BE8B-2BF7F51B5642}" srcOrd="4" destOrd="0" parTransId="{CA22D350-FB75-48AC-8E8A-D8C9829BCCF2}" sibTransId="{354B815C-0D9C-48F0-96E3-84FB59E0E133}"/>
    <dgm:cxn modelId="{F22D4189-CE19-47E9-9C7E-B5C0019247BB}" type="presOf" srcId="{CFB815F8-B672-4E43-AEAA-F2B445AAF1D6}" destId="{D6BBB6A4-2BA9-48A7-A7C1-2D606A4ECC14}" srcOrd="0" destOrd="0" presId="urn:microsoft.com/office/officeart/2005/8/layout/vList5"/>
    <dgm:cxn modelId="{3CBB29A9-20A0-4AFD-B1E0-13593294FE9F}" srcId="{EB1EB86E-E74C-4503-A9BB-05D8EE6D80BC}" destId="{06624649-EB1E-46DC-AA8E-EB23E14E2A60}" srcOrd="0" destOrd="0" parTransId="{C8C94B40-6C6B-4F40-B8EE-B1B1F50D9D9C}" sibTransId="{7EC99062-5847-4A2C-AF37-4E3727DDE138}"/>
    <dgm:cxn modelId="{8D9AC3B1-934C-4477-8C45-CAEC4E0F8AF7}" type="presOf" srcId="{06434E17-154F-4694-8DE2-E57D2CFE6ADC}" destId="{2C696287-0E98-4068-BCC4-6033BEE44AED}" srcOrd="0" destOrd="0" presId="urn:microsoft.com/office/officeart/2005/8/layout/vList5"/>
    <dgm:cxn modelId="{BE6B08CB-D749-428B-8167-111CA16B3642}" srcId="{EB1EB86E-E74C-4503-A9BB-05D8EE6D80BC}" destId="{8C52D9C5-029A-4816-9CBD-65F3F9D5F58C}" srcOrd="1" destOrd="0" parTransId="{FB6823EB-9D11-4993-A15A-1CD002B029A4}" sibTransId="{182383EA-56E3-4AA1-B411-262FA89FA7FD}"/>
    <dgm:cxn modelId="{8B3F27CC-F373-4225-8ADD-E0F3610732EB}" type="presOf" srcId="{8C52D9C5-029A-4816-9CBD-65F3F9D5F58C}" destId="{D8588952-8C07-4672-9922-DFB12A2D10EB}" srcOrd="0" destOrd="0" presId="urn:microsoft.com/office/officeart/2005/8/layout/vList5"/>
    <dgm:cxn modelId="{17D9C2D5-61CB-4552-BAF1-07B34AB93FB1}" srcId="{8C52D9C5-029A-4816-9CBD-65F3F9D5F58C}" destId="{BBC23028-889A-4749-AF0A-4C0A79524561}" srcOrd="0" destOrd="0" parTransId="{B0DD4380-9357-4EB0-AE2C-8EC681EE5D0E}" sibTransId="{3467D798-9BA1-4FF4-892B-50550AAD978E}"/>
    <dgm:cxn modelId="{C45031DD-8240-4EE5-B624-F2121BF0610C}" type="presOf" srcId="{64541E43-4414-4721-BF82-21306C36E72B}" destId="{F4D9068E-AA82-4D3C-A246-7DD345E5F3D1}" srcOrd="0" destOrd="0" presId="urn:microsoft.com/office/officeart/2005/8/layout/vList5"/>
    <dgm:cxn modelId="{282DAAE0-A094-4642-AE36-616C57EAF030}" type="presOf" srcId="{7E9E5A8D-7BEA-4848-8C88-D98308383AB2}" destId="{639A072D-E356-48A1-8282-B2FA0F7CA7DE}" srcOrd="0" destOrd="1" presId="urn:microsoft.com/office/officeart/2005/8/layout/vList5"/>
    <dgm:cxn modelId="{E1129BEF-9BE0-4CA7-A254-A2974A5A730F}" type="presOf" srcId="{EB1EB86E-E74C-4503-A9BB-05D8EE6D80BC}" destId="{461021C5-AE81-45ED-B902-772C4E439429}" srcOrd="0" destOrd="0" presId="urn:microsoft.com/office/officeart/2005/8/layout/vList5"/>
    <dgm:cxn modelId="{A37DE5F4-968A-4C04-BD59-26FCBADDBE80}" type="presOf" srcId="{8069B131-6D2D-4488-8435-80B4E3759192}" destId="{2C696287-0E98-4068-BCC4-6033BEE44AED}" srcOrd="0" destOrd="3" presId="urn:microsoft.com/office/officeart/2005/8/layout/vList5"/>
    <dgm:cxn modelId="{76BA2559-A956-4E98-9087-DA5ABF7675AB}" type="presParOf" srcId="{461021C5-AE81-45ED-B902-772C4E439429}" destId="{A8EAF64C-6B57-4B01-A2A8-6DCD83E55453}" srcOrd="0" destOrd="0" presId="urn:microsoft.com/office/officeart/2005/8/layout/vList5"/>
    <dgm:cxn modelId="{777F74FA-2DBE-4C09-B30A-2701732484F4}" type="presParOf" srcId="{A8EAF64C-6B57-4B01-A2A8-6DCD83E55453}" destId="{67895996-147C-4BF3-82A0-52F5A0A26123}" srcOrd="0" destOrd="0" presId="urn:microsoft.com/office/officeart/2005/8/layout/vList5"/>
    <dgm:cxn modelId="{30E6A678-BE9A-4BA4-9E27-0356A25F834B}" type="presParOf" srcId="{A8EAF64C-6B57-4B01-A2A8-6DCD83E55453}" destId="{2C696287-0E98-4068-BCC4-6033BEE44AED}" srcOrd="1" destOrd="0" presId="urn:microsoft.com/office/officeart/2005/8/layout/vList5"/>
    <dgm:cxn modelId="{CE12A929-EFC0-4A18-B377-366A1DABC7DE}" type="presParOf" srcId="{461021C5-AE81-45ED-B902-772C4E439429}" destId="{5FAA6075-BEAA-410B-8963-A0CE857A64C6}" srcOrd="1" destOrd="0" presId="urn:microsoft.com/office/officeart/2005/8/layout/vList5"/>
    <dgm:cxn modelId="{4F35D887-158A-4AFD-9DCA-7676C61B3044}" type="presParOf" srcId="{461021C5-AE81-45ED-B902-772C4E439429}" destId="{1BFEF5D2-92C6-4CDC-BD39-10197E7EC2C8}" srcOrd="2" destOrd="0" presId="urn:microsoft.com/office/officeart/2005/8/layout/vList5"/>
    <dgm:cxn modelId="{E19F4AD9-2E5B-40BD-9EEC-585738069278}" type="presParOf" srcId="{1BFEF5D2-92C6-4CDC-BD39-10197E7EC2C8}" destId="{D8588952-8C07-4672-9922-DFB12A2D10EB}" srcOrd="0" destOrd="0" presId="urn:microsoft.com/office/officeart/2005/8/layout/vList5"/>
    <dgm:cxn modelId="{BFA61E5E-4C1F-4BA8-9C9D-676ACFC167CD}" type="presParOf" srcId="{1BFEF5D2-92C6-4CDC-BD39-10197E7EC2C8}" destId="{639A072D-E356-48A1-8282-B2FA0F7CA7DE}" srcOrd="1" destOrd="0" presId="urn:microsoft.com/office/officeart/2005/8/layout/vList5"/>
    <dgm:cxn modelId="{262B4AD2-DA37-410F-A309-AE25A101C504}" type="presParOf" srcId="{461021C5-AE81-45ED-B902-772C4E439429}" destId="{6369DE75-0914-4946-B6F8-E410A650946B}" srcOrd="3" destOrd="0" presId="urn:microsoft.com/office/officeart/2005/8/layout/vList5"/>
    <dgm:cxn modelId="{DE4906B3-A5D4-4920-81C5-EB5B361F31AB}" type="presParOf" srcId="{461021C5-AE81-45ED-B902-772C4E439429}" destId="{B7E0212C-6A65-4F47-99F3-89D682BBF857}" srcOrd="4" destOrd="0" presId="urn:microsoft.com/office/officeart/2005/8/layout/vList5"/>
    <dgm:cxn modelId="{099EB86E-616C-4EAA-A949-11B2BB38F28C}" type="presParOf" srcId="{B7E0212C-6A65-4F47-99F3-89D682BBF857}" destId="{F4D9068E-AA82-4D3C-A246-7DD345E5F3D1}" srcOrd="0" destOrd="0" presId="urn:microsoft.com/office/officeart/2005/8/layout/vList5"/>
    <dgm:cxn modelId="{9349AF65-FD19-4B90-AC9B-C5EB3766E9C7}" type="presParOf" srcId="{B7E0212C-6A65-4F47-99F3-89D682BBF857}" destId="{D6BBB6A4-2BA9-48A7-A7C1-2D606A4ECC1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78A5CA-CE9A-42F4-9009-43B4AA7AD423}"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US"/>
        </a:p>
      </dgm:t>
    </dgm:pt>
    <dgm:pt modelId="{30D7D2BC-4BCD-4861-B1C3-7B5EABB57A8D}">
      <dgm:prSet/>
      <dgm:spPr/>
      <dgm:t>
        <a:bodyPr/>
        <a:lstStyle/>
        <a:p>
          <a:r>
            <a:rPr lang="en-US" dirty="0"/>
            <a:t>"Live" hearing – in-person or virtual</a:t>
          </a:r>
        </a:p>
      </dgm:t>
    </dgm:pt>
    <dgm:pt modelId="{D93F44F4-7F26-4450-B147-72233810E3DC}" type="parTrans" cxnId="{7804E087-29AE-4CC6-83C7-E47E1C42E833}">
      <dgm:prSet/>
      <dgm:spPr/>
      <dgm:t>
        <a:bodyPr/>
        <a:lstStyle/>
        <a:p>
          <a:endParaRPr lang="en-US"/>
        </a:p>
      </dgm:t>
    </dgm:pt>
    <dgm:pt modelId="{C8F5E0FC-ED92-4AD7-94D5-BEF90E18F45C}" type="sibTrans" cxnId="{7804E087-29AE-4CC6-83C7-E47E1C42E833}">
      <dgm:prSet/>
      <dgm:spPr/>
      <dgm:t>
        <a:bodyPr/>
        <a:lstStyle/>
        <a:p>
          <a:endParaRPr lang="en-US"/>
        </a:p>
      </dgm:t>
    </dgm:pt>
    <dgm:pt modelId="{EDFF376F-42B3-4457-A6BC-B54C92A8740B}">
      <dgm:prSet/>
      <dgm:spPr/>
      <dgm:t>
        <a:bodyPr/>
        <a:lstStyle/>
        <a:p>
          <a:r>
            <a:rPr lang="en-US"/>
            <a:t>Requirements:</a:t>
          </a:r>
        </a:p>
      </dgm:t>
    </dgm:pt>
    <dgm:pt modelId="{4C443105-7404-4A9E-A58D-B69407FC7493}" type="parTrans" cxnId="{54915D5D-EE77-4B44-85F7-9938AEE979A2}">
      <dgm:prSet/>
      <dgm:spPr/>
      <dgm:t>
        <a:bodyPr/>
        <a:lstStyle/>
        <a:p>
          <a:endParaRPr lang="en-US"/>
        </a:p>
      </dgm:t>
    </dgm:pt>
    <dgm:pt modelId="{0794EAAA-4478-459E-8A95-261691A77A02}" type="sibTrans" cxnId="{54915D5D-EE77-4B44-85F7-9938AEE979A2}">
      <dgm:prSet/>
      <dgm:spPr/>
      <dgm:t>
        <a:bodyPr/>
        <a:lstStyle/>
        <a:p>
          <a:endParaRPr lang="en-US"/>
        </a:p>
      </dgm:t>
    </dgm:pt>
    <dgm:pt modelId="{7429C172-37AB-44AA-B940-EFA1E7036CAE}">
      <dgm:prSet custT="1"/>
      <dgm:spPr/>
      <dgm:t>
        <a:bodyPr/>
        <a:lstStyle/>
        <a:p>
          <a:r>
            <a:rPr lang="en-US" sz="2200" dirty="0"/>
            <a:t>All parties must be able to see and hear questioning.</a:t>
          </a:r>
        </a:p>
      </dgm:t>
    </dgm:pt>
    <dgm:pt modelId="{EF459C9F-AF5F-415A-8E77-2FA5E4444700}" type="parTrans" cxnId="{A07A6E7C-50C7-47E0-AF3C-C11CD70223C4}">
      <dgm:prSet/>
      <dgm:spPr/>
      <dgm:t>
        <a:bodyPr/>
        <a:lstStyle/>
        <a:p>
          <a:endParaRPr lang="en-US"/>
        </a:p>
      </dgm:t>
    </dgm:pt>
    <dgm:pt modelId="{5EA3559D-7028-4C63-951B-DB6E32FD9EFA}" type="sibTrans" cxnId="{A07A6E7C-50C7-47E0-AF3C-C11CD70223C4}">
      <dgm:prSet/>
      <dgm:spPr/>
      <dgm:t>
        <a:bodyPr/>
        <a:lstStyle/>
        <a:p>
          <a:endParaRPr lang="en-US"/>
        </a:p>
      </dgm:t>
    </dgm:pt>
    <dgm:pt modelId="{6537881A-946E-4FAB-B84D-D96085581AF2}">
      <dgm:prSet custT="1"/>
      <dgm:spPr/>
      <dgm:t>
        <a:bodyPr/>
        <a:lstStyle/>
        <a:p>
          <a:r>
            <a:rPr lang="en-US" sz="2200" dirty="0"/>
            <a:t>All parties must be able to present witnesses.</a:t>
          </a:r>
        </a:p>
      </dgm:t>
    </dgm:pt>
    <dgm:pt modelId="{48F11EEB-3B2B-4164-BD94-8145C1D95327}" type="parTrans" cxnId="{68CBA089-8150-4EB0-BF66-9560C54D381B}">
      <dgm:prSet/>
      <dgm:spPr/>
      <dgm:t>
        <a:bodyPr/>
        <a:lstStyle/>
        <a:p>
          <a:endParaRPr lang="en-US"/>
        </a:p>
      </dgm:t>
    </dgm:pt>
    <dgm:pt modelId="{2A2678AD-81CC-44A8-8634-D73B39A0E6E1}" type="sibTrans" cxnId="{68CBA089-8150-4EB0-BF66-9560C54D381B}">
      <dgm:prSet/>
      <dgm:spPr/>
      <dgm:t>
        <a:bodyPr/>
        <a:lstStyle/>
        <a:p>
          <a:endParaRPr lang="en-US"/>
        </a:p>
      </dgm:t>
    </dgm:pt>
    <dgm:pt modelId="{E3CB6BBF-419A-42AA-8454-CFDDB77855D2}">
      <dgm:prSet custT="1"/>
      <dgm:spPr/>
      <dgm:t>
        <a:bodyPr/>
        <a:lstStyle/>
        <a:p>
          <a:r>
            <a:rPr lang="en-US" sz="2200" dirty="0"/>
            <a:t>Parties’ </a:t>
          </a:r>
          <a:r>
            <a:rPr lang="en-US" sz="2200" u="sng" dirty="0"/>
            <a:t>advisors</a:t>
          </a:r>
          <a:r>
            <a:rPr lang="en-US" sz="2200" dirty="0"/>
            <a:t> are permitted to cross-examine parties and witnesses.</a:t>
          </a:r>
        </a:p>
      </dgm:t>
    </dgm:pt>
    <dgm:pt modelId="{91E79443-A3D3-4360-BE87-12A5D220CEF1}" type="parTrans" cxnId="{A5A31DA5-B3DC-416B-9C9B-79FE9322B47A}">
      <dgm:prSet/>
      <dgm:spPr/>
      <dgm:t>
        <a:bodyPr/>
        <a:lstStyle/>
        <a:p>
          <a:endParaRPr lang="en-US"/>
        </a:p>
      </dgm:t>
    </dgm:pt>
    <dgm:pt modelId="{7C764CCD-5B0A-41F0-9161-2BA64FF4FC23}" type="sibTrans" cxnId="{A5A31DA5-B3DC-416B-9C9B-79FE9322B47A}">
      <dgm:prSet/>
      <dgm:spPr/>
      <dgm:t>
        <a:bodyPr/>
        <a:lstStyle/>
        <a:p>
          <a:endParaRPr lang="en-US"/>
        </a:p>
      </dgm:t>
    </dgm:pt>
    <dgm:pt modelId="{E11B2CFF-8153-4D43-9F5B-3463E519D730}">
      <dgm:prSet custT="1"/>
      <dgm:spPr/>
      <dgm:t>
        <a:bodyPr/>
        <a:lstStyle/>
        <a:p>
          <a:r>
            <a:rPr lang="en-US" sz="2200" dirty="0"/>
            <a:t>College must provide an advisor(s) to parties that do not have one at a hearing.</a:t>
          </a:r>
        </a:p>
      </dgm:t>
    </dgm:pt>
    <dgm:pt modelId="{A78A498D-4997-4232-9AD1-43A447A05C09}" type="parTrans" cxnId="{85341962-81F9-48B3-BC0C-567F3CE85C79}">
      <dgm:prSet/>
      <dgm:spPr/>
      <dgm:t>
        <a:bodyPr/>
        <a:lstStyle/>
        <a:p>
          <a:endParaRPr lang="en-US"/>
        </a:p>
      </dgm:t>
    </dgm:pt>
    <dgm:pt modelId="{AF9DA77C-2EBD-4E23-9673-F6A52E3AF8A2}" type="sibTrans" cxnId="{85341962-81F9-48B3-BC0C-567F3CE85C79}">
      <dgm:prSet/>
      <dgm:spPr/>
      <dgm:t>
        <a:bodyPr/>
        <a:lstStyle/>
        <a:p>
          <a:endParaRPr lang="en-US"/>
        </a:p>
      </dgm:t>
    </dgm:pt>
    <dgm:pt modelId="{F9893D9B-FE93-48A6-9ACA-72B9DBE6444C}">
      <dgm:prSet custT="1"/>
      <dgm:spPr/>
      <dgm:t>
        <a:bodyPr/>
        <a:lstStyle/>
        <a:p>
          <a:r>
            <a:rPr lang="en-US" sz="2200" dirty="0"/>
            <a:t>College must provide either an audio recording, audiovisual recording, or transcript of the hearing to all parties.</a:t>
          </a:r>
        </a:p>
      </dgm:t>
    </dgm:pt>
    <dgm:pt modelId="{E66AB395-FE85-470B-8C9D-89BB4D54C500}" type="parTrans" cxnId="{11CED329-0615-4078-9B6C-E12CD7E86BB7}">
      <dgm:prSet/>
      <dgm:spPr/>
      <dgm:t>
        <a:bodyPr/>
        <a:lstStyle/>
        <a:p>
          <a:endParaRPr lang="en-US"/>
        </a:p>
      </dgm:t>
    </dgm:pt>
    <dgm:pt modelId="{6B242A4F-DB4D-4D15-BF61-A0E69E1A66E0}" type="sibTrans" cxnId="{11CED329-0615-4078-9B6C-E12CD7E86BB7}">
      <dgm:prSet/>
      <dgm:spPr/>
      <dgm:t>
        <a:bodyPr/>
        <a:lstStyle/>
        <a:p>
          <a:endParaRPr lang="en-US"/>
        </a:p>
      </dgm:t>
    </dgm:pt>
    <dgm:pt modelId="{93DD4E4D-BD5C-4001-B6D7-92CCFD17D422}">
      <dgm:prSet custT="1"/>
      <dgm:spPr/>
      <dgm:t>
        <a:bodyPr/>
        <a:lstStyle/>
        <a:p>
          <a:r>
            <a:rPr lang="en-US" sz="2200" dirty="0"/>
            <a:t>Legal Rules of Evidence do not apply at hearings.</a:t>
          </a:r>
        </a:p>
      </dgm:t>
    </dgm:pt>
    <dgm:pt modelId="{DF3B8400-E16C-456D-9FD9-2DF17BBA19D2}" type="parTrans" cxnId="{39C37548-B254-4BEC-8648-15433B4B8EEE}">
      <dgm:prSet/>
      <dgm:spPr/>
      <dgm:t>
        <a:bodyPr/>
        <a:lstStyle/>
        <a:p>
          <a:endParaRPr lang="en-US"/>
        </a:p>
      </dgm:t>
    </dgm:pt>
    <dgm:pt modelId="{B6C199CC-80EE-4FC5-A54B-9A05F43E4473}" type="sibTrans" cxnId="{39C37548-B254-4BEC-8648-15433B4B8EEE}">
      <dgm:prSet/>
      <dgm:spPr/>
      <dgm:t>
        <a:bodyPr/>
        <a:lstStyle/>
        <a:p>
          <a:endParaRPr lang="en-US"/>
        </a:p>
      </dgm:t>
    </dgm:pt>
    <dgm:pt modelId="{69FF21E2-8C76-4306-A247-E4606097AD10}" type="pres">
      <dgm:prSet presAssocID="{A078A5CA-CE9A-42F4-9009-43B4AA7AD423}" presName="linear" presStyleCnt="0">
        <dgm:presLayoutVars>
          <dgm:dir/>
          <dgm:animLvl val="lvl"/>
          <dgm:resizeHandles val="exact"/>
        </dgm:presLayoutVars>
      </dgm:prSet>
      <dgm:spPr/>
    </dgm:pt>
    <dgm:pt modelId="{68EF1C7F-F4A0-45FE-B409-81C3025EB96A}" type="pres">
      <dgm:prSet presAssocID="{30D7D2BC-4BCD-4861-B1C3-7B5EABB57A8D}" presName="parentLin" presStyleCnt="0"/>
      <dgm:spPr/>
    </dgm:pt>
    <dgm:pt modelId="{1C035052-53A3-4A4B-BC6E-2ACB90E16BCB}" type="pres">
      <dgm:prSet presAssocID="{30D7D2BC-4BCD-4861-B1C3-7B5EABB57A8D}" presName="parentLeftMargin" presStyleLbl="node1" presStyleIdx="0" presStyleCnt="2"/>
      <dgm:spPr/>
    </dgm:pt>
    <dgm:pt modelId="{89E4716A-1B10-4A80-8DC9-0DD25208885F}" type="pres">
      <dgm:prSet presAssocID="{30D7D2BC-4BCD-4861-B1C3-7B5EABB57A8D}" presName="parentText" presStyleLbl="node1" presStyleIdx="0" presStyleCnt="2">
        <dgm:presLayoutVars>
          <dgm:chMax val="0"/>
          <dgm:bulletEnabled val="1"/>
        </dgm:presLayoutVars>
      </dgm:prSet>
      <dgm:spPr/>
    </dgm:pt>
    <dgm:pt modelId="{4076B7AB-624F-4E82-A1A7-8BECBFE3E942}" type="pres">
      <dgm:prSet presAssocID="{30D7D2BC-4BCD-4861-B1C3-7B5EABB57A8D}" presName="negativeSpace" presStyleCnt="0"/>
      <dgm:spPr/>
    </dgm:pt>
    <dgm:pt modelId="{EA94F362-9C37-40DA-BD03-5EFC95315200}" type="pres">
      <dgm:prSet presAssocID="{30D7D2BC-4BCD-4861-B1C3-7B5EABB57A8D}" presName="childText" presStyleLbl="conFgAcc1" presStyleIdx="0" presStyleCnt="2">
        <dgm:presLayoutVars>
          <dgm:bulletEnabled val="1"/>
        </dgm:presLayoutVars>
      </dgm:prSet>
      <dgm:spPr/>
    </dgm:pt>
    <dgm:pt modelId="{83E50862-FAEA-43FB-95A4-A3F16B264CEE}" type="pres">
      <dgm:prSet presAssocID="{C8F5E0FC-ED92-4AD7-94D5-BEF90E18F45C}" presName="spaceBetweenRectangles" presStyleCnt="0"/>
      <dgm:spPr/>
    </dgm:pt>
    <dgm:pt modelId="{5ACDA617-2F00-4573-8331-2E0D4CF15208}" type="pres">
      <dgm:prSet presAssocID="{EDFF376F-42B3-4457-A6BC-B54C92A8740B}" presName="parentLin" presStyleCnt="0"/>
      <dgm:spPr/>
    </dgm:pt>
    <dgm:pt modelId="{E87156AD-1CF5-4FFF-BFA7-B7EF2B31EF7E}" type="pres">
      <dgm:prSet presAssocID="{EDFF376F-42B3-4457-A6BC-B54C92A8740B}" presName="parentLeftMargin" presStyleLbl="node1" presStyleIdx="0" presStyleCnt="2"/>
      <dgm:spPr/>
    </dgm:pt>
    <dgm:pt modelId="{CD400B9A-152B-464B-9C57-3B1E6BBD59CE}" type="pres">
      <dgm:prSet presAssocID="{EDFF376F-42B3-4457-A6BC-B54C92A8740B}" presName="parentText" presStyleLbl="node1" presStyleIdx="1" presStyleCnt="2">
        <dgm:presLayoutVars>
          <dgm:chMax val="0"/>
          <dgm:bulletEnabled val="1"/>
        </dgm:presLayoutVars>
      </dgm:prSet>
      <dgm:spPr/>
    </dgm:pt>
    <dgm:pt modelId="{56263AB7-3DA1-4D28-8530-9D52D8481F2E}" type="pres">
      <dgm:prSet presAssocID="{EDFF376F-42B3-4457-A6BC-B54C92A8740B}" presName="negativeSpace" presStyleCnt="0"/>
      <dgm:spPr/>
    </dgm:pt>
    <dgm:pt modelId="{3B573A28-42FC-4C4D-8F30-B9448FED1502}" type="pres">
      <dgm:prSet presAssocID="{EDFF376F-42B3-4457-A6BC-B54C92A8740B}" presName="childText" presStyleLbl="conFgAcc1" presStyleIdx="1" presStyleCnt="2">
        <dgm:presLayoutVars>
          <dgm:bulletEnabled val="1"/>
        </dgm:presLayoutVars>
      </dgm:prSet>
      <dgm:spPr/>
    </dgm:pt>
  </dgm:ptLst>
  <dgm:cxnLst>
    <dgm:cxn modelId="{1101DD15-C184-48B0-B2DD-5BD520317025}" type="presOf" srcId="{6537881A-946E-4FAB-B84D-D96085581AF2}" destId="{3B573A28-42FC-4C4D-8F30-B9448FED1502}" srcOrd="0" destOrd="1" presId="urn:microsoft.com/office/officeart/2005/8/layout/list1"/>
    <dgm:cxn modelId="{F2BFB618-91EB-467E-A8B5-37C9D710BD28}" type="presOf" srcId="{93DD4E4D-BD5C-4001-B6D7-92CCFD17D422}" destId="{3B573A28-42FC-4C4D-8F30-B9448FED1502}" srcOrd="0" destOrd="5" presId="urn:microsoft.com/office/officeart/2005/8/layout/list1"/>
    <dgm:cxn modelId="{11CED329-0615-4078-9B6C-E12CD7E86BB7}" srcId="{EDFF376F-42B3-4457-A6BC-B54C92A8740B}" destId="{F9893D9B-FE93-48A6-9ACA-72B9DBE6444C}" srcOrd="4" destOrd="0" parTransId="{E66AB395-FE85-470B-8C9D-89BB4D54C500}" sibTransId="{6B242A4F-DB4D-4D15-BF61-A0E69E1A66E0}"/>
    <dgm:cxn modelId="{1EFBA034-B34E-4CF0-AC69-058EB45DC727}" type="presOf" srcId="{E3CB6BBF-419A-42AA-8454-CFDDB77855D2}" destId="{3B573A28-42FC-4C4D-8F30-B9448FED1502}" srcOrd="0" destOrd="2" presId="urn:microsoft.com/office/officeart/2005/8/layout/list1"/>
    <dgm:cxn modelId="{ECA4813E-0404-4155-90E8-616C0CC64BD9}" type="presOf" srcId="{E11B2CFF-8153-4D43-9F5B-3463E519D730}" destId="{3B573A28-42FC-4C4D-8F30-B9448FED1502}" srcOrd="0" destOrd="3" presId="urn:microsoft.com/office/officeart/2005/8/layout/list1"/>
    <dgm:cxn modelId="{54915D5D-EE77-4B44-85F7-9938AEE979A2}" srcId="{A078A5CA-CE9A-42F4-9009-43B4AA7AD423}" destId="{EDFF376F-42B3-4457-A6BC-B54C92A8740B}" srcOrd="1" destOrd="0" parTransId="{4C443105-7404-4A9E-A58D-B69407FC7493}" sibTransId="{0794EAAA-4478-459E-8A95-261691A77A02}"/>
    <dgm:cxn modelId="{85341962-81F9-48B3-BC0C-567F3CE85C79}" srcId="{EDFF376F-42B3-4457-A6BC-B54C92A8740B}" destId="{E11B2CFF-8153-4D43-9F5B-3463E519D730}" srcOrd="3" destOrd="0" parTransId="{A78A498D-4997-4232-9AD1-43A447A05C09}" sibTransId="{AF9DA77C-2EBD-4E23-9673-F6A52E3AF8A2}"/>
    <dgm:cxn modelId="{D1A3CD42-EDEE-4E9B-B861-1949F273B072}" type="presOf" srcId="{7429C172-37AB-44AA-B940-EFA1E7036CAE}" destId="{3B573A28-42FC-4C4D-8F30-B9448FED1502}" srcOrd="0" destOrd="0" presId="urn:microsoft.com/office/officeart/2005/8/layout/list1"/>
    <dgm:cxn modelId="{DBBDD045-976F-4265-89FB-DAB1E1A6A865}" type="presOf" srcId="{F9893D9B-FE93-48A6-9ACA-72B9DBE6444C}" destId="{3B573A28-42FC-4C4D-8F30-B9448FED1502}" srcOrd="0" destOrd="4" presId="urn:microsoft.com/office/officeart/2005/8/layout/list1"/>
    <dgm:cxn modelId="{A958FA66-ADEA-42F4-A3F1-B5E63368092E}" type="presOf" srcId="{EDFF376F-42B3-4457-A6BC-B54C92A8740B}" destId="{E87156AD-1CF5-4FFF-BFA7-B7EF2B31EF7E}" srcOrd="0" destOrd="0" presId="urn:microsoft.com/office/officeart/2005/8/layout/list1"/>
    <dgm:cxn modelId="{39C37548-B254-4BEC-8648-15433B4B8EEE}" srcId="{EDFF376F-42B3-4457-A6BC-B54C92A8740B}" destId="{93DD4E4D-BD5C-4001-B6D7-92CCFD17D422}" srcOrd="5" destOrd="0" parTransId="{DF3B8400-E16C-456D-9FD9-2DF17BBA19D2}" sibTransId="{B6C199CC-80EE-4FC5-A54B-9A05F43E4473}"/>
    <dgm:cxn modelId="{2A2EBF6D-FD4C-4179-9BC7-8BD97A2B8FE1}" type="presOf" srcId="{30D7D2BC-4BCD-4861-B1C3-7B5EABB57A8D}" destId="{1C035052-53A3-4A4B-BC6E-2ACB90E16BCB}" srcOrd="0" destOrd="0" presId="urn:microsoft.com/office/officeart/2005/8/layout/list1"/>
    <dgm:cxn modelId="{1F726C71-778F-4DF2-9997-CB0C31C464E3}" type="presOf" srcId="{A078A5CA-CE9A-42F4-9009-43B4AA7AD423}" destId="{69FF21E2-8C76-4306-A247-E4606097AD10}" srcOrd="0" destOrd="0" presId="urn:microsoft.com/office/officeart/2005/8/layout/list1"/>
    <dgm:cxn modelId="{A32E6A75-EB46-4986-A82A-1ADCC74B1468}" type="presOf" srcId="{EDFF376F-42B3-4457-A6BC-B54C92A8740B}" destId="{CD400B9A-152B-464B-9C57-3B1E6BBD59CE}" srcOrd="1" destOrd="0" presId="urn:microsoft.com/office/officeart/2005/8/layout/list1"/>
    <dgm:cxn modelId="{A07A6E7C-50C7-47E0-AF3C-C11CD70223C4}" srcId="{EDFF376F-42B3-4457-A6BC-B54C92A8740B}" destId="{7429C172-37AB-44AA-B940-EFA1E7036CAE}" srcOrd="0" destOrd="0" parTransId="{EF459C9F-AF5F-415A-8E77-2FA5E4444700}" sibTransId="{5EA3559D-7028-4C63-951B-DB6E32FD9EFA}"/>
    <dgm:cxn modelId="{7804E087-29AE-4CC6-83C7-E47E1C42E833}" srcId="{A078A5CA-CE9A-42F4-9009-43B4AA7AD423}" destId="{30D7D2BC-4BCD-4861-B1C3-7B5EABB57A8D}" srcOrd="0" destOrd="0" parTransId="{D93F44F4-7F26-4450-B147-72233810E3DC}" sibTransId="{C8F5E0FC-ED92-4AD7-94D5-BEF90E18F45C}"/>
    <dgm:cxn modelId="{68CBA089-8150-4EB0-BF66-9560C54D381B}" srcId="{EDFF376F-42B3-4457-A6BC-B54C92A8740B}" destId="{6537881A-946E-4FAB-B84D-D96085581AF2}" srcOrd="1" destOrd="0" parTransId="{48F11EEB-3B2B-4164-BD94-8145C1D95327}" sibTransId="{2A2678AD-81CC-44A8-8634-D73B39A0E6E1}"/>
    <dgm:cxn modelId="{8F4821A0-B3F6-4700-A8D9-2143A95DC3B3}" type="presOf" srcId="{30D7D2BC-4BCD-4861-B1C3-7B5EABB57A8D}" destId="{89E4716A-1B10-4A80-8DC9-0DD25208885F}" srcOrd="1" destOrd="0" presId="urn:microsoft.com/office/officeart/2005/8/layout/list1"/>
    <dgm:cxn modelId="{A5A31DA5-B3DC-416B-9C9B-79FE9322B47A}" srcId="{EDFF376F-42B3-4457-A6BC-B54C92A8740B}" destId="{E3CB6BBF-419A-42AA-8454-CFDDB77855D2}" srcOrd="2" destOrd="0" parTransId="{91E79443-A3D3-4360-BE87-12A5D220CEF1}" sibTransId="{7C764CCD-5B0A-41F0-9161-2BA64FF4FC23}"/>
    <dgm:cxn modelId="{C89170FF-B556-4418-A853-9AFD95AFE28C}" type="presParOf" srcId="{69FF21E2-8C76-4306-A247-E4606097AD10}" destId="{68EF1C7F-F4A0-45FE-B409-81C3025EB96A}" srcOrd="0" destOrd="0" presId="urn:microsoft.com/office/officeart/2005/8/layout/list1"/>
    <dgm:cxn modelId="{D37B1C55-FE57-43FD-A901-BEABF8DDC42D}" type="presParOf" srcId="{68EF1C7F-F4A0-45FE-B409-81C3025EB96A}" destId="{1C035052-53A3-4A4B-BC6E-2ACB90E16BCB}" srcOrd="0" destOrd="0" presId="urn:microsoft.com/office/officeart/2005/8/layout/list1"/>
    <dgm:cxn modelId="{C8C052D6-B305-438D-ACBA-7808812E5F64}" type="presParOf" srcId="{68EF1C7F-F4A0-45FE-B409-81C3025EB96A}" destId="{89E4716A-1B10-4A80-8DC9-0DD25208885F}" srcOrd="1" destOrd="0" presId="urn:microsoft.com/office/officeart/2005/8/layout/list1"/>
    <dgm:cxn modelId="{C5C2CDEF-0D2F-473F-B3E2-CE45AA9B79E2}" type="presParOf" srcId="{69FF21E2-8C76-4306-A247-E4606097AD10}" destId="{4076B7AB-624F-4E82-A1A7-8BECBFE3E942}" srcOrd="1" destOrd="0" presId="urn:microsoft.com/office/officeart/2005/8/layout/list1"/>
    <dgm:cxn modelId="{FE3F6857-FEC4-44A7-A8B5-7A97B2B37216}" type="presParOf" srcId="{69FF21E2-8C76-4306-A247-E4606097AD10}" destId="{EA94F362-9C37-40DA-BD03-5EFC95315200}" srcOrd="2" destOrd="0" presId="urn:microsoft.com/office/officeart/2005/8/layout/list1"/>
    <dgm:cxn modelId="{5F311E0A-EDED-4A36-84F3-8046A00DDEF4}" type="presParOf" srcId="{69FF21E2-8C76-4306-A247-E4606097AD10}" destId="{83E50862-FAEA-43FB-95A4-A3F16B264CEE}" srcOrd="3" destOrd="0" presId="urn:microsoft.com/office/officeart/2005/8/layout/list1"/>
    <dgm:cxn modelId="{3CBB6804-848A-420D-AC32-07055E8BF49D}" type="presParOf" srcId="{69FF21E2-8C76-4306-A247-E4606097AD10}" destId="{5ACDA617-2F00-4573-8331-2E0D4CF15208}" srcOrd="4" destOrd="0" presId="urn:microsoft.com/office/officeart/2005/8/layout/list1"/>
    <dgm:cxn modelId="{F55E3477-258E-4A75-872A-6F1829B4413C}" type="presParOf" srcId="{5ACDA617-2F00-4573-8331-2E0D4CF15208}" destId="{E87156AD-1CF5-4FFF-BFA7-B7EF2B31EF7E}" srcOrd="0" destOrd="0" presId="urn:microsoft.com/office/officeart/2005/8/layout/list1"/>
    <dgm:cxn modelId="{FAB982A1-CB10-4EBC-8C3D-8C0E1399C3E7}" type="presParOf" srcId="{5ACDA617-2F00-4573-8331-2E0D4CF15208}" destId="{CD400B9A-152B-464B-9C57-3B1E6BBD59CE}" srcOrd="1" destOrd="0" presId="urn:microsoft.com/office/officeart/2005/8/layout/list1"/>
    <dgm:cxn modelId="{40BA4337-EECA-40B2-92FB-90674DC114E9}" type="presParOf" srcId="{69FF21E2-8C76-4306-A247-E4606097AD10}" destId="{56263AB7-3DA1-4D28-8530-9D52D8481F2E}" srcOrd="5" destOrd="0" presId="urn:microsoft.com/office/officeart/2005/8/layout/list1"/>
    <dgm:cxn modelId="{CC525791-AE09-4309-B556-7DD44311E2DD}" type="presParOf" srcId="{69FF21E2-8C76-4306-A247-E4606097AD10}" destId="{3B573A28-42FC-4C4D-8F30-B9448FED1502}"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1D1D614-64A6-4E2D-9BC4-F27AA81DD976}" type="doc">
      <dgm:prSet loTypeId="urn:microsoft.com/office/officeart/2016/7/layout/HorizontalActionList" loCatId="List" qsTypeId="urn:microsoft.com/office/officeart/2005/8/quickstyle/simple1" qsCatId="simple" csTypeId="urn:microsoft.com/office/officeart/2005/8/colors/colorful5" csCatId="colorful" phldr="1"/>
      <dgm:spPr/>
      <dgm:t>
        <a:bodyPr/>
        <a:lstStyle/>
        <a:p>
          <a:endParaRPr lang="en-US"/>
        </a:p>
      </dgm:t>
    </dgm:pt>
    <dgm:pt modelId="{0FCB95F1-C9D4-46FB-AA8F-CF1C56BA1EBA}">
      <dgm:prSet/>
      <dgm:spPr/>
      <dgm:t>
        <a:bodyPr/>
        <a:lstStyle/>
        <a:p>
          <a:r>
            <a:rPr lang="en-US" dirty="0">
              <a:latin typeface="Arial Nova" panose="020B0504020202020204" pitchFamily="34" charset="0"/>
            </a:rPr>
            <a:t>Determine</a:t>
          </a:r>
        </a:p>
      </dgm:t>
    </dgm:pt>
    <dgm:pt modelId="{F32419BC-AF6F-469B-8232-D731B7CF677D}" type="parTrans" cxnId="{A4A8FA19-A935-485C-B5EF-8789BE52C962}">
      <dgm:prSet/>
      <dgm:spPr/>
      <dgm:t>
        <a:bodyPr/>
        <a:lstStyle/>
        <a:p>
          <a:endParaRPr lang="en-US"/>
        </a:p>
      </dgm:t>
    </dgm:pt>
    <dgm:pt modelId="{E9FABC0E-645D-4C37-9EEA-6D1F0737D0B2}" type="sibTrans" cxnId="{A4A8FA19-A935-485C-B5EF-8789BE52C962}">
      <dgm:prSet/>
      <dgm:spPr/>
      <dgm:t>
        <a:bodyPr/>
        <a:lstStyle/>
        <a:p>
          <a:endParaRPr lang="en-US"/>
        </a:p>
      </dgm:t>
    </dgm:pt>
    <dgm:pt modelId="{3850EE1B-5EC1-4581-A51B-0B864EE8D2EE}">
      <dgm:prSet custT="1"/>
      <dgm:spPr/>
      <dgm:t>
        <a:bodyPr/>
        <a:lstStyle/>
        <a:p>
          <a:pPr>
            <a:lnSpc>
              <a:spcPct val="100000"/>
            </a:lnSpc>
            <a:spcAft>
              <a:spcPts val="0"/>
            </a:spcAft>
          </a:pPr>
          <a:r>
            <a:rPr lang="en-US" sz="2000" dirty="0">
              <a:latin typeface="Arial Nova" panose="020B0504020202020204" pitchFamily="34" charset="0"/>
            </a:rPr>
            <a:t>Determine the relevance and appropriateness of questions. </a:t>
          </a:r>
        </a:p>
        <a:p>
          <a:pPr>
            <a:lnSpc>
              <a:spcPct val="100000"/>
            </a:lnSpc>
            <a:spcAft>
              <a:spcPts val="0"/>
            </a:spcAft>
          </a:pPr>
          <a:r>
            <a:rPr lang="en-US" sz="2000" dirty="0">
              <a:latin typeface="Arial Nova" panose="020B0504020202020204" pitchFamily="34" charset="0"/>
            </a:rPr>
            <a:t>Pause after each question to "rule" on relevance. State your rationale for the record.</a:t>
          </a:r>
        </a:p>
      </dgm:t>
    </dgm:pt>
    <dgm:pt modelId="{A2425036-7409-4258-BAB4-26003D6CCBB6}" type="parTrans" cxnId="{B4543FDD-30E5-4CD8-8BEB-CD4DB882DA43}">
      <dgm:prSet/>
      <dgm:spPr/>
      <dgm:t>
        <a:bodyPr/>
        <a:lstStyle/>
        <a:p>
          <a:endParaRPr lang="en-US"/>
        </a:p>
      </dgm:t>
    </dgm:pt>
    <dgm:pt modelId="{6D22AB7A-4D92-4624-A803-BC441E045D60}" type="sibTrans" cxnId="{B4543FDD-30E5-4CD8-8BEB-CD4DB882DA43}">
      <dgm:prSet/>
      <dgm:spPr/>
      <dgm:t>
        <a:bodyPr/>
        <a:lstStyle/>
        <a:p>
          <a:endParaRPr lang="en-US"/>
        </a:p>
      </dgm:t>
    </dgm:pt>
    <dgm:pt modelId="{25B51E49-4C5E-4FD3-A07F-1BC15C9DC97E}">
      <dgm:prSet/>
      <dgm:spPr/>
      <dgm:t>
        <a:bodyPr/>
        <a:lstStyle/>
        <a:p>
          <a:r>
            <a:rPr lang="en-US" dirty="0">
              <a:latin typeface="Arial Nova" panose="020B0504020202020204" pitchFamily="34" charset="0"/>
            </a:rPr>
            <a:t>Provide</a:t>
          </a:r>
        </a:p>
      </dgm:t>
    </dgm:pt>
    <dgm:pt modelId="{3C7EB1D2-8E92-43A5-9946-002BDC5119A5}" type="parTrans" cxnId="{867FE254-0F99-45C8-B47B-93AD20416D03}">
      <dgm:prSet/>
      <dgm:spPr/>
      <dgm:t>
        <a:bodyPr/>
        <a:lstStyle/>
        <a:p>
          <a:endParaRPr lang="en-US"/>
        </a:p>
      </dgm:t>
    </dgm:pt>
    <dgm:pt modelId="{7763ABC3-22C2-4286-B33F-31DEED4E7A27}" type="sibTrans" cxnId="{867FE254-0F99-45C8-B47B-93AD20416D03}">
      <dgm:prSet/>
      <dgm:spPr/>
      <dgm:t>
        <a:bodyPr/>
        <a:lstStyle/>
        <a:p>
          <a:endParaRPr lang="en-US"/>
        </a:p>
      </dgm:t>
    </dgm:pt>
    <dgm:pt modelId="{02184679-07EE-4DC8-A9AA-69B8C13B55F3}">
      <dgm:prSet custT="1"/>
      <dgm:spPr/>
      <dgm:t>
        <a:bodyPr/>
        <a:lstStyle/>
        <a:p>
          <a:r>
            <a:rPr lang="en-US" sz="2000" dirty="0">
              <a:latin typeface="Arial Nova" panose="020B0504020202020204" pitchFamily="34" charset="0"/>
            </a:rPr>
            <a:t>When necessary, provide directives to disregard a question or information deemed irrelevant, abusive, or repetitive.</a:t>
          </a:r>
        </a:p>
      </dgm:t>
    </dgm:pt>
    <dgm:pt modelId="{583D34D7-BE92-4836-B516-E78B296A7A0F}" type="parTrans" cxnId="{0116727F-7ED0-470A-9E0F-4D37A2CAA4D4}">
      <dgm:prSet/>
      <dgm:spPr/>
      <dgm:t>
        <a:bodyPr/>
        <a:lstStyle/>
        <a:p>
          <a:endParaRPr lang="en-US"/>
        </a:p>
      </dgm:t>
    </dgm:pt>
    <dgm:pt modelId="{E917EECA-879B-462F-A4D0-2939A48F23E3}" type="sibTrans" cxnId="{0116727F-7ED0-470A-9E0F-4D37A2CAA4D4}">
      <dgm:prSet/>
      <dgm:spPr/>
      <dgm:t>
        <a:bodyPr/>
        <a:lstStyle/>
        <a:p>
          <a:endParaRPr lang="en-US"/>
        </a:p>
      </dgm:t>
    </dgm:pt>
    <dgm:pt modelId="{93764738-9009-4116-AEFE-24888379CB6E}">
      <dgm:prSet/>
      <dgm:spPr/>
      <dgm:t>
        <a:bodyPr/>
        <a:lstStyle/>
        <a:p>
          <a:r>
            <a:rPr lang="en-US">
              <a:latin typeface="Arial Nova" panose="020B0504020202020204" pitchFamily="34" charset="0"/>
            </a:rPr>
            <a:t>Manage</a:t>
          </a:r>
        </a:p>
      </dgm:t>
    </dgm:pt>
    <dgm:pt modelId="{E7AD92E4-74F0-40EE-97F9-22EB3CB43A3B}" type="parTrans" cxnId="{AB0EE883-2632-4F9B-A052-B7BF62EB2E6D}">
      <dgm:prSet/>
      <dgm:spPr/>
      <dgm:t>
        <a:bodyPr/>
        <a:lstStyle/>
        <a:p>
          <a:endParaRPr lang="en-US"/>
        </a:p>
      </dgm:t>
    </dgm:pt>
    <dgm:pt modelId="{24AB5411-6EDD-4FC5-A022-B36948302A74}" type="sibTrans" cxnId="{AB0EE883-2632-4F9B-A052-B7BF62EB2E6D}">
      <dgm:prSet/>
      <dgm:spPr/>
      <dgm:t>
        <a:bodyPr/>
        <a:lstStyle/>
        <a:p>
          <a:endParaRPr lang="en-US"/>
        </a:p>
      </dgm:t>
    </dgm:pt>
    <dgm:pt modelId="{2E25734B-2308-447A-BBC4-FC15CB1E8D81}">
      <dgm:prSet custT="1"/>
      <dgm:spPr/>
      <dgm:t>
        <a:bodyPr/>
        <a:lstStyle/>
        <a:p>
          <a:r>
            <a:rPr lang="en-US" sz="2000" dirty="0">
              <a:latin typeface="Arial Nova" panose="020B0504020202020204" pitchFamily="34" charset="0"/>
            </a:rPr>
            <a:t>Manage advisors as necessary.</a:t>
          </a:r>
        </a:p>
      </dgm:t>
    </dgm:pt>
    <dgm:pt modelId="{B1B422AB-8A9A-4DE9-A612-FA8E7FC505D9}" type="parTrans" cxnId="{674BCA07-8471-49C3-9574-5F5AB3598FCC}">
      <dgm:prSet/>
      <dgm:spPr/>
      <dgm:t>
        <a:bodyPr/>
        <a:lstStyle/>
        <a:p>
          <a:endParaRPr lang="en-US"/>
        </a:p>
      </dgm:t>
    </dgm:pt>
    <dgm:pt modelId="{886E8332-DE94-48BC-A123-A852A73D331E}" type="sibTrans" cxnId="{674BCA07-8471-49C3-9574-5F5AB3598FCC}">
      <dgm:prSet/>
      <dgm:spPr/>
      <dgm:t>
        <a:bodyPr/>
        <a:lstStyle/>
        <a:p>
          <a:endParaRPr lang="en-US"/>
        </a:p>
      </dgm:t>
    </dgm:pt>
    <dgm:pt modelId="{1EACEBA5-68EB-40C2-8CF6-D3399610C4C0}">
      <dgm:prSet/>
      <dgm:spPr/>
      <dgm:t>
        <a:bodyPr/>
        <a:lstStyle/>
        <a:p>
          <a:r>
            <a:rPr lang="en-US">
              <a:latin typeface="Arial Nova" panose="020B0504020202020204" pitchFamily="34" charset="0"/>
            </a:rPr>
            <a:t>Recognize</a:t>
          </a:r>
        </a:p>
      </dgm:t>
    </dgm:pt>
    <dgm:pt modelId="{E4251C83-2B16-4018-B16D-06BA22D8BE0B}" type="parTrans" cxnId="{216952BE-2873-4708-B729-D60B69B43A54}">
      <dgm:prSet/>
      <dgm:spPr/>
      <dgm:t>
        <a:bodyPr/>
        <a:lstStyle/>
        <a:p>
          <a:endParaRPr lang="en-US"/>
        </a:p>
      </dgm:t>
    </dgm:pt>
    <dgm:pt modelId="{CE04382F-1AC8-40D4-A4B1-60E8A8610576}" type="sibTrans" cxnId="{216952BE-2873-4708-B729-D60B69B43A54}">
      <dgm:prSet/>
      <dgm:spPr/>
      <dgm:t>
        <a:bodyPr/>
        <a:lstStyle/>
        <a:p>
          <a:endParaRPr lang="en-US"/>
        </a:p>
      </dgm:t>
    </dgm:pt>
    <dgm:pt modelId="{7C32BD37-37B2-4B02-A61E-7F47F8A3E258}">
      <dgm:prSet custT="1"/>
      <dgm:spPr/>
      <dgm:t>
        <a:bodyPr/>
        <a:lstStyle/>
        <a:p>
          <a:r>
            <a:rPr lang="en-US" sz="2000" dirty="0">
              <a:latin typeface="Arial Nova" panose="020B0504020202020204" pitchFamily="34" charset="0"/>
            </a:rPr>
            <a:t>Recognize your authority and maintain professionalism.</a:t>
          </a:r>
        </a:p>
      </dgm:t>
    </dgm:pt>
    <dgm:pt modelId="{13805AB4-E7FF-456E-A958-0796451075E9}" type="parTrans" cxnId="{E173B8D4-2E26-4622-849D-C1D031F2CB67}">
      <dgm:prSet/>
      <dgm:spPr/>
      <dgm:t>
        <a:bodyPr/>
        <a:lstStyle/>
        <a:p>
          <a:endParaRPr lang="en-US"/>
        </a:p>
      </dgm:t>
    </dgm:pt>
    <dgm:pt modelId="{26DE725F-CFB9-4831-87BB-5CDE114301BD}" type="sibTrans" cxnId="{E173B8D4-2E26-4622-849D-C1D031F2CB67}">
      <dgm:prSet/>
      <dgm:spPr/>
      <dgm:t>
        <a:bodyPr/>
        <a:lstStyle/>
        <a:p>
          <a:endParaRPr lang="en-US"/>
        </a:p>
      </dgm:t>
    </dgm:pt>
    <dgm:pt modelId="{1226ED18-4511-42C9-AAB6-A32A37430301}" type="pres">
      <dgm:prSet presAssocID="{41D1D614-64A6-4E2D-9BC4-F27AA81DD976}" presName="Name0" presStyleCnt="0">
        <dgm:presLayoutVars>
          <dgm:dir/>
          <dgm:animLvl val="lvl"/>
          <dgm:resizeHandles val="exact"/>
        </dgm:presLayoutVars>
      </dgm:prSet>
      <dgm:spPr/>
    </dgm:pt>
    <dgm:pt modelId="{707C3AB0-B03A-4214-BFAA-981862C79597}" type="pres">
      <dgm:prSet presAssocID="{0FCB95F1-C9D4-46FB-AA8F-CF1C56BA1EBA}" presName="composite" presStyleCnt="0"/>
      <dgm:spPr/>
    </dgm:pt>
    <dgm:pt modelId="{3EAC4987-0897-49A0-B7AB-F168DE559FBF}" type="pres">
      <dgm:prSet presAssocID="{0FCB95F1-C9D4-46FB-AA8F-CF1C56BA1EBA}" presName="parTx" presStyleLbl="alignNode1" presStyleIdx="0" presStyleCnt="4">
        <dgm:presLayoutVars>
          <dgm:chMax val="0"/>
          <dgm:chPref val="0"/>
        </dgm:presLayoutVars>
      </dgm:prSet>
      <dgm:spPr/>
    </dgm:pt>
    <dgm:pt modelId="{00910D73-5B1C-488A-875C-9002B257A845}" type="pres">
      <dgm:prSet presAssocID="{0FCB95F1-C9D4-46FB-AA8F-CF1C56BA1EBA}" presName="desTx" presStyleLbl="alignAccFollowNode1" presStyleIdx="0" presStyleCnt="4">
        <dgm:presLayoutVars/>
      </dgm:prSet>
      <dgm:spPr/>
    </dgm:pt>
    <dgm:pt modelId="{766E7975-65B8-4094-90BE-D101454600B2}" type="pres">
      <dgm:prSet presAssocID="{E9FABC0E-645D-4C37-9EEA-6D1F0737D0B2}" presName="space" presStyleCnt="0"/>
      <dgm:spPr/>
    </dgm:pt>
    <dgm:pt modelId="{E2849C75-9CD1-44F1-B79D-3CAD414908B3}" type="pres">
      <dgm:prSet presAssocID="{25B51E49-4C5E-4FD3-A07F-1BC15C9DC97E}" presName="composite" presStyleCnt="0"/>
      <dgm:spPr/>
    </dgm:pt>
    <dgm:pt modelId="{65CB86D8-E680-4F48-B64D-75FE6A320F95}" type="pres">
      <dgm:prSet presAssocID="{25B51E49-4C5E-4FD3-A07F-1BC15C9DC97E}" presName="parTx" presStyleLbl="alignNode1" presStyleIdx="1" presStyleCnt="4">
        <dgm:presLayoutVars>
          <dgm:chMax val="0"/>
          <dgm:chPref val="0"/>
        </dgm:presLayoutVars>
      </dgm:prSet>
      <dgm:spPr/>
    </dgm:pt>
    <dgm:pt modelId="{632E011A-CAD8-41DC-B465-60E19173A8B8}" type="pres">
      <dgm:prSet presAssocID="{25B51E49-4C5E-4FD3-A07F-1BC15C9DC97E}" presName="desTx" presStyleLbl="alignAccFollowNode1" presStyleIdx="1" presStyleCnt="4">
        <dgm:presLayoutVars/>
      </dgm:prSet>
      <dgm:spPr/>
    </dgm:pt>
    <dgm:pt modelId="{CD7AE63B-DD70-4511-A0A7-9E0D164E29A3}" type="pres">
      <dgm:prSet presAssocID="{7763ABC3-22C2-4286-B33F-31DEED4E7A27}" presName="space" presStyleCnt="0"/>
      <dgm:spPr/>
    </dgm:pt>
    <dgm:pt modelId="{BD251678-7E04-4DFE-BB8C-6D927EFC8E60}" type="pres">
      <dgm:prSet presAssocID="{93764738-9009-4116-AEFE-24888379CB6E}" presName="composite" presStyleCnt="0"/>
      <dgm:spPr/>
    </dgm:pt>
    <dgm:pt modelId="{B11208A0-540B-4F7F-A32E-0A018B9B147B}" type="pres">
      <dgm:prSet presAssocID="{93764738-9009-4116-AEFE-24888379CB6E}" presName="parTx" presStyleLbl="alignNode1" presStyleIdx="2" presStyleCnt="4">
        <dgm:presLayoutVars>
          <dgm:chMax val="0"/>
          <dgm:chPref val="0"/>
        </dgm:presLayoutVars>
      </dgm:prSet>
      <dgm:spPr/>
    </dgm:pt>
    <dgm:pt modelId="{26064AAC-CAC2-4A11-B1C7-30F848C85759}" type="pres">
      <dgm:prSet presAssocID="{93764738-9009-4116-AEFE-24888379CB6E}" presName="desTx" presStyleLbl="alignAccFollowNode1" presStyleIdx="2" presStyleCnt="4">
        <dgm:presLayoutVars/>
      </dgm:prSet>
      <dgm:spPr/>
    </dgm:pt>
    <dgm:pt modelId="{7DFEA16A-CBAB-4B81-B46A-8A46E9F54A0F}" type="pres">
      <dgm:prSet presAssocID="{24AB5411-6EDD-4FC5-A022-B36948302A74}" presName="space" presStyleCnt="0"/>
      <dgm:spPr/>
    </dgm:pt>
    <dgm:pt modelId="{876520F9-DF18-435D-9912-04FFB0CD7881}" type="pres">
      <dgm:prSet presAssocID="{1EACEBA5-68EB-40C2-8CF6-D3399610C4C0}" presName="composite" presStyleCnt="0"/>
      <dgm:spPr/>
    </dgm:pt>
    <dgm:pt modelId="{0C2B548C-A504-422E-AC56-E77733A624E6}" type="pres">
      <dgm:prSet presAssocID="{1EACEBA5-68EB-40C2-8CF6-D3399610C4C0}" presName="parTx" presStyleLbl="alignNode1" presStyleIdx="3" presStyleCnt="4">
        <dgm:presLayoutVars>
          <dgm:chMax val="0"/>
          <dgm:chPref val="0"/>
        </dgm:presLayoutVars>
      </dgm:prSet>
      <dgm:spPr/>
    </dgm:pt>
    <dgm:pt modelId="{F528A611-9F66-4DFD-A474-70E5E35B82E3}" type="pres">
      <dgm:prSet presAssocID="{1EACEBA5-68EB-40C2-8CF6-D3399610C4C0}" presName="desTx" presStyleLbl="alignAccFollowNode1" presStyleIdx="3" presStyleCnt="4">
        <dgm:presLayoutVars/>
      </dgm:prSet>
      <dgm:spPr/>
    </dgm:pt>
  </dgm:ptLst>
  <dgm:cxnLst>
    <dgm:cxn modelId="{BE61B300-99DF-4FF5-BB0A-F0DBAD67F1DD}" type="presOf" srcId="{7C32BD37-37B2-4B02-A61E-7F47F8A3E258}" destId="{F528A611-9F66-4DFD-A474-70E5E35B82E3}" srcOrd="0" destOrd="0" presId="urn:microsoft.com/office/officeart/2016/7/layout/HorizontalActionList"/>
    <dgm:cxn modelId="{674BCA07-8471-49C3-9574-5F5AB3598FCC}" srcId="{93764738-9009-4116-AEFE-24888379CB6E}" destId="{2E25734B-2308-447A-BBC4-FC15CB1E8D81}" srcOrd="0" destOrd="0" parTransId="{B1B422AB-8A9A-4DE9-A612-FA8E7FC505D9}" sibTransId="{886E8332-DE94-48BC-A123-A852A73D331E}"/>
    <dgm:cxn modelId="{A4A8FA19-A935-485C-B5EF-8789BE52C962}" srcId="{41D1D614-64A6-4E2D-9BC4-F27AA81DD976}" destId="{0FCB95F1-C9D4-46FB-AA8F-CF1C56BA1EBA}" srcOrd="0" destOrd="0" parTransId="{F32419BC-AF6F-469B-8232-D731B7CF677D}" sibTransId="{E9FABC0E-645D-4C37-9EEA-6D1F0737D0B2}"/>
    <dgm:cxn modelId="{8AC74B6E-9714-45DF-9DE8-E1D93CCF3EA5}" type="presOf" srcId="{1EACEBA5-68EB-40C2-8CF6-D3399610C4C0}" destId="{0C2B548C-A504-422E-AC56-E77733A624E6}" srcOrd="0" destOrd="0" presId="urn:microsoft.com/office/officeart/2016/7/layout/HorizontalActionList"/>
    <dgm:cxn modelId="{867FE254-0F99-45C8-B47B-93AD20416D03}" srcId="{41D1D614-64A6-4E2D-9BC4-F27AA81DD976}" destId="{25B51E49-4C5E-4FD3-A07F-1BC15C9DC97E}" srcOrd="1" destOrd="0" parTransId="{3C7EB1D2-8E92-43A5-9946-002BDC5119A5}" sibTransId="{7763ABC3-22C2-4286-B33F-31DEED4E7A27}"/>
    <dgm:cxn modelId="{0116727F-7ED0-470A-9E0F-4D37A2CAA4D4}" srcId="{25B51E49-4C5E-4FD3-A07F-1BC15C9DC97E}" destId="{02184679-07EE-4DC8-A9AA-69B8C13B55F3}" srcOrd="0" destOrd="0" parTransId="{583D34D7-BE92-4836-B516-E78B296A7A0F}" sibTransId="{E917EECA-879B-462F-A4D0-2939A48F23E3}"/>
    <dgm:cxn modelId="{F97CED82-F244-419C-8C77-A203819C304F}" type="presOf" srcId="{3850EE1B-5EC1-4581-A51B-0B864EE8D2EE}" destId="{00910D73-5B1C-488A-875C-9002B257A845}" srcOrd="0" destOrd="0" presId="urn:microsoft.com/office/officeart/2016/7/layout/HorizontalActionList"/>
    <dgm:cxn modelId="{AB0EE883-2632-4F9B-A052-B7BF62EB2E6D}" srcId="{41D1D614-64A6-4E2D-9BC4-F27AA81DD976}" destId="{93764738-9009-4116-AEFE-24888379CB6E}" srcOrd="2" destOrd="0" parTransId="{E7AD92E4-74F0-40EE-97F9-22EB3CB43A3B}" sibTransId="{24AB5411-6EDD-4FC5-A022-B36948302A74}"/>
    <dgm:cxn modelId="{B06B7789-8796-4C76-8BE3-C06FA906D8D4}" type="presOf" srcId="{02184679-07EE-4DC8-A9AA-69B8C13B55F3}" destId="{632E011A-CAD8-41DC-B465-60E19173A8B8}" srcOrd="0" destOrd="0" presId="urn:microsoft.com/office/officeart/2016/7/layout/HorizontalActionList"/>
    <dgm:cxn modelId="{F99B8994-7510-4857-8C71-99B1D9B2FDE4}" type="presOf" srcId="{25B51E49-4C5E-4FD3-A07F-1BC15C9DC97E}" destId="{65CB86D8-E680-4F48-B64D-75FE6A320F95}" srcOrd="0" destOrd="0" presId="urn:microsoft.com/office/officeart/2016/7/layout/HorizontalActionList"/>
    <dgm:cxn modelId="{F7B92FAE-DBE5-485B-B600-0380BBC93DE7}" type="presOf" srcId="{2E25734B-2308-447A-BBC4-FC15CB1E8D81}" destId="{26064AAC-CAC2-4A11-B1C7-30F848C85759}" srcOrd="0" destOrd="0" presId="urn:microsoft.com/office/officeart/2016/7/layout/HorizontalActionList"/>
    <dgm:cxn modelId="{216952BE-2873-4708-B729-D60B69B43A54}" srcId="{41D1D614-64A6-4E2D-9BC4-F27AA81DD976}" destId="{1EACEBA5-68EB-40C2-8CF6-D3399610C4C0}" srcOrd="3" destOrd="0" parTransId="{E4251C83-2B16-4018-B16D-06BA22D8BE0B}" sibTransId="{CE04382F-1AC8-40D4-A4B1-60E8A8610576}"/>
    <dgm:cxn modelId="{E173B8D4-2E26-4622-849D-C1D031F2CB67}" srcId="{1EACEBA5-68EB-40C2-8CF6-D3399610C4C0}" destId="{7C32BD37-37B2-4B02-A61E-7F47F8A3E258}" srcOrd="0" destOrd="0" parTransId="{13805AB4-E7FF-456E-A958-0796451075E9}" sibTransId="{26DE725F-CFB9-4831-87BB-5CDE114301BD}"/>
    <dgm:cxn modelId="{B4543FDD-30E5-4CD8-8BEB-CD4DB882DA43}" srcId="{0FCB95F1-C9D4-46FB-AA8F-CF1C56BA1EBA}" destId="{3850EE1B-5EC1-4581-A51B-0B864EE8D2EE}" srcOrd="0" destOrd="0" parTransId="{A2425036-7409-4258-BAB4-26003D6CCBB6}" sibTransId="{6D22AB7A-4D92-4624-A803-BC441E045D60}"/>
    <dgm:cxn modelId="{F50CFFE5-4E5C-41AE-808D-9E931A578532}" type="presOf" srcId="{41D1D614-64A6-4E2D-9BC4-F27AA81DD976}" destId="{1226ED18-4511-42C9-AAB6-A32A37430301}" srcOrd="0" destOrd="0" presId="urn:microsoft.com/office/officeart/2016/7/layout/HorizontalActionList"/>
    <dgm:cxn modelId="{10DA74E7-845D-485C-8279-A516F5627A6A}" type="presOf" srcId="{93764738-9009-4116-AEFE-24888379CB6E}" destId="{B11208A0-540B-4F7F-A32E-0A018B9B147B}" srcOrd="0" destOrd="0" presId="urn:microsoft.com/office/officeart/2016/7/layout/HorizontalActionList"/>
    <dgm:cxn modelId="{03A60DEA-4579-4ABF-BB98-69B0B81E9AB8}" type="presOf" srcId="{0FCB95F1-C9D4-46FB-AA8F-CF1C56BA1EBA}" destId="{3EAC4987-0897-49A0-B7AB-F168DE559FBF}" srcOrd="0" destOrd="0" presId="urn:microsoft.com/office/officeart/2016/7/layout/HorizontalActionList"/>
    <dgm:cxn modelId="{5794EF5A-1562-47E9-9922-63C0F16AE09C}" type="presParOf" srcId="{1226ED18-4511-42C9-AAB6-A32A37430301}" destId="{707C3AB0-B03A-4214-BFAA-981862C79597}" srcOrd="0" destOrd="0" presId="urn:microsoft.com/office/officeart/2016/7/layout/HorizontalActionList"/>
    <dgm:cxn modelId="{1251097D-497A-49F7-B083-421F9E0406C2}" type="presParOf" srcId="{707C3AB0-B03A-4214-BFAA-981862C79597}" destId="{3EAC4987-0897-49A0-B7AB-F168DE559FBF}" srcOrd="0" destOrd="0" presId="urn:microsoft.com/office/officeart/2016/7/layout/HorizontalActionList"/>
    <dgm:cxn modelId="{A22DAB62-6BD1-4548-863C-F7A8A317E215}" type="presParOf" srcId="{707C3AB0-B03A-4214-BFAA-981862C79597}" destId="{00910D73-5B1C-488A-875C-9002B257A845}" srcOrd="1" destOrd="0" presId="urn:microsoft.com/office/officeart/2016/7/layout/HorizontalActionList"/>
    <dgm:cxn modelId="{C2DB8C30-B0E2-4D25-B8FB-143C16B27B8D}" type="presParOf" srcId="{1226ED18-4511-42C9-AAB6-A32A37430301}" destId="{766E7975-65B8-4094-90BE-D101454600B2}" srcOrd="1" destOrd="0" presId="urn:microsoft.com/office/officeart/2016/7/layout/HorizontalActionList"/>
    <dgm:cxn modelId="{EFA5EE11-DF00-4871-B85A-B59D38EA3A6F}" type="presParOf" srcId="{1226ED18-4511-42C9-AAB6-A32A37430301}" destId="{E2849C75-9CD1-44F1-B79D-3CAD414908B3}" srcOrd="2" destOrd="0" presId="urn:microsoft.com/office/officeart/2016/7/layout/HorizontalActionList"/>
    <dgm:cxn modelId="{123FC5FE-7BF5-40F0-870A-319356EEC0E6}" type="presParOf" srcId="{E2849C75-9CD1-44F1-B79D-3CAD414908B3}" destId="{65CB86D8-E680-4F48-B64D-75FE6A320F95}" srcOrd="0" destOrd="0" presId="urn:microsoft.com/office/officeart/2016/7/layout/HorizontalActionList"/>
    <dgm:cxn modelId="{3EC969C3-10B2-469D-B757-0B5BB7EA032F}" type="presParOf" srcId="{E2849C75-9CD1-44F1-B79D-3CAD414908B3}" destId="{632E011A-CAD8-41DC-B465-60E19173A8B8}" srcOrd="1" destOrd="0" presId="urn:microsoft.com/office/officeart/2016/7/layout/HorizontalActionList"/>
    <dgm:cxn modelId="{9A83F85B-B467-4577-A53C-4D8E8544538F}" type="presParOf" srcId="{1226ED18-4511-42C9-AAB6-A32A37430301}" destId="{CD7AE63B-DD70-4511-A0A7-9E0D164E29A3}" srcOrd="3" destOrd="0" presId="urn:microsoft.com/office/officeart/2016/7/layout/HorizontalActionList"/>
    <dgm:cxn modelId="{A1EEEF02-8A19-463A-AF55-FABA9C15A6B0}" type="presParOf" srcId="{1226ED18-4511-42C9-AAB6-A32A37430301}" destId="{BD251678-7E04-4DFE-BB8C-6D927EFC8E60}" srcOrd="4" destOrd="0" presId="urn:microsoft.com/office/officeart/2016/7/layout/HorizontalActionList"/>
    <dgm:cxn modelId="{9DD4FD1F-836E-40B7-B8F1-2F8920FC9266}" type="presParOf" srcId="{BD251678-7E04-4DFE-BB8C-6D927EFC8E60}" destId="{B11208A0-540B-4F7F-A32E-0A018B9B147B}" srcOrd="0" destOrd="0" presId="urn:microsoft.com/office/officeart/2016/7/layout/HorizontalActionList"/>
    <dgm:cxn modelId="{5001F7B4-64D5-4E21-932B-A54239D13426}" type="presParOf" srcId="{BD251678-7E04-4DFE-BB8C-6D927EFC8E60}" destId="{26064AAC-CAC2-4A11-B1C7-30F848C85759}" srcOrd="1" destOrd="0" presId="urn:microsoft.com/office/officeart/2016/7/layout/HorizontalActionList"/>
    <dgm:cxn modelId="{5C857CDB-80F9-4603-A212-7DFA7D7CED9D}" type="presParOf" srcId="{1226ED18-4511-42C9-AAB6-A32A37430301}" destId="{7DFEA16A-CBAB-4B81-B46A-8A46E9F54A0F}" srcOrd="5" destOrd="0" presId="urn:microsoft.com/office/officeart/2016/7/layout/HorizontalActionList"/>
    <dgm:cxn modelId="{414EF064-7A3F-4C8E-BAB4-F73ED0D5CF86}" type="presParOf" srcId="{1226ED18-4511-42C9-AAB6-A32A37430301}" destId="{876520F9-DF18-435D-9912-04FFB0CD7881}" srcOrd="6" destOrd="0" presId="urn:microsoft.com/office/officeart/2016/7/layout/HorizontalActionList"/>
    <dgm:cxn modelId="{35A65067-773C-425C-9538-0AB7BBFEC7A7}" type="presParOf" srcId="{876520F9-DF18-435D-9912-04FFB0CD7881}" destId="{0C2B548C-A504-422E-AC56-E77733A624E6}" srcOrd="0" destOrd="0" presId="urn:microsoft.com/office/officeart/2016/7/layout/HorizontalActionList"/>
    <dgm:cxn modelId="{94F63283-8FC9-47B1-A414-0FC2A6E04B29}" type="presParOf" srcId="{876520F9-DF18-435D-9912-04FFB0CD7881}" destId="{F528A611-9F66-4DFD-A474-70E5E35B82E3}" srcOrd="1" destOrd="0" presId="urn:microsoft.com/office/officeart/2016/7/layout/Horizontal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72843BD-D496-4C89-9899-FCB40CA56E0B}"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F28EBBC7-7A49-44BB-BEDA-A9D9634B7698}">
      <dgm:prSet/>
      <dgm:spPr/>
      <dgm:t>
        <a:bodyPr/>
        <a:lstStyle/>
        <a:p>
          <a:r>
            <a:rPr lang="en-US" u="sng" dirty="0"/>
            <a:t>U</a:t>
          </a:r>
          <a:r>
            <a:rPr lang="en-US" dirty="0"/>
            <a:t>nderstanding evidence</a:t>
          </a:r>
        </a:p>
      </dgm:t>
    </dgm:pt>
    <dgm:pt modelId="{A4074DE5-C9E7-4CD9-976A-EC4A4355DA7C}" type="parTrans" cxnId="{03C40990-A91C-471E-9819-EA9E5812FB86}">
      <dgm:prSet/>
      <dgm:spPr/>
      <dgm:t>
        <a:bodyPr/>
        <a:lstStyle/>
        <a:p>
          <a:endParaRPr lang="en-US"/>
        </a:p>
      </dgm:t>
    </dgm:pt>
    <dgm:pt modelId="{E1EAE399-10DD-4FD6-AF85-8D139684E431}" type="sibTrans" cxnId="{03C40990-A91C-471E-9819-EA9E5812FB86}">
      <dgm:prSet/>
      <dgm:spPr/>
      <dgm:t>
        <a:bodyPr/>
        <a:lstStyle/>
        <a:p>
          <a:endParaRPr lang="en-US"/>
        </a:p>
      </dgm:t>
    </dgm:pt>
    <dgm:pt modelId="{740A81EB-2BFA-4AB7-ADF0-4DF71959A7E4}">
      <dgm:prSet/>
      <dgm:spPr/>
      <dgm:t>
        <a:bodyPr/>
        <a:lstStyle/>
        <a:p>
          <a:r>
            <a:rPr lang="en-US" u="sng" dirty="0"/>
            <a:t>R</a:t>
          </a:r>
          <a:r>
            <a:rPr lang="en-US" dirty="0"/>
            <a:t>elevance</a:t>
          </a:r>
        </a:p>
      </dgm:t>
    </dgm:pt>
    <dgm:pt modelId="{4490EF4C-1C75-4945-80D6-F8013A878354}" type="parTrans" cxnId="{24EAE553-41BB-4659-8F13-1EF594F88D18}">
      <dgm:prSet/>
      <dgm:spPr/>
      <dgm:t>
        <a:bodyPr/>
        <a:lstStyle/>
        <a:p>
          <a:endParaRPr lang="en-US"/>
        </a:p>
      </dgm:t>
    </dgm:pt>
    <dgm:pt modelId="{1090F919-9C2E-49EF-8068-4128E764CDD6}" type="sibTrans" cxnId="{24EAE553-41BB-4659-8F13-1EF594F88D18}">
      <dgm:prSet/>
      <dgm:spPr/>
      <dgm:t>
        <a:bodyPr/>
        <a:lstStyle/>
        <a:p>
          <a:endParaRPr lang="en-US"/>
        </a:p>
      </dgm:t>
    </dgm:pt>
    <dgm:pt modelId="{9DC8D435-8201-4307-8988-7D7D1B5D1065}">
      <dgm:prSet/>
      <dgm:spPr/>
      <dgm:t>
        <a:bodyPr/>
        <a:lstStyle/>
        <a:p>
          <a:r>
            <a:rPr lang="en-US" u="sng" dirty="0"/>
            <a:t>R</a:t>
          </a:r>
          <a:r>
            <a:rPr lang="en-US" dirty="0"/>
            <a:t>eliability/credibility</a:t>
          </a:r>
        </a:p>
      </dgm:t>
    </dgm:pt>
    <dgm:pt modelId="{115DB7B0-0767-4C56-81C6-1BD69E5BDBD0}" type="parTrans" cxnId="{6DCAC329-CA9A-45D4-9191-31B45C20D571}">
      <dgm:prSet/>
      <dgm:spPr/>
      <dgm:t>
        <a:bodyPr/>
        <a:lstStyle/>
        <a:p>
          <a:endParaRPr lang="en-US"/>
        </a:p>
      </dgm:t>
    </dgm:pt>
    <dgm:pt modelId="{62250187-AA7D-4FA3-8C47-E203F35A3553}" type="sibTrans" cxnId="{6DCAC329-CA9A-45D4-9191-31B45C20D571}">
      <dgm:prSet/>
      <dgm:spPr/>
      <dgm:t>
        <a:bodyPr/>
        <a:lstStyle/>
        <a:p>
          <a:endParaRPr lang="en-US"/>
        </a:p>
      </dgm:t>
    </dgm:pt>
    <dgm:pt modelId="{E33E2C8B-FBDE-4FD3-8E25-84F565899DB0}">
      <dgm:prSet/>
      <dgm:spPr/>
      <dgm:t>
        <a:bodyPr/>
        <a:lstStyle/>
        <a:p>
          <a:r>
            <a:rPr lang="en-US" u="sng" dirty="0"/>
            <a:t>C</a:t>
          </a:r>
          <a:r>
            <a:rPr lang="en-US" dirty="0"/>
            <a:t>ross-examination</a:t>
          </a:r>
        </a:p>
      </dgm:t>
    </dgm:pt>
    <dgm:pt modelId="{60D368A8-CCF9-4BEA-9C8B-7EE1A540D9B9}" type="parTrans" cxnId="{E698D293-0C8E-47AE-B563-4857FA1A6EAA}">
      <dgm:prSet/>
      <dgm:spPr/>
      <dgm:t>
        <a:bodyPr/>
        <a:lstStyle/>
        <a:p>
          <a:endParaRPr lang="en-US"/>
        </a:p>
      </dgm:t>
    </dgm:pt>
    <dgm:pt modelId="{9AC7FE43-FA81-42B1-AB6B-9849A4064C20}" type="sibTrans" cxnId="{E698D293-0C8E-47AE-B563-4857FA1A6EAA}">
      <dgm:prSet/>
      <dgm:spPr/>
      <dgm:t>
        <a:bodyPr/>
        <a:lstStyle/>
        <a:p>
          <a:endParaRPr lang="en-US"/>
        </a:p>
      </dgm:t>
    </dgm:pt>
    <dgm:pt modelId="{9352AE6C-D110-40A4-8B5B-9AFB8EFBB11C}">
      <dgm:prSet/>
      <dgm:spPr/>
      <dgm:t>
        <a:bodyPr/>
        <a:lstStyle/>
        <a:p>
          <a:r>
            <a:rPr lang="en-US" u="sng" dirty="0"/>
            <a:t>A</a:t>
          </a:r>
          <a:r>
            <a:rPr lang="en-US" dirty="0"/>
            <a:t>nalyzing information</a:t>
          </a:r>
        </a:p>
      </dgm:t>
    </dgm:pt>
    <dgm:pt modelId="{0C8D5C73-530C-4344-9825-A02EFBEB381F}" type="parTrans" cxnId="{D9D623CF-504C-4D6D-A2BB-C14F20DBF04C}">
      <dgm:prSet/>
      <dgm:spPr/>
      <dgm:t>
        <a:bodyPr/>
        <a:lstStyle/>
        <a:p>
          <a:endParaRPr lang="en-US"/>
        </a:p>
      </dgm:t>
    </dgm:pt>
    <dgm:pt modelId="{901D19E6-A6EF-419F-9D16-A1C6241C9860}" type="sibTrans" cxnId="{D9D623CF-504C-4D6D-A2BB-C14F20DBF04C}">
      <dgm:prSet/>
      <dgm:spPr/>
      <dgm:t>
        <a:bodyPr/>
        <a:lstStyle/>
        <a:p>
          <a:endParaRPr lang="en-US"/>
        </a:p>
      </dgm:t>
    </dgm:pt>
    <dgm:pt modelId="{F74349F5-48FF-4EC9-97FD-E0573C0F5F41}" type="pres">
      <dgm:prSet presAssocID="{572843BD-D496-4C89-9899-FCB40CA56E0B}" presName="vert0" presStyleCnt="0">
        <dgm:presLayoutVars>
          <dgm:dir/>
          <dgm:animOne val="branch"/>
          <dgm:animLvl val="lvl"/>
        </dgm:presLayoutVars>
      </dgm:prSet>
      <dgm:spPr/>
    </dgm:pt>
    <dgm:pt modelId="{401652A0-A7D8-424B-BA4B-8EF079E1DE4C}" type="pres">
      <dgm:prSet presAssocID="{F28EBBC7-7A49-44BB-BEDA-A9D9634B7698}" presName="thickLine" presStyleLbl="alignNode1" presStyleIdx="0" presStyleCnt="5"/>
      <dgm:spPr/>
    </dgm:pt>
    <dgm:pt modelId="{F60E3B13-C4E9-4B80-863C-E16BB84BD4DF}" type="pres">
      <dgm:prSet presAssocID="{F28EBBC7-7A49-44BB-BEDA-A9D9634B7698}" presName="horz1" presStyleCnt="0"/>
      <dgm:spPr/>
    </dgm:pt>
    <dgm:pt modelId="{1CC75E35-AE62-4939-A941-09C0ADA79742}" type="pres">
      <dgm:prSet presAssocID="{F28EBBC7-7A49-44BB-BEDA-A9D9634B7698}" presName="tx1" presStyleLbl="revTx" presStyleIdx="0" presStyleCnt="5"/>
      <dgm:spPr/>
    </dgm:pt>
    <dgm:pt modelId="{A6C6F976-1DEF-4EB1-A37D-D9C781989713}" type="pres">
      <dgm:prSet presAssocID="{F28EBBC7-7A49-44BB-BEDA-A9D9634B7698}" presName="vert1" presStyleCnt="0"/>
      <dgm:spPr/>
    </dgm:pt>
    <dgm:pt modelId="{B518CA6A-9C85-4209-A801-8CEFB42F5475}" type="pres">
      <dgm:prSet presAssocID="{740A81EB-2BFA-4AB7-ADF0-4DF71959A7E4}" presName="thickLine" presStyleLbl="alignNode1" presStyleIdx="1" presStyleCnt="5"/>
      <dgm:spPr/>
    </dgm:pt>
    <dgm:pt modelId="{7F6CE9D5-DEC9-4A1A-ABBC-D03A0B83B8F7}" type="pres">
      <dgm:prSet presAssocID="{740A81EB-2BFA-4AB7-ADF0-4DF71959A7E4}" presName="horz1" presStyleCnt="0"/>
      <dgm:spPr/>
    </dgm:pt>
    <dgm:pt modelId="{AA7537AA-6A29-4B21-B731-B4331D5D0699}" type="pres">
      <dgm:prSet presAssocID="{740A81EB-2BFA-4AB7-ADF0-4DF71959A7E4}" presName="tx1" presStyleLbl="revTx" presStyleIdx="1" presStyleCnt="5"/>
      <dgm:spPr/>
    </dgm:pt>
    <dgm:pt modelId="{17177C22-99D7-4940-8373-539835C54579}" type="pres">
      <dgm:prSet presAssocID="{740A81EB-2BFA-4AB7-ADF0-4DF71959A7E4}" presName="vert1" presStyleCnt="0"/>
      <dgm:spPr/>
    </dgm:pt>
    <dgm:pt modelId="{E0F4A350-4D13-4F39-B5F7-98E8D266CC42}" type="pres">
      <dgm:prSet presAssocID="{9DC8D435-8201-4307-8988-7D7D1B5D1065}" presName="thickLine" presStyleLbl="alignNode1" presStyleIdx="2" presStyleCnt="5"/>
      <dgm:spPr/>
    </dgm:pt>
    <dgm:pt modelId="{C6B6ED1C-DC1F-4CAA-B64A-F1A017BF1B4B}" type="pres">
      <dgm:prSet presAssocID="{9DC8D435-8201-4307-8988-7D7D1B5D1065}" presName="horz1" presStyleCnt="0"/>
      <dgm:spPr/>
    </dgm:pt>
    <dgm:pt modelId="{B1888AE2-42DE-47BC-9B30-B2CF88252852}" type="pres">
      <dgm:prSet presAssocID="{9DC8D435-8201-4307-8988-7D7D1B5D1065}" presName="tx1" presStyleLbl="revTx" presStyleIdx="2" presStyleCnt="5"/>
      <dgm:spPr/>
    </dgm:pt>
    <dgm:pt modelId="{2D2822C2-5EF6-4382-B1F3-F103A991CAE1}" type="pres">
      <dgm:prSet presAssocID="{9DC8D435-8201-4307-8988-7D7D1B5D1065}" presName="vert1" presStyleCnt="0"/>
      <dgm:spPr/>
    </dgm:pt>
    <dgm:pt modelId="{A1AB9687-06EC-476A-BB43-D8639FBA202E}" type="pres">
      <dgm:prSet presAssocID="{E33E2C8B-FBDE-4FD3-8E25-84F565899DB0}" presName="thickLine" presStyleLbl="alignNode1" presStyleIdx="3" presStyleCnt="5"/>
      <dgm:spPr/>
    </dgm:pt>
    <dgm:pt modelId="{798183E5-E329-4C0E-A2EF-0E76F5AEA4AA}" type="pres">
      <dgm:prSet presAssocID="{E33E2C8B-FBDE-4FD3-8E25-84F565899DB0}" presName="horz1" presStyleCnt="0"/>
      <dgm:spPr/>
    </dgm:pt>
    <dgm:pt modelId="{1A9CF2B8-9997-40AE-813D-86DECDA1682D}" type="pres">
      <dgm:prSet presAssocID="{E33E2C8B-FBDE-4FD3-8E25-84F565899DB0}" presName="tx1" presStyleLbl="revTx" presStyleIdx="3" presStyleCnt="5"/>
      <dgm:spPr/>
    </dgm:pt>
    <dgm:pt modelId="{FC12F3D4-E93E-44E9-A097-2B2B7CE8A9A4}" type="pres">
      <dgm:prSet presAssocID="{E33E2C8B-FBDE-4FD3-8E25-84F565899DB0}" presName="vert1" presStyleCnt="0"/>
      <dgm:spPr/>
    </dgm:pt>
    <dgm:pt modelId="{996A3EC2-8336-46C2-B650-93871CAE8D73}" type="pres">
      <dgm:prSet presAssocID="{9352AE6C-D110-40A4-8B5B-9AFB8EFBB11C}" presName="thickLine" presStyleLbl="alignNode1" presStyleIdx="4" presStyleCnt="5"/>
      <dgm:spPr/>
    </dgm:pt>
    <dgm:pt modelId="{9FFBB3BD-7F0E-437C-8D23-CC6A30BE442D}" type="pres">
      <dgm:prSet presAssocID="{9352AE6C-D110-40A4-8B5B-9AFB8EFBB11C}" presName="horz1" presStyleCnt="0"/>
      <dgm:spPr/>
    </dgm:pt>
    <dgm:pt modelId="{0CEFD691-B02E-49E0-BADE-3D885D1AA851}" type="pres">
      <dgm:prSet presAssocID="{9352AE6C-D110-40A4-8B5B-9AFB8EFBB11C}" presName="tx1" presStyleLbl="revTx" presStyleIdx="4" presStyleCnt="5"/>
      <dgm:spPr/>
    </dgm:pt>
    <dgm:pt modelId="{20A30A11-893C-4A6C-9C6B-165EC704D83F}" type="pres">
      <dgm:prSet presAssocID="{9352AE6C-D110-40A4-8B5B-9AFB8EFBB11C}" presName="vert1" presStyleCnt="0"/>
      <dgm:spPr/>
    </dgm:pt>
  </dgm:ptLst>
  <dgm:cxnLst>
    <dgm:cxn modelId="{89677A05-2EBB-42D8-99FF-7D6AEF2F107B}" type="presOf" srcId="{E33E2C8B-FBDE-4FD3-8E25-84F565899DB0}" destId="{1A9CF2B8-9997-40AE-813D-86DECDA1682D}" srcOrd="0" destOrd="0" presId="urn:microsoft.com/office/officeart/2008/layout/LinedList"/>
    <dgm:cxn modelId="{B215B711-D0DB-4AB6-8162-888A9BD381FF}" type="presOf" srcId="{572843BD-D496-4C89-9899-FCB40CA56E0B}" destId="{F74349F5-48FF-4EC9-97FD-E0573C0F5F41}" srcOrd="0" destOrd="0" presId="urn:microsoft.com/office/officeart/2008/layout/LinedList"/>
    <dgm:cxn modelId="{6DCAC329-CA9A-45D4-9191-31B45C20D571}" srcId="{572843BD-D496-4C89-9899-FCB40CA56E0B}" destId="{9DC8D435-8201-4307-8988-7D7D1B5D1065}" srcOrd="2" destOrd="0" parTransId="{115DB7B0-0767-4C56-81C6-1BD69E5BDBD0}" sibTransId="{62250187-AA7D-4FA3-8C47-E203F35A3553}"/>
    <dgm:cxn modelId="{24EAE553-41BB-4659-8F13-1EF594F88D18}" srcId="{572843BD-D496-4C89-9899-FCB40CA56E0B}" destId="{740A81EB-2BFA-4AB7-ADF0-4DF71959A7E4}" srcOrd="1" destOrd="0" parTransId="{4490EF4C-1C75-4945-80D6-F8013A878354}" sibTransId="{1090F919-9C2E-49EF-8068-4128E764CDD6}"/>
    <dgm:cxn modelId="{33B36179-C65F-4542-9227-2FB684383E2F}" type="presOf" srcId="{9DC8D435-8201-4307-8988-7D7D1B5D1065}" destId="{B1888AE2-42DE-47BC-9B30-B2CF88252852}" srcOrd="0" destOrd="0" presId="urn:microsoft.com/office/officeart/2008/layout/LinedList"/>
    <dgm:cxn modelId="{1BFB077D-6E89-49FD-ABAC-F2C3E7CC213C}" type="presOf" srcId="{740A81EB-2BFA-4AB7-ADF0-4DF71959A7E4}" destId="{AA7537AA-6A29-4B21-B731-B4331D5D0699}" srcOrd="0" destOrd="0" presId="urn:microsoft.com/office/officeart/2008/layout/LinedList"/>
    <dgm:cxn modelId="{03C40990-A91C-471E-9819-EA9E5812FB86}" srcId="{572843BD-D496-4C89-9899-FCB40CA56E0B}" destId="{F28EBBC7-7A49-44BB-BEDA-A9D9634B7698}" srcOrd="0" destOrd="0" parTransId="{A4074DE5-C9E7-4CD9-976A-EC4A4355DA7C}" sibTransId="{E1EAE399-10DD-4FD6-AF85-8D139684E431}"/>
    <dgm:cxn modelId="{E698D293-0C8E-47AE-B563-4857FA1A6EAA}" srcId="{572843BD-D496-4C89-9899-FCB40CA56E0B}" destId="{E33E2C8B-FBDE-4FD3-8E25-84F565899DB0}" srcOrd="3" destOrd="0" parTransId="{60D368A8-CCF9-4BEA-9C8B-7EE1A540D9B9}" sibTransId="{9AC7FE43-FA81-42B1-AB6B-9849A4064C20}"/>
    <dgm:cxn modelId="{D9D623CF-504C-4D6D-A2BB-C14F20DBF04C}" srcId="{572843BD-D496-4C89-9899-FCB40CA56E0B}" destId="{9352AE6C-D110-40A4-8B5B-9AFB8EFBB11C}" srcOrd="4" destOrd="0" parTransId="{0C8D5C73-530C-4344-9825-A02EFBEB381F}" sibTransId="{901D19E6-A6EF-419F-9D16-A1C6241C9860}"/>
    <dgm:cxn modelId="{D859D3D8-FD25-4A3F-8C5C-4079B75D1B5D}" type="presOf" srcId="{F28EBBC7-7A49-44BB-BEDA-A9D9634B7698}" destId="{1CC75E35-AE62-4939-A941-09C0ADA79742}" srcOrd="0" destOrd="0" presId="urn:microsoft.com/office/officeart/2008/layout/LinedList"/>
    <dgm:cxn modelId="{9456D1F2-471D-425E-9EED-E11EAD3B8D9B}" type="presOf" srcId="{9352AE6C-D110-40A4-8B5B-9AFB8EFBB11C}" destId="{0CEFD691-B02E-49E0-BADE-3D885D1AA851}" srcOrd="0" destOrd="0" presId="urn:microsoft.com/office/officeart/2008/layout/LinedList"/>
    <dgm:cxn modelId="{A2DAFE88-1035-4CFF-980C-5DFC0EF634DA}" type="presParOf" srcId="{F74349F5-48FF-4EC9-97FD-E0573C0F5F41}" destId="{401652A0-A7D8-424B-BA4B-8EF079E1DE4C}" srcOrd="0" destOrd="0" presId="urn:microsoft.com/office/officeart/2008/layout/LinedList"/>
    <dgm:cxn modelId="{58AC545C-0789-4AA6-BE1F-7CF7163D4ED7}" type="presParOf" srcId="{F74349F5-48FF-4EC9-97FD-E0573C0F5F41}" destId="{F60E3B13-C4E9-4B80-863C-E16BB84BD4DF}" srcOrd="1" destOrd="0" presId="urn:microsoft.com/office/officeart/2008/layout/LinedList"/>
    <dgm:cxn modelId="{82BD4721-4291-439F-A0D4-9EAA08616674}" type="presParOf" srcId="{F60E3B13-C4E9-4B80-863C-E16BB84BD4DF}" destId="{1CC75E35-AE62-4939-A941-09C0ADA79742}" srcOrd="0" destOrd="0" presId="urn:microsoft.com/office/officeart/2008/layout/LinedList"/>
    <dgm:cxn modelId="{C7CAE4C2-0911-4F70-9C25-4962D0AE840F}" type="presParOf" srcId="{F60E3B13-C4E9-4B80-863C-E16BB84BD4DF}" destId="{A6C6F976-1DEF-4EB1-A37D-D9C781989713}" srcOrd="1" destOrd="0" presId="urn:microsoft.com/office/officeart/2008/layout/LinedList"/>
    <dgm:cxn modelId="{55BE16B9-BD84-41B5-9252-026DB5C7CF50}" type="presParOf" srcId="{F74349F5-48FF-4EC9-97FD-E0573C0F5F41}" destId="{B518CA6A-9C85-4209-A801-8CEFB42F5475}" srcOrd="2" destOrd="0" presId="urn:microsoft.com/office/officeart/2008/layout/LinedList"/>
    <dgm:cxn modelId="{754FB897-01D6-49CC-A967-DDFAE847843C}" type="presParOf" srcId="{F74349F5-48FF-4EC9-97FD-E0573C0F5F41}" destId="{7F6CE9D5-DEC9-4A1A-ABBC-D03A0B83B8F7}" srcOrd="3" destOrd="0" presId="urn:microsoft.com/office/officeart/2008/layout/LinedList"/>
    <dgm:cxn modelId="{0B16143E-0DCB-4A52-97A5-C6FFCA99FA76}" type="presParOf" srcId="{7F6CE9D5-DEC9-4A1A-ABBC-D03A0B83B8F7}" destId="{AA7537AA-6A29-4B21-B731-B4331D5D0699}" srcOrd="0" destOrd="0" presId="urn:microsoft.com/office/officeart/2008/layout/LinedList"/>
    <dgm:cxn modelId="{8648ED52-373A-4ECA-B7AD-76C3141CC036}" type="presParOf" srcId="{7F6CE9D5-DEC9-4A1A-ABBC-D03A0B83B8F7}" destId="{17177C22-99D7-4940-8373-539835C54579}" srcOrd="1" destOrd="0" presId="urn:microsoft.com/office/officeart/2008/layout/LinedList"/>
    <dgm:cxn modelId="{D2ED9404-9B3B-44BE-8334-D8A4BBCD8E5C}" type="presParOf" srcId="{F74349F5-48FF-4EC9-97FD-E0573C0F5F41}" destId="{E0F4A350-4D13-4F39-B5F7-98E8D266CC42}" srcOrd="4" destOrd="0" presId="urn:microsoft.com/office/officeart/2008/layout/LinedList"/>
    <dgm:cxn modelId="{E6C9CE3E-EF63-4C8E-A305-74840AB7B359}" type="presParOf" srcId="{F74349F5-48FF-4EC9-97FD-E0573C0F5F41}" destId="{C6B6ED1C-DC1F-4CAA-B64A-F1A017BF1B4B}" srcOrd="5" destOrd="0" presId="urn:microsoft.com/office/officeart/2008/layout/LinedList"/>
    <dgm:cxn modelId="{2D396355-05C2-4F79-A4A2-57DDCCA666D6}" type="presParOf" srcId="{C6B6ED1C-DC1F-4CAA-B64A-F1A017BF1B4B}" destId="{B1888AE2-42DE-47BC-9B30-B2CF88252852}" srcOrd="0" destOrd="0" presId="urn:microsoft.com/office/officeart/2008/layout/LinedList"/>
    <dgm:cxn modelId="{B1468DCC-D0DE-4E8C-83D2-7870B77CA874}" type="presParOf" srcId="{C6B6ED1C-DC1F-4CAA-B64A-F1A017BF1B4B}" destId="{2D2822C2-5EF6-4382-B1F3-F103A991CAE1}" srcOrd="1" destOrd="0" presId="urn:microsoft.com/office/officeart/2008/layout/LinedList"/>
    <dgm:cxn modelId="{7DEABCC6-4DC7-45F1-96AD-0165EA57DF21}" type="presParOf" srcId="{F74349F5-48FF-4EC9-97FD-E0573C0F5F41}" destId="{A1AB9687-06EC-476A-BB43-D8639FBA202E}" srcOrd="6" destOrd="0" presId="urn:microsoft.com/office/officeart/2008/layout/LinedList"/>
    <dgm:cxn modelId="{872DF85F-51AA-4916-A1C8-A4510551EFBE}" type="presParOf" srcId="{F74349F5-48FF-4EC9-97FD-E0573C0F5F41}" destId="{798183E5-E329-4C0E-A2EF-0E76F5AEA4AA}" srcOrd="7" destOrd="0" presId="urn:microsoft.com/office/officeart/2008/layout/LinedList"/>
    <dgm:cxn modelId="{3442EAAC-7A89-4A14-8BFB-A29FABE06B7D}" type="presParOf" srcId="{798183E5-E329-4C0E-A2EF-0E76F5AEA4AA}" destId="{1A9CF2B8-9997-40AE-813D-86DECDA1682D}" srcOrd="0" destOrd="0" presId="urn:microsoft.com/office/officeart/2008/layout/LinedList"/>
    <dgm:cxn modelId="{94DB2659-B6A4-4E74-AA6D-3A5F22844FB5}" type="presParOf" srcId="{798183E5-E329-4C0E-A2EF-0E76F5AEA4AA}" destId="{FC12F3D4-E93E-44E9-A097-2B2B7CE8A9A4}" srcOrd="1" destOrd="0" presId="urn:microsoft.com/office/officeart/2008/layout/LinedList"/>
    <dgm:cxn modelId="{214426ED-BE80-4529-B382-50C3D55A6837}" type="presParOf" srcId="{F74349F5-48FF-4EC9-97FD-E0573C0F5F41}" destId="{996A3EC2-8336-46C2-B650-93871CAE8D73}" srcOrd="8" destOrd="0" presId="urn:microsoft.com/office/officeart/2008/layout/LinedList"/>
    <dgm:cxn modelId="{52778F02-F023-4792-A0E0-A04A08DA5984}" type="presParOf" srcId="{F74349F5-48FF-4EC9-97FD-E0573C0F5F41}" destId="{9FFBB3BD-7F0E-437C-8D23-CC6A30BE442D}" srcOrd="9" destOrd="0" presId="urn:microsoft.com/office/officeart/2008/layout/LinedList"/>
    <dgm:cxn modelId="{836BF20E-5EA0-4D41-B30C-F9DC7E0CF6E6}" type="presParOf" srcId="{9FFBB3BD-7F0E-437C-8D23-CC6A30BE442D}" destId="{0CEFD691-B02E-49E0-BADE-3D885D1AA851}" srcOrd="0" destOrd="0" presId="urn:microsoft.com/office/officeart/2008/layout/LinedList"/>
    <dgm:cxn modelId="{17DCACF3-1607-4FA7-9CF3-54CF3A10C292}" type="presParOf" srcId="{9FFBB3BD-7F0E-437C-8D23-CC6A30BE442D}" destId="{20A30A11-893C-4A6C-9C6B-165EC704D83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F26A67F-F056-40C3-A518-4E447C030773}"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0AB4C323-CB49-4A0B-A6B6-2FBD6B0D765D}">
      <dgm:prSet custT="1"/>
      <dgm:spPr/>
      <dgm:t>
        <a:bodyPr/>
        <a:lstStyle/>
        <a:p>
          <a:r>
            <a:rPr lang="en-US" sz="2200" dirty="0"/>
            <a:t>Evidence is generally considered relevant if it has value in proving or disproving a fact at issue:</a:t>
          </a:r>
        </a:p>
      </dgm:t>
    </dgm:pt>
    <dgm:pt modelId="{5405A71E-34A2-4F92-9531-26DE808E9B6A}" type="parTrans" cxnId="{CDD46280-40BB-4C19-9896-A40CD80299FC}">
      <dgm:prSet/>
      <dgm:spPr/>
      <dgm:t>
        <a:bodyPr/>
        <a:lstStyle/>
        <a:p>
          <a:endParaRPr lang="en-US"/>
        </a:p>
      </dgm:t>
    </dgm:pt>
    <dgm:pt modelId="{DC061766-5CE7-4F02-B940-68FFEA5AF979}" type="sibTrans" cxnId="{CDD46280-40BB-4C19-9896-A40CD80299FC}">
      <dgm:prSet/>
      <dgm:spPr/>
      <dgm:t>
        <a:bodyPr/>
        <a:lstStyle/>
        <a:p>
          <a:endParaRPr lang="en-US"/>
        </a:p>
      </dgm:t>
    </dgm:pt>
    <dgm:pt modelId="{13522405-F136-4C06-8121-57A503865EB8}">
      <dgm:prSet/>
      <dgm:spPr/>
      <dgm:t>
        <a:bodyPr/>
        <a:lstStyle/>
        <a:p>
          <a:r>
            <a:rPr lang="en-US"/>
            <a:t>Alleged policy violation</a:t>
          </a:r>
        </a:p>
      </dgm:t>
    </dgm:pt>
    <dgm:pt modelId="{0195C332-3428-4FE7-8816-413CD161274A}" type="parTrans" cxnId="{42A899EA-405D-4087-B793-329191A89DD8}">
      <dgm:prSet/>
      <dgm:spPr/>
      <dgm:t>
        <a:bodyPr/>
        <a:lstStyle/>
        <a:p>
          <a:endParaRPr lang="en-US"/>
        </a:p>
      </dgm:t>
    </dgm:pt>
    <dgm:pt modelId="{D613EC66-E549-4B2E-870F-B4F4A63B39E8}" type="sibTrans" cxnId="{42A899EA-405D-4087-B793-329191A89DD8}">
      <dgm:prSet/>
      <dgm:spPr/>
      <dgm:t>
        <a:bodyPr/>
        <a:lstStyle/>
        <a:p>
          <a:endParaRPr lang="en-US"/>
        </a:p>
      </dgm:t>
    </dgm:pt>
    <dgm:pt modelId="{B4B9D787-1F3A-464B-BA6E-D2DB64F8F0A2}">
      <dgm:prSet/>
      <dgm:spPr/>
      <dgm:t>
        <a:bodyPr/>
        <a:lstStyle/>
        <a:p>
          <a:r>
            <a:rPr lang="en-US"/>
            <a:t>A party or witness’ credibility</a:t>
          </a:r>
        </a:p>
      </dgm:t>
    </dgm:pt>
    <dgm:pt modelId="{98341BC2-EFC8-49CF-A70C-AF642CA4166D}" type="parTrans" cxnId="{088A5876-1CF7-401B-A94B-FF57D12BB50C}">
      <dgm:prSet/>
      <dgm:spPr/>
      <dgm:t>
        <a:bodyPr/>
        <a:lstStyle/>
        <a:p>
          <a:endParaRPr lang="en-US"/>
        </a:p>
      </dgm:t>
    </dgm:pt>
    <dgm:pt modelId="{5AAE598E-05AE-4C94-98E8-DBDD1209D19E}" type="sibTrans" cxnId="{088A5876-1CF7-401B-A94B-FF57D12BB50C}">
      <dgm:prSet/>
      <dgm:spPr/>
      <dgm:t>
        <a:bodyPr/>
        <a:lstStyle/>
        <a:p>
          <a:endParaRPr lang="en-US"/>
        </a:p>
      </dgm:t>
    </dgm:pt>
    <dgm:pt modelId="{35EF640D-89C7-49A4-9FA0-7C4E5B94A0BC}">
      <dgm:prSet custT="1"/>
      <dgm:spPr/>
      <dgm:t>
        <a:bodyPr/>
        <a:lstStyle/>
        <a:p>
          <a:r>
            <a:rPr lang="en-US" sz="2200" dirty="0"/>
            <a:t>The investigator will have made initial relevance "decisions" by including evidence in the investigation report….</a:t>
          </a:r>
        </a:p>
      </dgm:t>
    </dgm:pt>
    <dgm:pt modelId="{E8278D22-CDB5-4E58-9564-FEA7395A2765}" type="parTrans" cxnId="{EC2F32A4-6680-450F-8630-1ACFF1165958}">
      <dgm:prSet/>
      <dgm:spPr/>
      <dgm:t>
        <a:bodyPr/>
        <a:lstStyle/>
        <a:p>
          <a:endParaRPr lang="en-US"/>
        </a:p>
      </dgm:t>
    </dgm:pt>
    <dgm:pt modelId="{2527382A-6E53-46A5-9322-A23720CEF7C3}" type="sibTrans" cxnId="{EC2F32A4-6680-450F-8630-1ACFF1165958}">
      <dgm:prSet/>
      <dgm:spPr/>
      <dgm:t>
        <a:bodyPr/>
        <a:lstStyle/>
        <a:p>
          <a:endParaRPr lang="en-US"/>
        </a:p>
      </dgm:t>
    </dgm:pt>
    <dgm:pt modelId="{CC14B0E0-5814-4EAB-A9B9-E3170CD7092C}">
      <dgm:prSet custT="1"/>
      <dgm:spPr/>
      <dgm:t>
        <a:bodyPr/>
        <a:lstStyle/>
        <a:p>
          <a:r>
            <a:rPr lang="en-US" sz="2200" dirty="0"/>
            <a:t>But relevance is ultimately up to the decision-maker, who is not bound by the investigator’s judgment.</a:t>
          </a:r>
        </a:p>
      </dgm:t>
    </dgm:pt>
    <dgm:pt modelId="{400BA512-F22F-4284-A4A5-A1EF581DC8A1}" type="parTrans" cxnId="{A52D387D-E7BB-428D-9D05-0377EFB22F4E}">
      <dgm:prSet/>
      <dgm:spPr/>
      <dgm:t>
        <a:bodyPr/>
        <a:lstStyle/>
        <a:p>
          <a:endParaRPr lang="en-US"/>
        </a:p>
      </dgm:t>
    </dgm:pt>
    <dgm:pt modelId="{B78953B1-6E6B-4642-A1D4-32BFB95F1A08}" type="sibTrans" cxnId="{A52D387D-E7BB-428D-9D05-0377EFB22F4E}">
      <dgm:prSet/>
      <dgm:spPr/>
      <dgm:t>
        <a:bodyPr/>
        <a:lstStyle/>
        <a:p>
          <a:endParaRPr lang="en-US"/>
        </a:p>
      </dgm:t>
    </dgm:pt>
    <dgm:pt modelId="{65F396B7-9F25-4021-B702-FD3633996B8A}" type="pres">
      <dgm:prSet presAssocID="{AF26A67F-F056-40C3-A518-4E447C030773}" presName="Name0" presStyleCnt="0">
        <dgm:presLayoutVars>
          <dgm:dir/>
          <dgm:animLvl val="lvl"/>
          <dgm:resizeHandles val="exact"/>
        </dgm:presLayoutVars>
      </dgm:prSet>
      <dgm:spPr/>
    </dgm:pt>
    <dgm:pt modelId="{51FE24C5-5516-46B0-B718-921B22579EFF}" type="pres">
      <dgm:prSet presAssocID="{CC14B0E0-5814-4EAB-A9B9-E3170CD7092C}" presName="boxAndChildren" presStyleCnt="0"/>
      <dgm:spPr/>
    </dgm:pt>
    <dgm:pt modelId="{102C9AB6-CE3C-4A1B-B9FC-8FE507EC134C}" type="pres">
      <dgm:prSet presAssocID="{CC14B0E0-5814-4EAB-A9B9-E3170CD7092C}" presName="parentTextBox" presStyleLbl="node1" presStyleIdx="0" presStyleCnt="3"/>
      <dgm:spPr/>
    </dgm:pt>
    <dgm:pt modelId="{8F9489B2-40E4-4E9C-8C39-6329D5950784}" type="pres">
      <dgm:prSet presAssocID="{2527382A-6E53-46A5-9322-A23720CEF7C3}" presName="sp" presStyleCnt="0"/>
      <dgm:spPr/>
    </dgm:pt>
    <dgm:pt modelId="{1772EF50-EEB0-44A6-B1E3-4ECDB8FE4459}" type="pres">
      <dgm:prSet presAssocID="{35EF640D-89C7-49A4-9FA0-7C4E5B94A0BC}" presName="arrowAndChildren" presStyleCnt="0"/>
      <dgm:spPr/>
    </dgm:pt>
    <dgm:pt modelId="{E8C25C05-A803-4A24-8CC1-9EB5AB69A5B6}" type="pres">
      <dgm:prSet presAssocID="{35EF640D-89C7-49A4-9FA0-7C4E5B94A0BC}" presName="parentTextArrow" presStyleLbl="node1" presStyleIdx="1" presStyleCnt="3"/>
      <dgm:spPr/>
    </dgm:pt>
    <dgm:pt modelId="{86E08BA8-A211-4393-BC08-A586776DB1E2}" type="pres">
      <dgm:prSet presAssocID="{DC061766-5CE7-4F02-B940-68FFEA5AF979}" presName="sp" presStyleCnt="0"/>
      <dgm:spPr/>
    </dgm:pt>
    <dgm:pt modelId="{5C2ACB10-1FBF-4955-8BDD-413BFF24AB06}" type="pres">
      <dgm:prSet presAssocID="{0AB4C323-CB49-4A0B-A6B6-2FBD6B0D765D}" presName="arrowAndChildren" presStyleCnt="0"/>
      <dgm:spPr/>
    </dgm:pt>
    <dgm:pt modelId="{F29ACD7B-F619-4779-A4CA-C9ACEB6C09E2}" type="pres">
      <dgm:prSet presAssocID="{0AB4C323-CB49-4A0B-A6B6-2FBD6B0D765D}" presName="parentTextArrow" presStyleLbl="node1" presStyleIdx="1" presStyleCnt="3"/>
      <dgm:spPr/>
    </dgm:pt>
    <dgm:pt modelId="{AFC81BE8-F8E2-49CF-A373-0E63971CB5F5}" type="pres">
      <dgm:prSet presAssocID="{0AB4C323-CB49-4A0B-A6B6-2FBD6B0D765D}" presName="arrow" presStyleLbl="node1" presStyleIdx="2" presStyleCnt="3"/>
      <dgm:spPr/>
    </dgm:pt>
    <dgm:pt modelId="{E896BFB7-ED17-4028-8E57-AF32F0C315E7}" type="pres">
      <dgm:prSet presAssocID="{0AB4C323-CB49-4A0B-A6B6-2FBD6B0D765D}" presName="descendantArrow" presStyleCnt="0"/>
      <dgm:spPr/>
    </dgm:pt>
    <dgm:pt modelId="{13F0DA15-1CFD-47CA-9713-66427AF68E9C}" type="pres">
      <dgm:prSet presAssocID="{13522405-F136-4C06-8121-57A503865EB8}" presName="childTextArrow" presStyleLbl="fgAccFollowNode1" presStyleIdx="0" presStyleCnt="2">
        <dgm:presLayoutVars>
          <dgm:bulletEnabled val="1"/>
        </dgm:presLayoutVars>
      </dgm:prSet>
      <dgm:spPr/>
    </dgm:pt>
    <dgm:pt modelId="{0E595D52-B441-4533-A320-EEE9E05DFE9C}" type="pres">
      <dgm:prSet presAssocID="{B4B9D787-1F3A-464B-BA6E-D2DB64F8F0A2}" presName="childTextArrow" presStyleLbl="fgAccFollowNode1" presStyleIdx="1" presStyleCnt="2">
        <dgm:presLayoutVars>
          <dgm:bulletEnabled val="1"/>
        </dgm:presLayoutVars>
      </dgm:prSet>
      <dgm:spPr/>
    </dgm:pt>
  </dgm:ptLst>
  <dgm:cxnLst>
    <dgm:cxn modelId="{CD9D6569-1338-4C4B-8CE0-7DBBEC28B788}" type="presOf" srcId="{13522405-F136-4C06-8121-57A503865EB8}" destId="{13F0DA15-1CFD-47CA-9713-66427AF68E9C}" srcOrd="0" destOrd="0" presId="urn:microsoft.com/office/officeart/2005/8/layout/process4"/>
    <dgm:cxn modelId="{21F31D6A-A985-4D49-A930-BFFCEB92A081}" type="presOf" srcId="{0AB4C323-CB49-4A0B-A6B6-2FBD6B0D765D}" destId="{AFC81BE8-F8E2-49CF-A373-0E63971CB5F5}" srcOrd="1" destOrd="0" presId="urn:microsoft.com/office/officeart/2005/8/layout/process4"/>
    <dgm:cxn modelId="{0D374870-BB90-4752-9E0A-BF3D48E19D3D}" type="presOf" srcId="{AF26A67F-F056-40C3-A518-4E447C030773}" destId="{65F396B7-9F25-4021-B702-FD3633996B8A}" srcOrd="0" destOrd="0" presId="urn:microsoft.com/office/officeart/2005/8/layout/process4"/>
    <dgm:cxn modelId="{088A5876-1CF7-401B-A94B-FF57D12BB50C}" srcId="{0AB4C323-CB49-4A0B-A6B6-2FBD6B0D765D}" destId="{B4B9D787-1F3A-464B-BA6E-D2DB64F8F0A2}" srcOrd="1" destOrd="0" parTransId="{98341BC2-EFC8-49CF-A70C-AF642CA4166D}" sibTransId="{5AAE598E-05AE-4C94-98E8-DBDD1209D19E}"/>
    <dgm:cxn modelId="{E144095A-0905-4CD2-AD3C-4B50EF071524}" type="presOf" srcId="{35EF640D-89C7-49A4-9FA0-7C4E5B94A0BC}" destId="{E8C25C05-A803-4A24-8CC1-9EB5AB69A5B6}" srcOrd="0" destOrd="0" presId="urn:microsoft.com/office/officeart/2005/8/layout/process4"/>
    <dgm:cxn modelId="{A52D387D-E7BB-428D-9D05-0377EFB22F4E}" srcId="{AF26A67F-F056-40C3-A518-4E447C030773}" destId="{CC14B0E0-5814-4EAB-A9B9-E3170CD7092C}" srcOrd="2" destOrd="0" parTransId="{400BA512-F22F-4284-A4A5-A1EF581DC8A1}" sibTransId="{B78953B1-6E6B-4642-A1D4-32BFB95F1A08}"/>
    <dgm:cxn modelId="{CDD46280-40BB-4C19-9896-A40CD80299FC}" srcId="{AF26A67F-F056-40C3-A518-4E447C030773}" destId="{0AB4C323-CB49-4A0B-A6B6-2FBD6B0D765D}" srcOrd="0" destOrd="0" parTransId="{5405A71E-34A2-4F92-9531-26DE808E9B6A}" sibTransId="{DC061766-5CE7-4F02-B940-68FFEA5AF979}"/>
    <dgm:cxn modelId="{1EEA2DA4-768C-4F3C-9BCB-EF356779F69C}" type="presOf" srcId="{B4B9D787-1F3A-464B-BA6E-D2DB64F8F0A2}" destId="{0E595D52-B441-4533-A320-EEE9E05DFE9C}" srcOrd="0" destOrd="0" presId="urn:microsoft.com/office/officeart/2005/8/layout/process4"/>
    <dgm:cxn modelId="{EC2F32A4-6680-450F-8630-1ACFF1165958}" srcId="{AF26A67F-F056-40C3-A518-4E447C030773}" destId="{35EF640D-89C7-49A4-9FA0-7C4E5B94A0BC}" srcOrd="1" destOrd="0" parTransId="{E8278D22-CDB5-4E58-9564-FEA7395A2765}" sibTransId="{2527382A-6E53-46A5-9322-A23720CEF7C3}"/>
    <dgm:cxn modelId="{42A899EA-405D-4087-B793-329191A89DD8}" srcId="{0AB4C323-CB49-4A0B-A6B6-2FBD6B0D765D}" destId="{13522405-F136-4C06-8121-57A503865EB8}" srcOrd="0" destOrd="0" parTransId="{0195C332-3428-4FE7-8816-413CD161274A}" sibTransId="{D613EC66-E549-4B2E-870F-B4F4A63B39E8}"/>
    <dgm:cxn modelId="{1123B1EC-68FA-471F-A816-A4714E06697F}" type="presOf" srcId="{0AB4C323-CB49-4A0B-A6B6-2FBD6B0D765D}" destId="{F29ACD7B-F619-4779-A4CA-C9ACEB6C09E2}" srcOrd="0" destOrd="0" presId="urn:microsoft.com/office/officeart/2005/8/layout/process4"/>
    <dgm:cxn modelId="{8A4DBEEF-0924-4D72-BAB7-EED9E4A13983}" type="presOf" srcId="{CC14B0E0-5814-4EAB-A9B9-E3170CD7092C}" destId="{102C9AB6-CE3C-4A1B-B9FC-8FE507EC134C}" srcOrd="0" destOrd="0" presId="urn:microsoft.com/office/officeart/2005/8/layout/process4"/>
    <dgm:cxn modelId="{1BC6A22A-02A2-40FD-814B-790A9E6BB104}" type="presParOf" srcId="{65F396B7-9F25-4021-B702-FD3633996B8A}" destId="{51FE24C5-5516-46B0-B718-921B22579EFF}" srcOrd="0" destOrd="0" presId="urn:microsoft.com/office/officeart/2005/8/layout/process4"/>
    <dgm:cxn modelId="{1401A175-F14A-401A-8E92-362DE7AFB6DF}" type="presParOf" srcId="{51FE24C5-5516-46B0-B718-921B22579EFF}" destId="{102C9AB6-CE3C-4A1B-B9FC-8FE507EC134C}" srcOrd="0" destOrd="0" presId="urn:microsoft.com/office/officeart/2005/8/layout/process4"/>
    <dgm:cxn modelId="{AA30CBA9-3C03-4021-ADC3-C5E77C3E37AF}" type="presParOf" srcId="{65F396B7-9F25-4021-B702-FD3633996B8A}" destId="{8F9489B2-40E4-4E9C-8C39-6329D5950784}" srcOrd="1" destOrd="0" presId="urn:microsoft.com/office/officeart/2005/8/layout/process4"/>
    <dgm:cxn modelId="{CB7AB549-4775-44DF-A848-8C1EFE58213B}" type="presParOf" srcId="{65F396B7-9F25-4021-B702-FD3633996B8A}" destId="{1772EF50-EEB0-44A6-B1E3-4ECDB8FE4459}" srcOrd="2" destOrd="0" presId="urn:microsoft.com/office/officeart/2005/8/layout/process4"/>
    <dgm:cxn modelId="{D1F87377-6612-437A-BDE2-A1B3B7AB48D6}" type="presParOf" srcId="{1772EF50-EEB0-44A6-B1E3-4ECDB8FE4459}" destId="{E8C25C05-A803-4A24-8CC1-9EB5AB69A5B6}" srcOrd="0" destOrd="0" presId="urn:microsoft.com/office/officeart/2005/8/layout/process4"/>
    <dgm:cxn modelId="{71B0C9B6-FA28-4A99-9566-4612B9642F93}" type="presParOf" srcId="{65F396B7-9F25-4021-B702-FD3633996B8A}" destId="{86E08BA8-A211-4393-BC08-A586776DB1E2}" srcOrd="3" destOrd="0" presId="urn:microsoft.com/office/officeart/2005/8/layout/process4"/>
    <dgm:cxn modelId="{2B8FD16A-6119-4E07-8F59-8C3D1138E95C}" type="presParOf" srcId="{65F396B7-9F25-4021-B702-FD3633996B8A}" destId="{5C2ACB10-1FBF-4955-8BDD-413BFF24AB06}" srcOrd="4" destOrd="0" presId="urn:microsoft.com/office/officeart/2005/8/layout/process4"/>
    <dgm:cxn modelId="{B467F6C0-E94D-4FD2-A74B-C2C19CA7D9BD}" type="presParOf" srcId="{5C2ACB10-1FBF-4955-8BDD-413BFF24AB06}" destId="{F29ACD7B-F619-4779-A4CA-C9ACEB6C09E2}" srcOrd="0" destOrd="0" presId="urn:microsoft.com/office/officeart/2005/8/layout/process4"/>
    <dgm:cxn modelId="{20FADCE3-E2D2-45CE-956B-22475FFC8C94}" type="presParOf" srcId="{5C2ACB10-1FBF-4955-8BDD-413BFF24AB06}" destId="{AFC81BE8-F8E2-49CF-A373-0E63971CB5F5}" srcOrd="1" destOrd="0" presId="urn:microsoft.com/office/officeart/2005/8/layout/process4"/>
    <dgm:cxn modelId="{16CDABA9-1AB7-452D-897B-F9C716A8D860}" type="presParOf" srcId="{5C2ACB10-1FBF-4955-8BDD-413BFF24AB06}" destId="{E896BFB7-ED17-4028-8E57-AF32F0C315E7}" srcOrd="2" destOrd="0" presId="urn:microsoft.com/office/officeart/2005/8/layout/process4"/>
    <dgm:cxn modelId="{B64D782D-4374-49D4-BF50-73949545547F}" type="presParOf" srcId="{E896BFB7-ED17-4028-8E57-AF32F0C315E7}" destId="{13F0DA15-1CFD-47CA-9713-66427AF68E9C}" srcOrd="0" destOrd="0" presId="urn:microsoft.com/office/officeart/2005/8/layout/process4"/>
    <dgm:cxn modelId="{DB90F0BE-C17F-4BA0-94E7-9A185A9F51C8}" type="presParOf" srcId="{E896BFB7-ED17-4028-8E57-AF32F0C315E7}" destId="{0E595D52-B441-4533-A320-EEE9E05DFE9C}"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7C7CC4D-0D5C-412F-BC65-386FF741E003}"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524F4FA-F511-4629-8AE6-7C56CFA1C586}">
      <dgm:prSet/>
      <dgm:spPr/>
      <dgm:t>
        <a:bodyPr/>
        <a:lstStyle/>
        <a:p>
          <a:pPr>
            <a:lnSpc>
              <a:spcPct val="100000"/>
            </a:lnSpc>
          </a:pPr>
          <a:r>
            <a:rPr lang="en-US" dirty="0"/>
            <a:t>Character witnesses</a:t>
          </a:r>
        </a:p>
      </dgm:t>
    </dgm:pt>
    <dgm:pt modelId="{08228A41-155D-4410-B6E9-03D2EB85B3D2}" type="parTrans" cxnId="{443B21F4-33B2-4CB3-AD9B-9C548B87FF55}">
      <dgm:prSet/>
      <dgm:spPr/>
      <dgm:t>
        <a:bodyPr/>
        <a:lstStyle/>
        <a:p>
          <a:endParaRPr lang="en-US"/>
        </a:p>
      </dgm:t>
    </dgm:pt>
    <dgm:pt modelId="{1A23AE4E-C28E-4082-88C5-3C2B292EF7F1}" type="sibTrans" cxnId="{443B21F4-33B2-4CB3-AD9B-9C548B87FF55}">
      <dgm:prSet/>
      <dgm:spPr/>
      <dgm:t>
        <a:bodyPr/>
        <a:lstStyle/>
        <a:p>
          <a:endParaRPr lang="en-US"/>
        </a:p>
      </dgm:t>
    </dgm:pt>
    <dgm:pt modelId="{080F059F-8557-475D-BC8B-69A4DD626C0B}">
      <dgm:prSet custT="1"/>
      <dgm:spPr/>
      <dgm:t>
        <a:bodyPr/>
        <a:lstStyle/>
        <a:p>
          <a:pPr>
            <a:lnSpc>
              <a:spcPct val="100000"/>
            </a:lnSpc>
          </a:pPr>
          <a:r>
            <a:rPr lang="en-US" sz="2000" dirty="0"/>
            <a:t>"I’ve known him for 15 years, he wouldn’t do that."</a:t>
          </a:r>
        </a:p>
      </dgm:t>
    </dgm:pt>
    <dgm:pt modelId="{13AF91B9-76D2-4562-890F-7C121A795AD9}" type="parTrans" cxnId="{71F3D13B-0E99-4600-B32C-2A992988B099}">
      <dgm:prSet/>
      <dgm:spPr/>
      <dgm:t>
        <a:bodyPr/>
        <a:lstStyle/>
        <a:p>
          <a:endParaRPr lang="en-US"/>
        </a:p>
      </dgm:t>
    </dgm:pt>
    <dgm:pt modelId="{E0D4932A-E2BD-401B-A03E-7A0A635CED5B}" type="sibTrans" cxnId="{71F3D13B-0E99-4600-B32C-2A992988B099}">
      <dgm:prSet/>
      <dgm:spPr/>
      <dgm:t>
        <a:bodyPr/>
        <a:lstStyle/>
        <a:p>
          <a:endParaRPr lang="en-US"/>
        </a:p>
      </dgm:t>
    </dgm:pt>
    <dgm:pt modelId="{1CF11277-5200-4B4C-9FFD-A7E059AB0807}">
      <dgm:prSet/>
      <dgm:spPr/>
      <dgm:t>
        <a:bodyPr/>
        <a:lstStyle/>
        <a:p>
          <a:pPr>
            <a:lnSpc>
              <a:spcPct val="100000"/>
            </a:lnSpc>
          </a:pPr>
          <a:r>
            <a:rPr lang="en-US" dirty="0"/>
            <a:t>Popularity</a:t>
          </a:r>
        </a:p>
      </dgm:t>
    </dgm:pt>
    <dgm:pt modelId="{0816E6E7-D9D1-4984-9339-AC575F34CEE0}" type="parTrans" cxnId="{49C7375E-8BB0-41AF-94BD-12C1AB6510EA}">
      <dgm:prSet/>
      <dgm:spPr/>
      <dgm:t>
        <a:bodyPr/>
        <a:lstStyle/>
        <a:p>
          <a:endParaRPr lang="en-US"/>
        </a:p>
      </dgm:t>
    </dgm:pt>
    <dgm:pt modelId="{02FEE0EE-0836-4D22-BF39-44C0A9C8A6D4}" type="sibTrans" cxnId="{49C7375E-8BB0-41AF-94BD-12C1AB6510EA}">
      <dgm:prSet/>
      <dgm:spPr/>
      <dgm:t>
        <a:bodyPr/>
        <a:lstStyle/>
        <a:p>
          <a:endParaRPr lang="en-US"/>
        </a:p>
      </dgm:t>
    </dgm:pt>
    <dgm:pt modelId="{E3FC8984-533C-4CD4-B9EE-6581CC46EDB1}">
      <dgm:prSet custT="1"/>
      <dgm:spPr/>
      <dgm:t>
        <a:bodyPr/>
        <a:lstStyle/>
        <a:p>
          <a:pPr>
            <a:lnSpc>
              <a:spcPct val="100000"/>
            </a:lnSpc>
            <a:spcAft>
              <a:spcPts val="0"/>
            </a:spcAft>
          </a:pPr>
          <a:r>
            <a:rPr lang="en-US" sz="2200" dirty="0"/>
            <a:t>"Everybody likes him, I just </a:t>
          </a:r>
        </a:p>
        <a:p>
          <a:pPr>
            <a:lnSpc>
              <a:spcPct val="100000"/>
            </a:lnSpc>
            <a:spcAft>
              <a:spcPts val="0"/>
            </a:spcAft>
          </a:pPr>
          <a:r>
            <a:rPr lang="en-US" sz="2200" dirty="0"/>
            <a:t>don’t believe he would do that."</a:t>
          </a:r>
        </a:p>
      </dgm:t>
    </dgm:pt>
    <dgm:pt modelId="{A8812992-F0A6-4C3B-8F8A-784C887AAE89}" type="parTrans" cxnId="{5997FF4E-3BA3-4CA4-9503-FECB37316278}">
      <dgm:prSet/>
      <dgm:spPr/>
      <dgm:t>
        <a:bodyPr/>
        <a:lstStyle/>
        <a:p>
          <a:endParaRPr lang="en-US"/>
        </a:p>
      </dgm:t>
    </dgm:pt>
    <dgm:pt modelId="{27F6466F-DA8D-4240-9FFA-C701B53CDACC}" type="sibTrans" cxnId="{5997FF4E-3BA3-4CA4-9503-FECB37316278}">
      <dgm:prSet/>
      <dgm:spPr/>
      <dgm:t>
        <a:bodyPr/>
        <a:lstStyle/>
        <a:p>
          <a:endParaRPr lang="en-US"/>
        </a:p>
      </dgm:t>
    </dgm:pt>
    <dgm:pt modelId="{BB4FC7E6-CD5E-45D5-B62A-E3764906904E}">
      <dgm:prSet/>
      <dgm:spPr/>
      <dgm:t>
        <a:bodyPr/>
        <a:lstStyle/>
        <a:p>
          <a:pPr>
            <a:lnSpc>
              <a:spcPct val="100000"/>
            </a:lnSpc>
          </a:pPr>
          <a:r>
            <a:rPr lang="en-US" dirty="0"/>
            <a:t>No history of past problems</a:t>
          </a:r>
        </a:p>
      </dgm:t>
    </dgm:pt>
    <dgm:pt modelId="{6D3A2256-32E3-47F5-AB6D-E56EA48A9D77}" type="parTrans" cxnId="{387BE737-12E9-4E72-9216-ED211088D3A3}">
      <dgm:prSet/>
      <dgm:spPr/>
      <dgm:t>
        <a:bodyPr/>
        <a:lstStyle/>
        <a:p>
          <a:endParaRPr lang="en-US"/>
        </a:p>
      </dgm:t>
    </dgm:pt>
    <dgm:pt modelId="{563DB5F3-76C9-4178-8854-5FDAA5AAC4D4}" type="sibTrans" cxnId="{387BE737-12E9-4E72-9216-ED211088D3A3}">
      <dgm:prSet/>
      <dgm:spPr/>
      <dgm:t>
        <a:bodyPr/>
        <a:lstStyle/>
        <a:p>
          <a:endParaRPr lang="en-US"/>
        </a:p>
      </dgm:t>
    </dgm:pt>
    <dgm:pt modelId="{901A671F-9A4B-481F-BC9F-0B6900F7D0B7}">
      <dgm:prSet custT="1"/>
      <dgm:spPr/>
      <dgm:t>
        <a:bodyPr/>
        <a:lstStyle/>
        <a:p>
          <a:pPr>
            <a:lnSpc>
              <a:spcPct val="100000"/>
            </a:lnSpc>
          </a:pPr>
          <a:r>
            <a:rPr lang="en-US" sz="2200" dirty="0"/>
            <a:t>"She’s never been in trouble before."</a:t>
          </a:r>
        </a:p>
      </dgm:t>
    </dgm:pt>
    <dgm:pt modelId="{406E2BA9-1D6B-4172-A315-05CF2461BA3B}" type="parTrans" cxnId="{AF42CED3-E1E1-4EC0-8EB7-700A9E2A5703}">
      <dgm:prSet/>
      <dgm:spPr/>
      <dgm:t>
        <a:bodyPr/>
        <a:lstStyle/>
        <a:p>
          <a:endParaRPr lang="en-US"/>
        </a:p>
      </dgm:t>
    </dgm:pt>
    <dgm:pt modelId="{CF96C659-DE91-4860-9317-0CB5DCAB75A9}" type="sibTrans" cxnId="{AF42CED3-E1E1-4EC0-8EB7-700A9E2A5703}">
      <dgm:prSet/>
      <dgm:spPr/>
      <dgm:t>
        <a:bodyPr/>
        <a:lstStyle/>
        <a:p>
          <a:endParaRPr lang="en-US"/>
        </a:p>
      </dgm:t>
    </dgm:pt>
    <dgm:pt modelId="{4E1BA64B-77BE-410E-8C78-388D0B954A64}">
      <dgm:prSet/>
      <dgm:spPr/>
      <dgm:t>
        <a:bodyPr/>
        <a:lstStyle/>
        <a:p>
          <a:pPr>
            <a:lnSpc>
              <a:spcPct val="100000"/>
            </a:lnSpc>
          </a:pPr>
          <a:r>
            <a:rPr lang="en-US" dirty="0"/>
            <a:t>Academic performance</a:t>
          </a:r>
        </a:p>
      </dgm:t>
    </dgm:pt>
    <dgm:pt modelId="{30D5A8FD-AE73-4F26-8FFE-49C0CD4512D1}" type="parTrans" cxnId="{D16E9345-D8FB-46F3-BCD6-10F09A100742}">
      <dgm:prSet/>
      <dgm:spPr/>
      <dgm:t>
        <a:bodyPr/>
        <a:lstStyle/>
        <a:p>
          <a:endParaRPr lang="en-US"/>
        </a:p>
      </dgm:t>
    </dgm:pt>
    <dgm:pt modelId="{AB79F00C-7A13-4F54-BEA8-2E98996F021E}" type="sibTrans" cxnId="{D16E9345-D8FB-46F3-BCD6-10F09A100742}">
      <dgm:prSet/>
      <dgm:spPr/>
      <dgm:t>
        <a:bodyPr/>
        <a:lstStyle/>
        <a:p>
          <a:endParaRPr lang="en-US"/>
        </a:p>
      </dgm:t>
    </dgm:pt>
    <dgm:pt modelId="{CBC0BC4A-591C-4BBD-981A-84D97DC7E64A}">
      <dgm:prSet custT="1"/>
      <dgm:spPr/>
      <dgm:t>
        <a:bodyPr/>
        <a:lstStyle/>
        <a:p>
          <a:pPr>
            <a:lnSpc>
              <a:spcPct val="100000"/>
            </a:lnSpc>
            <a:spcAft>
              <a:spcPts val="0"/>
            </a:spcAft>
          </a:pPr>
          <a:r>
            <a:rPr lang="en-US" sz="2200" dirty="0"/>
            <a:t>"But he’s a really </a:t>
          </a:r>
        </a:p>
        <a:p>
          <a:pPr>
            <a:lnSpc>
              <a:spcPct val="100000"/>
            </a:lnSpc>
            <a:spcAft>
              <a:spcPts val="0"/>
            </a:spcAft>
          </a:pPr>
          <a:r>
            <a:rPr lang="en-US" sz="2200" dirty="0"/>
            <a:t>good student."</a:t>
          </a:r>
        </a:p>
      </dgm:t>
    </dgm:pt>
    <dgm:pt modelId="{1B726E1E-9546-458F-9E62-EBB1F96E6C79}" type="parTrans" cxnId="{568DFEF7-A676-49AA-BDA9-ECC0B3D2E80C}">
      <dgm:prSet/>
      <dgm:spPr/>
      <dgm:t>
        <a:bodyPr/>
        <a:lstStyle/>
        <a:p>
          <a:endParaRPr lang="en-US"/>
        </a:p>
      </dgm:t>
    </dgm:pt>
    <dgm:pt modelId="{D6C6C0F5-E4FF-45A5-8D11-455B35E6683A}" type="sibTrans" cxnId="{568DFEF7-A676-49AA-BDA9-ECC0B3D2E80C}">
      <dgm:prSet/>
      <dgm:spPr/>
      <dgm:t>
        <a:bodyPr/>
        <a:lstStyle/>
        <a:p>
          <a:endParaRPr lang="en-US"/>
        </a:p>
      </dgm:t>
    </dgm:pt>
    <dgm:pt modelId="{5FA12497-B009-44F9-9364-CC64AE3CB286}">
      <dgm:prSet/>
      <dgm:spPr/>
      <dgm:t>
        <a:bodyPr/>
        <a:lstStyle/>
        <a:p>
          <a:pPr>
            <a:lnSpc>
              <a:spcPct val="100000"/>
            </a:lnSpc>
          </a:pPr>
          <a:r>
            <a:rPr lang="en-US" dirty="0"/>
            <a:t>Importance to a team or program</a:t>
          </a:r>
        </a:p>
      </dgm:t>
    </dgm:pt>
    <dgm:pt modelId="{911D23A0-B843-4408-A2D0-49A51408F78A}" type="parTrans" cxnId="{4CE35B0C-4753-4F64-8284-024A3BAEB0A2}">
      <dgm:prSet/>
      <dgm:spPr/>
      <dgm:t>
        <a:bodyPr/>
        <a:lstStyle/>
        <a:p>
          <a:endParaRPr lang="en-US"/>
        </a:p>
      </dgm:t>
    </dgm:pt>
    <dgm:pt modelId="{03B3C70D-E806-4D36-9511-C0588E099735}" type="sibTrans" cxnId="{4CE35B0C-4753-4F64-8284-024A3BAEB0A2}">
      <dgm:prSet/>
      <dgm:spPr/>
      <dgm:t>
        <a:bodyPr/>
        <a:lstStyle/>
        <a:p>
          <a:endParaRPr lang="en-US"/>
        </a:p>
      </dgm:t>
    </dgm:pt>
    <dgm:pt modelId="{3505078C-C291-4B78-9FCE-EE6B4DDB2E57}">
      <dgm:prSet custT="1"/>
      <dgm:spPr/>
      <dgm:t>
        <a:bodyPr/>
        <a:lstStyle/>
        <a:p>
          <a:pPr>
            <a:lnSpc>
              <a:spcPct val="100000"/>
            </a:lnSpc>
          </a:pPr>
          <a:r>
            <a:rPr lang="en-US" sz="2200" dirty="0"/>
            <a:t>"She’s our best tutor."</a:t>
          </a:r>
        </a:p>
      </dgm:t>
    </dgm:pt>
    <dgm:pt modelId="{791D6A51-DA2E-4DFD-AA92-C091BEC25026}" type="parTrans" cxnId="{DB3721A5-1119-454D-92F9-7068F0D29F9F}">
      <dgm:prSet/>
      <dgm:spPr/>
      <dgm:t>
        <a:bodyPr/>
        <a:lstStyle/>
        <a:p>
          <a:endParaRPr lang="en-US"/>
        </a:p>
      </dgm:t>
    </dgm:pt>
    <dgm:pt modelId="{9CE67C79-3D43-4171-BBFB-FC7DB59B83B7}" type="sibTrans" cxnId="{DB3721A5-1119-454D-92F9-7068F0D29F9F}">
      <dgm:prSet/>
      <dgm:spPr/>
      <dgm:t>
        <a:bodyPr/>
        <a:lstStyle/>
        <a:p>
          <a:endParaRPr lang="en-US"/>
        </a:p>
      </dgm:t>
    </dgm:pt>
    <dgm:pt modelId="{E4B791FF-48B1-427B-AA2C-36BACEEF86D4}" type="pres">
      <dgm:prSet presAssocID="{F7C7CC4D-0D5C-412F-BC65-386FF741E003}" presName="root" presStyleCnt="0">
        <dgm:presLayoutVars>
          <dgm:dir/>
          <dgm:resizeHandles val="exact"/>
        </dgm:presLayoutVars>
      </dgm:prSet>
      <dgm:spPr/>
    </dgm:pt>
    <dgm:pt modelId="{F3129A4A-A8F7-403C-A719-476B855C69EB}" type="pres">
      <dgm:prSet presAssocID="{0524F4FA-F511-4629-8AE6-7C56CFA1C586}" presName="compNode" presStyleCnt="0"/>
      <dgm:spPr/>
    </dgm:pt>
    <dgm:pt modelId="{21DBA86B-78A2-4497-AC3E-4C0AE7F63167}" type="pres">
      <dgm:prSet presAssocID="{0524F4FA-F511-4629-8AE6-7C56CFA1C586}" presName="bgRect" presStyleLbl="bgShp" presStyleIdx="0" presStyleCnt="5"/>
      <dgm:spPr/>
    </dgm:pt>
    <dgm:pt modelId="{E2BB7140-1FEE-4ABF-B1D8-0AA760792661}" type="pres">
      <dgm:prSet presAssocID="{0524F4FA-F511-4629-8AE6-7C56CFA1C586}"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fused Person"/>
        </a:ext>
      </dgm:extLst>
    </dgm:pt>
    <dgm:pt modelId="{9C4426FC-6B9A-4DD1-8B41-41D5344FFEE8}" type="pres">
      <dgm:prSet presAssocID="{0524F4FA-F511-4629-8AE6-7C56CFA1C586}" presName="spaceRect" presStyleCnt="0"/>
      <dgm:spPr/>
    </dgm:pt>
    <dgm:pt modelId="{384969DE-9A4A-40EA-A149-32964ECA10EC}" type="pres">
      <dgm:prSet presAssocID="{0524F4FA-F511-4629-8AE6-7C56CFA1C586}" presName="parTx" presStyleLbl="revTx" presStyleIdx="0" presStyleCnt="10" custLinFactNeighborX="-7656" custLinFactNeighborY="-1785">
        <dgm:presLayoutVars>
          <dgm:chMax val="0"/>
          <dgm:chPref val="0"/>
        </dgm:presLayoutVars>
      </dgm:prSet>
      <dgm:spPr/>
    </dgm:pt>
    <dgm:pt modelId="{EFA1CB70-358B-400A-978E-8181E8E1276A}" type="pres">
      <dgm:prSet presAssocID="{0524F4FA-F511-4629-8AE6-7C56CFA1C586}" presName="desTx" presStyleLbl="revTx" presStyleIdx="1" presStyleCnt="10" custScaleX="144218">
        <dgm:presLayoutVars/>
      </dgm:prSet>
      <dgm:spPr/>
    </dgm:pt>
    <dgm:pt modelId="{430BB4A0-1413-4BEE-8F23-A8F173839158}" type="pres">
      <dgm:prSet presAssocID="{1A23AE4E-C28E-4082-88C5-3C2B292EF7F1}" presName="sibTrans" presStyleCnt="0"/>
      <dgm:spPr/>
    </dgm:pt>
    <dgm:pt modelId="{17132276-77F1-4D8B-9829-F05B8A64CF09}" type="pres">
      <dgm:prSet presAssocID="{1CF11277-5200-4B4C-9FFD-A7E059AB0807}" presName="compNode" presStyleCnt="0"/>
      <dgm:spPr/>
    </dgm:pt>
    <dgm:pt modelId="{C5C4D1B8-2B7A-4B57-B78C-0CBC8F673101}" type="pres">
      <dgm:prSet presAssocID="{1CF11277-5200-4B4C-9FFD-A7E059AB0807}" presName="bgRect" presStyleLbl="bgShp" presStyleIdx="1" presStyleCnt="5"/>
      <dgm:spPr/>
    </dgm:pt>
    <dgm:pt modelId="{A9E85B01-2C0C-481A-8469-01F324F5CDCD}" type="pres">
      <dgm:prSet presAssocID="{1CF11277-5200-4B4C-9FFD-A7E059AB0807}"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humbs Up Sign"/>
        </a:ext>
      </dgm:extLst>
    </dgm:pt>
    <dgm:pt modelId="{36CC1E69-BBA4-45CF-AD24-B8C85524F91C}" type="pres">
      <dgm:prSet presAssocID="{1CF11277-5200-4B4C-9FFD-A7E059AB0807}" presName="spaceRect" presStyleCnt="0"/>
      <dgm:spPr/>
    </dgm:pt>
    <dgm:pt modelId="{1454A82C-4152-49B1-ACEF-C9E323FEEA26}" type="pres">
      <dgm:prSet presAssocID="{1CF11277-5200-4B4C-9FFD-A7E059AB0807}" presName="parTx" presStyleLbl="revTx" presStyleIdx="2" presStyleCnt="10" custLinFactNeighborX="-4032" custLinFactNeighborY="3116">
        <dgm:presLayoutVars>
          <dgm:chMax val="0"/>
          <dgm:chPref val="0"/>
        </dgm:presLayoutVars>
      </dgm:prSet>
      <dgm:spPr/>
    </dgm:pt>
    <dgm:pt modelId="{29E87228-0159-481A-B38D-97CD755364AE}" type="pres">
      <dgm:prSet presAssocID="{1CF11277-5200-4B4C-9FFD-A7E059AB0807}" presName="desTx" presStyleLbl="revTx" presStyleIdx="3" presStyleCnt="10" custScaleX="145882" custLinFactNeighborX="-5392" custLinFactNeighborY="925">
        <dgm:presLayoutVars/>
      </dgm:prSet>
      <dgm:spPr/>
    </dgm:pt>
    <dgm:pt modelId="{BE366092-C501-4D6A-A614-ECEF4D0015F4}" type="pres">
      <dgm:prSet presAssocID="{02FEE0EE-0836-4D22-BF39-44C0A9C8A6D4}" presName="sibTrans" presStyleCnt="0"/>
      <dgm:spPr/>
    </dgm:pt>
    <dgm:pt modelId="{58A4C6E2-8AF6-4B06-BE25-6AA9A9C2F476}" type="pres">
      <dgm:prSet presAssocID="{BB4FC7E6-CD5E-45D5-B62A-E3764906904E}" presName="compNode" presStyleCnt="0"/>
      <dgm:spPr/>
    </dgm:pt>
    <dgm:pt modelId="{12C4EBF0-0D44-4C9B-84C7-16F364ADFF73}" type="pres">
      <dgm:prSet presAssocID="{BB4FC7E6-CD5E-45D5-B62A-E3764906904E}" presName="bgRect" presStyleLbl="bgShp" presStyleIdx="2" presStyleCnt="5"/>
      <dgm:spPr/>
    </dgm:pt>
    <dgm:pt modelId="{375B9E9F-3B09-4040-9DFC-E3F869D4498A}" type="pres">
      <dgm:prSet presAssocID="{BB4FC7E6-CD5E-45D5-B62A-E3764906904E}"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rying Face with No Fill"/>
        </a:ext>
      </dgm:extLst>
    </dgm:pt>
    <dgm:pt modelId="{F26964CA-C29D-4A13-8924-0A3C09E09E7A}" type="pres">
      <dgm:prSet presAssocID="{BB4FC7E6-CD5E-45D5-B62A-E3764906904E}" presName="spaceRect" presStyleCnt="0"/>
      <dgm:spPr/>
    </dgm:pt>
    <dgm:pt modelId="{BAFD1106-E21E-4764-8F9F-196923C784B3}" type="pres">
      <dgm:prSet presAssocID="{BB4FC7E6-CD5E-45D5-B62A-E3764906904E}" presName="parTx" presStyleLbl="revTx" presStyleIdx="4" presStyleCnt="10" custLinFactNeighborX="-10092" custLinFactNeighborY="0">
        <dgm:presLayoutVars>
          <dgm:chMax val="0"/>
          <dgm:chPref val="0"/>
        </dgm:presLayoutVars>
      </dgm:prSet>
      <dgm:spPr/>
    </dgm:pt>
    <dgm:pt modelId="{40529419-49C2-4642-8085-73B5D39686BF}" type="pres">
      <dgm:prSet presAssocID="{BB4FC7E6-CD5E-45D5-B62A-E3764906904E}" presName="desTx" presStyleLbl="revTx" presStyleIdx="5" presStyleCnt="10" custScaleX="142799">
        <dgm:presLayoutVars/>
      </dgm:prSet>
      <dgm:spPr/>
    </dgm:pt>
    <dgm:pt modelId="{0F4D0CCE-5910-4876-9372-92140D1F7A27}" type="pres">
      <dgm:prSet presAssocID="{563DB5F3-76C9-4178-8854-5FDAA5AAC4D4}" presName="sibTrans" presStyleCnt="0"/>
      <dgm:spPr/>
    </dgm:pt>
    <dgm:pt modelId="{F7CB509C-3ECE-4918-B995-50C9C289F09E}" type="pres">
      <dgm:prSet presAssocID="{4E1BA64B-77BE-410E-8C78-388D0B954A64}" presName="compNode" presStyleCnt="0"/>
      <dgm:spPr/>
    </dgm:pt>
    <dgm:pt modelId="{D8212171-A41D-4124-AC7D-7388DE9BF039}" type="pres">
      <dgm:prSet presAssocID="{4E1BA64B-77BE-410E-8C78-388D0B954A64}" presName="bgRect" presStyleLbl="bgShp" presStyleIdx="3" presStyleCnt="5"/>
      <dgm:spPr/>
    </dgm:pt>
    <dgm:pt modelId="{1040AE4E-6F02-4C75-A91D-D434766C8A27}" type="pres">
      <dgm:prSet presAssocID="{4E1BA64B-77BE-410E-8C78-388D0B954A64}"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iploma Roll"/>
        </a:ext>
      </dgm:extLst>
    </dgm:pt>
    <dgm:pt modelId="{EF0ACA53-9DB9-418F-90EC-0F10014E21F5}" type="pres">
      <dgm:prSet presAssocID="{4E1BA64B-77BE-410E-8C78-388D0B954A64}" presName="spaceRect" presStyleCnt="0"/>
      <dgm:spPr/>
    </dgm:pt>
    <dgm:pt modelId="{EAADFCBC-8026-4B66-B527-9955F42770BB}" type="pres">
      <dgm:prSet presAssocID="{4E1BA64B-77BE-410E-8C78-388D0B954A64}" presName="parTx" presStyleLbl="revTx" presStyleIdx="6" presStyleCnt="10" custLinFactNeighborX="-5968">
        <dgm:presLayoutVars>
          <dgm:chMax val="0"/>
          <dgm:chPref val="0"/>
        </dgm:presLayoutVars>
      </dgm:prSet>
      <dgm:spPr/>
    </dgm:pt>
    <dgm:pt modelId="{FDCE8C76-B3A3-481D-B55D-CF75069421E6}" type="pres">
      <dgm:prSet presAssocID="{4E1BA64B-77BE-410E-8C78-388D0B954A64}" presName="desTx" presStyleLbl="revTx" presStyleIdx="7" presStyleCnt="10" custScaleX="136697">
        <dgm:presLayoutVars/>
      </dgm:prSet>
      <dgm:spPr/>
    </dgm:pt>
    <dgm:pt modelId="{DABF171E-F88C-4639-BFEC-70E50C31A2D6}" type="pres">
      <dgm:prSet presAssocID="{AB79F00C-7A13-4F54-BEA8-2E98996F021E}" presName="sibTrans" presStyleCnt="0"/>
      <dgm:spPr/>
    </dgm:pt>
    <dgm:pt modelId="{6F5E8ACF-65DD-4007-B7ED-2A8F02D3166F}" type="pres">
      <dgm:prSet presAssocID="{5FA12497-B009-44F9-9364-CC64AE3CB286}" presName="compNode" presStyleCnt="0"/>
      <dgm:spPr/>
    </dgm:pt>
    <dgm:pt modelId="{BDA18CE4-278E-4E3C-AEA5-3A8DFBAE8B72}" type="pres">
      <dgm:prSet presAssocID="{5FA12497-B009-44F9-9364-CC64AE3CB286}" presName="bgRect" presStyleLbl="bgShp" presStyleIdx="4" presStyleCnt="5"/>
      <dgm:spPr/>
    </dgm:pt>
    <dgm:pt modelId="{66D8DCE9-E60E-491B-9669-AEED3B571C46}" type="pres">
      <dgm:prSet presAssocID="{5FA12497-B009-44F9-9364-CC64AE3CB286}"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lassroom"/>
        </a:ext>
      </dgm:extLst>
    </dgm:pt>
    <dgm:pt modelId="{2A2F3988-5DDF-4015-94D3-AD2F9F70C0A9}" type="pres">
      <dgm:prSet presAssocID="{5FA12497-B009-44F9-9364-CC64AE3CB286}" presName="spaceRect" presStyleCnt="0"/>
      <dgm:spPr/>
    </dgm:pt>
    <dgm:pt modelId="{37155771-9AB9-40C2-84D7-C6F943BBCCDE}" type="pres">
      <dgm:prSet presAssocID="{5FA12497-B009-44F9-9364-CC64AE3CB286}" presName="parTx" presStyleLbl="revTx" presStyleIdx="8" presStyleCnt="10" custLinFactNeighborX="-4032" custLinFactNeighborY="1785">
        <dgm:presLayoutVars>
          <dgm:chMax val="0"/>
          <dgm:chPref val="0"/>
        </dgm:presLayoutVars>
      </dgm:prSet>
      <dgm:spPr/>
    </dgm:pt>
    <dgm:pt modelId="{D0E6C5E8-CF1E-4E21-9676-2F0236020E0E}" type="pres">
      <dgm:prSet presAssocID="{5FA12497-B009-44F9-9364-CC64AE3CB286}" presName="desTx" presStyleLbl="revTx" presStyleIdx="9" presStyleCnt="10" custScaleX="142799">
        <dgm:presLayoutVars/>
      </dgm:prSet>
      <dgm:spPr/>
    </dgm:pt>
  </dgm:ptLst>
  <dgm:cxnLst>
    <dgm:cxn modelId="{36ADF408-78D3-4529-AC59-1A4625004D39}" type="presOf" srcId="{CBC0BC4A-591C-4BBD-981A-84D97DC7E64A}" destId="{FDCE8C76-B3A3-481D-B55D-CF75069421E6}" srcOrd="0" destOrd="0" presId="urn:microsoft.com/office/officeart/2018/2/layout/IconVerticalSolidList"/>
    <dgm:cxn modelId="{4CE35B0C-4753-4F64-8284-024A3BAEB0A2}" srcId="{F7C7CC4D-0D5C-412F-BC65-386FF741E003}" destId="{5FA12497-B009-44F9-9364-CC64AE3CB286}" srcOrd="4" destOrd="0" parTransId="{911D23A0-B843-4408-A2D0-49A51408F78A}" sibTransId="{03B3C70D-E806-4D36-9511-C0588E099735}"/>
    <dgm:cxn modelId="{997D081F-C9A9-428F-AC16-E44C011F70B7}" type="presOf" srcId="{BB4FC7E6-CD5E-45D5-B62A-E3764906904E}" destId="{BAFD1106-E21E-4764-8F9F-196923C784B3}" srcOrd="0" destOrd="0" presId="urn:microsoft.com/office/officeart/2018/2/layout/IconVerticalSolidList"/>
    <dgm:cxn modelId="{4A2DBB2D-A174-446A-AC37-15A81C443C2D}" type="presOf" srcId="{5FA12497-B009-44F9-9364-CC64AE3CB286}" destId="{37155771-9AB9-40C2-84D7-C6F943BBCCDE}" srcOrd="0" destOrd="0" presId="urn:microsoft.com/office/officeart/2018/2/layout/IconVerticalSolidList"/>
    <dgm:cxn modelId="{387BE737-12E9-4E72-9216-ED211088D3A3}" srcId="{F7C7CC4D-0D5C-412F-BC65-386FF741E003}" destId="{BB4FC7E6-CD5E-45D5-B62A-E3764906904E}" srcOrd="2" destOrd="0" parTransId="{6D3A2256-32E3-47F5-AB6D-E56EA48A9D77}" sibTransId="{563DB5F3-76C9-4178-8854-5FDAA5AAC4D4}"/>
    <dgm:cxn modelId="{71F3D13B-0E99-4600-B32C-2A992988B099}" srcId="{0524F4FA-F511-4629-8AE6-7C56CFA1C586}" destId="{080F059F-8557-475D-BC8B-69A4DD626C0B}" srcOrd="0" destOrd="0" parTransId="{13AF91B9-76D2-4562-890F-7C121A795AD9}" sibTransId="{E0D4932A-E2BD-401B-A03E-7A0A635CED5B}"/>
    <dgm:cxn modelId="{49C7375E-8BB0-41AF-94BD-12C1AB6510EA}" srcId="{F7C7CC4D-0D5C-412F-BC65-386FF741E003}" destId="{1CF11277-5200-4B4C-9FFD-A7E059AB0807}" srcOrd="1" destOrd="0" parTransId="{0816E6E7-D9D1-4984-9339-AC575F34CEE0}" sibTransId="{02FEE0EE-0836-4D22-BF39-44C0A9C8A6D4}"/>
    <dgm:cxn modelId="{D16E9345-D8FB-46F3-BCD6-10F09A100742}" srcId="{F7C7CC4D-0D5C-412F-BC65-386FF741E003}" destId="{4E1BA64B-77BE-410E-8C78-388D0B954A64}" srcOrd="3" destOrd="0" parTransId="{30D5A8FD-AE73-4F26-8FFE-49C0CD4512D1}" sibTransId="{AB79F00C-7A13-4F54-BEA8-2E98996F021E}"/>
    <dgm:cxn modelId="{006CE945-F78B-4AC6-B4E4-61B56EEEBF0C}" type="presOf" srcId="{E3FC8984-533C-4CD4-B9EE-6581CC46EDB1}" destId="{29E87228-0159-481A-B38D-97CD755364AE}" srcOrd="0" destOrd="0" presId="urn:microsoft.com/office/officeart/2018/2/layout/IconVerticalSolidList"/>
    <dgm:cxn modelId="{5997FF4E-3BA3-4CA4-9503-FECB37316278}" srcId="{1CF11277-5200-4B4C-9FFD-A7E059AB0807}" destId="{E3FC8984-533C-4CD4-B9EE-6581CC46EDB1}" srcOrd="0" destOrd="0" parTransId="{A8812992-F0A6-4C3B-8F8A-784C887AAE89}" sibTransId="{27F6466F-DA8D-4240-9FFA-C701B53CDACC}"/>
    <dgm:cxn modelId="{D68F0689-D966-452E-8FF4-7E7E1715EAEF}" type="presOf" srcId="{3505078C-C291-4B78-9FCE-EE6B4DDB2E57}" destId="{D0E6C5E8-CF1E-4E21-9676-2F0236020E0E}" srcOrd="0" destOrd="0" presId="urn:microsoft.com/office/officeart/2018/2/layout/IconVerticalSolidList"/>
    <dgm:cxn modelId="{9BCD69A0-D46A-4BF9-8B7E-9B80C88E7CA0}" type="presOf" srcId="{F7C7CC4D-0D5C-412F-BC65-386FF741E003}" destId="{E4B791FF-48B1-427B-AA2C-36BACEEF86D4}" srcOrd="0" destOrd="0" presId="urn:microsoft.com/office/officeart/2018/2/layout/IconVerticalSolidList"/>
    <dgm:cxn modelId="{DB3721A5-1119-454D-92F9-7068F0D29F9F}" srcId="{5FA12497-B009-44F9-9364-CC64AE3CB286}" destId="{3505078C-C291-4B78-9FCE-EE6B4DDB2E57}" srcOrd="0" destOrd="0" parTransId="{791D6A51-DA2E-4DFD-AA92-C091BEC25026}" sibTransId="{9CE67C79-3D43-4171-BBFB-FC7DB59B83B7}"/>
    <dgm:cxn modelId="{F7F43DAB-7654-48F6-8B6D-FD262B57047A}" type="presOf" srcId="{0524F4FA-F511-4629-8AE6-7C56CFA1C586}" destId="{384969DE-9A4A-40EA-A149-32964ECA10EC}" srcOrd="0" destOrd="0" presId="urn:microsoft.com/office/officeart/2018/2/layout/IconVerticalSolidList"/>
    <dgm:cxn modelId="{D8B121C5-EF6C-4D44-888C-208857CF93C6}" type="presOf" srcId="{080F059F-8557-475D-BC8B-69A4DD626C0B}" destId="{EFA1CB70-358B-400A-978E-8181E8E1276A}" srcOrd="0" destOrd="0" presId="urn:microsoft.com/office/officeart/2018/2/layout/IconVerticalSolidList"/>
    <dgm:cxn modelId="{523E98D2-7E1E-48BB-90FD-3B2F065C7C2B}" type="presOf" srcId="{901A671F-9A4B-481F-BC9F-0B6900F7D0B7}" destId="{40529419-49C2-4642-8085-73B5D39686BF}" srcOrd="0" destOrd="0" presId="urn:microsoft.com/office/officeart/2018/2/layout/IconVerticalSolidList"/>
    <dgm:cxn modelId="{AF42CED3-E1E1-4EC0-8EB7-700A9E2A5703}" srcId="{BB4FC7E6-CD5E-45D5-B62A-E3764906904E}" destId="{901A671F-9A4B-481F-BC9F-0B6900F7D0B7}" srcOrd="0" destOrd="0" parTransId="{406E2BA9-1D6B-4172-A315-05CF2461BA3B}" sibTransId="{CF96C659-DE91-4860-9317-0CB5DCAB75A9}"/>
    <dgm:cxn modelId="{A91FC6DC-700F-449B-8E07-018BD4F3D0EF}" type="presOf" srcId="{1CF11277-5200-4B4C-9FFD-A7E059AB0807}" destId="{1454A82C-4152-49B1-ACEF-C9E323FEEA26}" srcOrd="0" destOrd="0" presId="urn:microsoft.com/office/officeart/2018/2/layout/IconVerticalSolidList"/>
    <dgm:cxn modelId="{443B21F4-33B2-4CB3-AD9B-9C548B87FF55}" srcId="{F7C7CC4D-0D5C-412F-BC65-386FF741E003}" destId="{0524F4FA-F511-4629-8AE6-7C56CFA1C586}" srcOrd="0" destOrd="0" parTransId="{08228A41-155D-4410-B6E9-03D2EB85B3D2}" sibTransId="{1A23AE4E-C28E-4082-88C5-3C2B292EF7F1}"/>
    <dgm:cxn modelId="{568DFEF7-A676-49AA-BDA9-ECC0B3D2E80C}" srcId="{4E1BA64B-77BE-410E-8C78-388D0B954A64}" destId="{CBC0BC4A-591C-4BBD-981A-84D97DC7E64A}" srcOrd="0" destOrd="0" parTransId="{1B726E1E-9546-458F-9E62-EBB1F96E6C79}" sibTransId="{D6C6C0F5-E4FF-45A5-8D11-455B35E6683A}"/>
    <dgm:cxn modelId="{BD1E44FA-F349-4926-A6D9-6305A37CFE4C}" type="presOf" srcId="{4E1BA64B-77BE-410E-8C78-388D0B954A64}" destId="{EAADFCBC-8026-4B66-B527-9955F42770BB}" srcOrd="0" destOrd="0" presId="urn:microsoft.com/office/officeart/2018/2/layout/IconVerticalSolidList"/>
    <dgm:cxn modelId="{32CA77A6-CC44-43A6-A72A-DDF7BF7F2E4F}" type="presParOf" srcId="{E4B791FF-48B1-427B-AA2C-36BACEEF86D4}" destId="{F3129A4A-A8F7-403C-A719-476B855C69EB}" srcOrd="0" destOrd="0" presId="urn:microsoft.com/office/officeart/2018/2/layout/IconVerticalSolidList"/>
    <dgm:cxn modelId="{4C161C0E-7F06-47D2-B71C-70B18AF933FD}" type="presParOf" srcId="{F3129A4A-A8F7-403C-A719-476B855C69EB}" destId="{21DBA86B-78A2-4497-AC3E-4C0AE7F63167}" srcOrd="0" destOrd="0" presId="urn:microsoft.com/office/officeart/2018/2/layout/IconVerticalSolidList"/>
    <dgm:cxn modelId="{D4B10626-ADE7-41B3-A80E-7FCB1DC9C0AE}" type="presParOf" srcId="{F3129A4A-A8F7-403C-A719-476B855C69EB}" destId="{E2BB7140-1FEE-4ABF-B1D8-0AA760792661}" srcOrd="1" destOrd="0" presId="urn:microsoft.com/office/officeart/2018/2/layout/IconVerticalSolidList"/>
    <dgm:cxn modelId="{55A98CB9-E3A5-49ED-9AC9-3EE037F43A86}" type="presParOf" srcId="{F3129A4A-A8F7-403C-A719-476B855C69EB}" destId="{9C4426FC-6B9A-4DD1-8B41-41D5344FFEE8}" srcOrd="2" destOrd="0" presId="urn:microsoft.com/office/officeart/2018/2/layout/IconVerticalSolidList"/>
    <dgm:cxn modelId="{3DBDF4AC-C73F-48CF-9595-7124A09914FE}" type="presParOf" srcId="{F3129A4A-A8F7-403C-A719-476B855C69EB}" destId="{384969DE-9A4A-40EA-A149-32964ECA10EC}" srcOrd="3" destOrd="0" presId="urn:microsoft.com/office/officeart/2018/2/layout/IconVerticalSolidList"/>
    <dgm:cxn modelId="{E541E557-95AD-46DB-99AD-BC2CC15CE957}" type="presParOf" srcId="{F3129A4A-A8F7-403C-A719-476B855C69EB}" destId="{EFA1CB70-358B-400A-978E-8181E8E1276A}" srcOrd="4" destOrd="0" presId="urn:microsoft.com/office/officeart/2018/2/layout/IconVerticalSolidList"/>
    <dgm:cxn modelId="{0F0CB52E-C960-42BA-8C61-D1B571FE45F4}" type="presParOf" srcId="{E4B791FF-48B1-427B-AA2C-36BACEEF86D4}" destId="{430BB4A0-1413-4BEE-8F23-A8F173839158}" srcOrd="1" destOrd="0" presId="urn:microsoft.com/office/officeart/2018/2/layout/IconVerticalSolidList"/>
    <dgm:cxn modelId="{D43928F6-B5C8-487E-8E57-D6AAEF754DEC}" type="presParOf" srcId="{E4B791FF-48B1-427B-AA2C-36BACEEF86D4}" destId="{17132276-77F1-4D8B-9829-F05B8A64CF09}" srcOrd="2" destOrd="0" presId="urn:microsoft.com/office/officeart/2018/2/layout/IconVerticalSolidList"/>
    <dgm:cxn modelId="{4EF47AE1-6CBC-420C-B638-9EF6A468B56D}" type="presParOf" srcId="{17132276-77F1-4D8B-9829-F05B8A64CF09}" destId="{C5C4D1B8-2B7A-4B57-B78C-0CBC8F673101}" srcOrd="0" destOrd="0" presId="urn:microsoft.com/office/officeart/2018/2/layout/IconVerticalSolidList"/>
    <dgm:cxn modelId="{9CC734A5-518D-47F7-95BA-992D1DBA3607}" type="presParOf" srcId="{17132276-77F1-4D8B-9829-F05B8A64CF09}" destId="{A9E85B01-2C0C-481A-8469-01F324F5CDCD}" srcOrd="1" destOrd="0" presId="urn:microsoft.com/office/officeart/2018/2/layout/IconVerticalSolidList"/>
    <dgm:cxn modelId="{FBEDB18A-F095-434E-B448-8D6D4EE9C67B}" type="presParOf" srcId="{17132276-77F1-4D8B-9829-F05B8A64CF09}" destId="{36CC1E69-BBA4-45CF-AD24-B8C85524F91C}" srcOrd="2" destOrd="0" presId="urn:microsoft.com/office/officeart/2018/2/layout/IconVerticalSolidList"/>
    <dgm:cxn modelId="{2710B8CF-A71A-4AF7-9D71-1A3AA360C8F0}" type="presParOf" srcId="{17132276-77F1-4D8B-9829-F05B8A64CF09}" destId="{1454A82C-4152-49B1-ACEF-C9E323FEEA26}" srcOrd="3" destOrd="0" presId="urn:microsoft.com/office/officeart/2018/2/layout/IconVerticalSolidList"/>
    <dgm:cxn modelId="{37E77A09-998B-44B2-B315-F79CB89158B7}" type="presParOf" srcId="{17132276-77F1-4D8B-9829-F05B8A64CF09}" destId="{29E87228-0159-481A-B38D-97CD755364AE}" srcOrd="4" destOrd="0" presId="urn:microsoft.com/office/officeart/2018/2/layout/IconVerticalSolidList"/>
    <dgm:cxn modelId="{3321E19F-32A3-4A6F-933D-7A3284E03B09}" type="presParOf" srcId="{E4B791FF-48B1-427B-AA2C-36BACEEF86D4}" destId="{BE366092-C501-4D6A-A614-ECEF4D0015F4}" srcOrd="3" destOrd="0" presId="urn:microsoft.com/office/officeart/2018/2/layout/IconVerticalSolidList"/>
    <dgm:cxn modelId="{35DA5CE3-FC06-4787-91E6-ABB698BB61EC}" type="presParOf" srcId="{E4B791FF-48B1-427B-AA2C-36BACEEF86D4}" destId="{58A4C6E2-8AF6-4B06-BE25-6AA9A9C2F476}" srcOrd="4" destOrd="0" presId="urn:microsoft.com/office/officeart/2018/2/layout/IconVerticalSolidList"/>
    <dgm:cxn modelId="{6E57D282-1AEB-402A-B7BE-19BE89F44BA3}" type="presParOf" srcId="{58A4C6E2-8AF6-4B06-BE25-6AA9A9C2F476}" destId="{12C4EBF0-0D44-4C9B-84C7-16F364ADFF73}" srcOrd="0" destOrd="0" presId="urn:microsoft.com/office/officeart/2018/2/layout/IconVerticalSolidList"/>
    <dgm:cxn modelId="{5BF3691D-6AB1-4C79-9FD1-A69CE4D391A9}" type="presParOf" srcId="{58A4C6E2-8AF6-4B06-BE25-6AA9A9C2F476}" destId="{375B9E9F-3B09-4040-9DFC-E3F869D4498A}" srcOrd="1" destOrd="0" presId="urn:microsoft.com/office/officeart/2018/2/layout/IconVerticalSolidList"/>
    <dgm:cxn modelId="{326C8648-0D58-4A6B-844D-BA45756E63ED}" type="presParOf" srcId="{58A4C6E2-8AF6-4B06-BE25-6AA9A9C2F476}" destId="{F26964CA-C29D-4A13-8924-0A3C09E09E7A}" srcOrd="2" destOrd="0" presId="urn:microsoft.com/office/officeart/2018/2/layout/IconVerticalSolidList"/>
    <dgm:cxn modelId="{D384C32F-B6A9-4686-8F1A-864B5A05C836}" type="presParOf" srcId="{58A4C6E2-8AF6-4B06-BE25-6AA9A9C2F476}" destId="{BAFD1106-E21E-4764-8F9F-196923C784B3}" srcOrd="3" destOrd="0" presId="urn:microsoft.com/office/officeart/2018/2/layout/IconVerticalSolidList"/>
    <dgm:cxn modelId="{1B4D2CCD-4AAA-4781-BF9A-7D51250D6325}" type="presParOf" srcId="{58A4C6E2-8AF6-4B06-BE25-6AA9A9C2F476}" destId="{40529419-49C2-4642-8085-73B5D39686BF}" srcOrd="4" destOrd="0" presId="urn:microsoft.com/office/officeart/2018/2/layout/IconVerticalSolidList"/>
    <dgm:cxn modelId="{5CE137D1-EE09-4D91-8E70-7439F30F4AFC}" type="presParOf" srcId="{E4B791FF-48B1-427B-AA2C-36BACEEF86D4}" destId="{0F4D0CCE-5910-4876-9372-92140D1F7A27}" srcOrd="5" destOrd="0" presId="urn:microsoft.com/office/officeart/2018/2/layout/IconVerticalSolidList"/>
    <dgm:cxn modelId="{65814185-B514-4D49-B433-EA0923033D22}" type="presParOf" srcId="{E4B791FF-48B1-427B-AA2C-36BACEEF86D4}" destId="{F7CB509C-3ECE-4918-B995-50C9C289F09E}" srcOrd="6" destOrd="0" presId="urn:microsoft.com/office/officeart/2018/2/layout/IconVerticalSolidList"/>
    <dgm:cxn modelId="{625CB989-763B-4D23-88E2-307D722989E9}" type="presParOf" srcId="{F7CB509C-3ECE-4918-B995-50C9C289F09E}" destId="{D8212171-A41D-4124-AC7D-7388DE9BF039}" srcOrd="0" destOrd="0" presId="urn:microsoft.com/office/officeart/2018/2/layout/IconVerticalSolidList"/>
    <dgm:cxn modelId="{CEC6857D-B9EA-4703-A507-F4099570266D}" type="presParOf" srcId="{F7CB509C-3ECE-4918-B995-50C9C289F09E}" destId="{1040AE4E-6F02-4C75-A91D-D434766C8A27}" srcOrd="1" destOrd="0" presId="urn:microsoft.com/office/officeart/2018/2/layout/IconVerticalSolidList"/>
    <dgm:cxn modelId="{66A97FE9-314B-4769-AD13-83F132A68957}" type="presParOf" srcId="{F7CB509C-3ECE-4918-B995-50C9C289F09E}" destId="{EF0ACA53-9DB9-418F-90EC-0F10014E21F5}" srcOrd="2" destOrd="0" presId="urn:microsoft.com/office/officeart/2018/2/layout/IconVerticalSolidList"/>
    <dgm:cxn modelId="{13D40C3F-20FA-4B3A-8C7F-DD6DE7DE1B10}" type="presParOf" srcId="{F7CB509C-3ECE-4918-B995-50C9C289F09E}" destId="{EAADFCBC-8026-4B66-B527-9955F42770BB}" srcOrd="3" destOrd="0" presId="urn:microsoft.com/office/officeart/2018/2/layout/IconVerticalSolidList"/>
    <dgm:cxn modelId="{98E3AD52-2162-4204-9F63-13D4314B5B79}" type="presParOf" srcId="{F7CB509C-3ECE-4918-B995-50C9C289F09E}" destId="{FDCE8C76-B3A3-481D-B55D-CF75069421E6}" srcOrd="4" destOrd="0" presId="urn:microsoft.com/office/officeart/2018/2/layout/IconVerticalSolidList"/>
    <dgm:cxn modelId="{57F7DA71-237B-4DA3-9DCA-F2BAA5815480}" type="presParOf" srcId="{E4B791FF-48B1-427B-AA2C-36BACEEF86D4}" destId="{DABF171E-F88C-4639-BFEC-70E50C31A2D6}" srcOrd="7" destOrd="0" presId="urn:microsoft.com/office/officeart/2018/2/layout/IconVerticalSolidList"/>
    <dgm:cxn modelId="{853DAD1F-0F2D-4F15-9708-9404EB354E60}" type="presParOf" srcId="{E4B791FF-48B1-427B-AA2C-36BACEEF86D4}" destId="{6F5E8ACF-65DD-4007-B7ED-2A8F02D3166F}" srcOrd="8" destOrd="0" presId="urn:microsoft.com/office/officeart/2018/2/layout/IconVerticalSolidList"/>
    <dgm:cxn modelId="{E76A5EDC-06B0-46DF-9BAC-C5DAAD5C84D5}" type="presParOf" srcId="{6F5E8ACF-65DD-4007-B7ED-2A8F02D3166F}" destId="{BDA18CE4-278E-4E3C-AEA5-3A8DFBAE8B72}" srcOrd="0" destOrd="0" presId="urn:microsoft.com/office/officeart/2018/2/layout/IconVerticalSolidList"/>
    <dgm:cxn modelId="{C510AD52-C337-4922-8CDC-E7BE451BB376}" type="presParOf" srcId="{6F5E8ACF-65DD-4007-B7ED-2A8F02D3166F}" destId="{66D8DCE9-E60E-491B-9669-AEED3B571C46}" srcOrd="1" destOrd="0" presId="urn:microsoft.com/office/officeart/2018/2/layout/IconVerticalSolidList"/>
    <dgm:cxn modelId="{7BE87F7B-959F-4E40-9B62-A76B1F2E30AD}" type="presParOf" srcId="{6F5E8ACF-65DD-4007-B7ED-2A8F02D3166F}" destId="{2A2F3988-5DDF-4015-94D3-AD2F9F70C0A9}" srcOrd="2" destOrd="0" presId="urn:microsoft.com/office/officeart/2018/2/layout/IconVerticalSolidList"/>
    <dgm:cxn modelId="{D23A5CD6-30D5-44BC-B5BE-23DE16942223}" type="presParOf" srcId="{6F5E8ACF-65DD-4007-B7ED-2A8F02D3166F}" destId="{37155771-9AB9-40C2-84D7-C6F943BBCCDE}" srcOrd="3" destOrd="0" presId="urn:microsoft.com/office/officeart/2018/2/layout/IconVerticalSolidList"/>
    <dgm:cxn modelId="{0931E6A5-A951-43E9-8527-327AE32C6D56}" type="presParOf" srcId="{6F5E8ACF-65DD-4007-B7ED-2A8F02D3166F}" destId="{D0E6C5E8-CF1E-4E21-9676-2F0236020E0E}"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B6FC245-5933-44BB-87F8-86BA7C821064}"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3BA306F-DD76-486A-990C-5B042460AE47}">
      <dgm:prSet custT="1"/>
      <dgm:spPr/>
      <dgm:t>
        <a:bodyPr/>
        <a:lstStyle/>
        <a:p>
          <a:pPr>
            <a:defRPr b="1"/>
          </a:pPr>
          <a:r>
            <a:rPr lang="en-US" sz="1800" dirty="0"/>
            <a:t>If a person does not submit to cross-examination at the hearing, the decision-maker </a:t>
          </a:r>
          <a:r>
            <a:rPr lang="en-US" sz="1800" b="1" u="sng" dirty="0"/>
            <a:t>may </a:t>
          </a:r>
          <a:r>
            <a:rPr lang="en-US" sz="1800" dirty="0"/>
            <a:t>rely on any (previous) statement of that person in reaching a determination regarding responsibility.</a:t>
          </a:r>
        </a:p>
      </dgm:t>
    </dgm:pt>
    <dgm:pt modelId="{CCFB7F5A-A024-40DE-95F6-E5D851D956A9}" type="parTrans" cxnId="{0B12C88A-E749-4CAF-8D7F-06EAB23AD83D}">
      <dgm:prSet/>
      <dgm:spPr/>
      <dgm:t>
        <a:bodyPr/>
        <a:lstStyle/>
        <a:p>
          <a:endParaRPr lang="en-US"/>
        </a:p>
      </dgm:t>
    </dgm:pt>
    <dgm:pt modelId="{D704C60E-3040-4032-8109-61FC9FAC740C}" type="sibTrans" cxnId="{0B12C88A-E749-4CAF-8D7F-06EAB23AD83D}">
      <dgm:prSet/>
      <dgm:spPr/>
      <dgm:t>
        <a:bodyPr/>
        <a:lstStyle/>
        <a:p>
          <a:endParaRPr lang="en-US"/>
        </a:p>
      </dgm:t>
    </dgm:pt>
    <dgm:pt modelId="{A885C97F-CFFE-4112-AFCA-FBF1806B2253}">
      <dgm:prSet/>
      <dgm:spPr/>
      <dgm:t>
        <a:bodyPr/>
        <a:lstStyle/>
        <a:p>
          <a:endParaRPr lang="en-US" dirty="0"/>
        </a:p>
      </dgm:t>
    </dgm:pt>
    <dgm:pt modelId="{4ADD36E4-95BA-450F-A14E-6A609DA94E55}" type="parTrans" cxnId="{9700D4E6-6EB2-4802-B4B1-8EED9F55A4BE}">
      <dgm:prSet/>
      <dgm:spPr/>
      <dgm:t>
        <a:bodyPr/>
        <a:lstStyle/>
        <a:p>
          <a:endParaRPr lang="en-US"/>
        </a:p>
      </dgm:t>
    </dgm:pt>
    <dgm:pt modelId="{D1690383-1976-4B75-B604-5B5467E52409}" type="sibTrans" cxnId="{9700D4E6-6EB2-4802-B4B1-8EED9F55A4BE}">
      <dgm:prSet/>
      <dgm:spPr/>
      <dgm:t>
        <a:bodyPr/>
        <a:lstStyle/>
        <a:p>
          <a:endParaRPr lang="en-US"/>
        </a:p>
      </dgm:t>
    </dgm:pt>
    <dgm:pt modelId="{8D9467BF-ED61-494F-A450-3DF2B0EA4F82}">
      <dgm:prSet custT="1"/>
      <dgm:spPr/>
      <dgm:t>
        <a:bodyPr/>
        <a:lstStyle/>
        <a:p>
          <a:pPr>
            <a:defRPr b="1"/>
          </a:pPr>
          <a:r>
            <a:rPr lang="en-US" sz="1800" dirty="0"/>
            <a:t>The decision-maker cannot draw an inference about the determination regarding responsibility based solely on a person’s absence from a hearing or refusal to answer cross-examination questions</a:t>
          </a:r>
          <a:r>
            <a:rPr lang="en-US" sz="1700" dirty="0"/>
            <a:t>.</a:t>
          </a:r>
        </a:p>
      </dgm:t>
    </dgm:pt>
    <dgm:pt modelId="{89FC8FF4-24BD-4AB0-AAAA-AD9F000D62BA}" type="parTrans" cxnId="{C06022B8-500F-48C8-9853-B29EEB3FEB8F}">
      <dgm:prSet/>
      <dgm:spPr/>
      <dgm:t>
        <a:bodyPr/>
        <a:lstStyle/>
        <a:p>
          <a:endParaRPr lang="en-US"/>
        </a:p>
      </dgm:t>
    </dgm:pt>
    <dgm:pt modelId="{560C4B6D-0F2B-498B-9D01-E87E6D7A23C8}" type="sibTrans" cxnId="{C06022B8-500F-48C8-9853-B29EEB3FEB8F}">
      <dgm:prSet/>
      <dgm:spPr/>
      <dgm:t>
        <a:bodyPr/>
        <a:lstStyle/>
        <a:p>
          <a:endParaRPr lang="en-US"/>
        </a:p>
      </dgm:t>
    </dgm:pt>
    <dgm:pt modelId="{BD535206-5B71-4B23-BC7A-2CAAC6BB4724}">
      <dgm:prSet/>
      <dgm:spPr/>
      <dgm:t>
        <a:bodyPr/>
        <a:lstStyle/>
        <a:p>
          <a:endParaRPr lang="en-US" dirty="0"/>
        </a:p>
      </dgm:t>
    </dgm:pt>
    <dgm:pt modelId="{17685E14-2C03-4C58-90DC-3E72FC3F6650}" type="parTrans" cxnId="{12053FBB-9BCD-4162-8B99-A066BF5E65DC}">
      <dgm:prSet/>
      <dgm:spPr/>
      <dgm:t>
        <a:bodyPr/>
        <a:lstStyle/>
        <a:p>
          <a:endParaRPr lang="en-US"/>
        </a:p>
      </dgm:t>
    </dgm:pt>
    <dgm:pt modelId="{FAAB67F7-A8FA-4514-99C4-ED2A23D249B5}" type="sibTrans" cxnId="{12053FBB-9BCD-4162-8B99-A066BF5E65DC}">
      <dgm:prSet/>
      <dgm:spPr/>
      <dgm:t>
        <a:bodyPr/>
        <a:lstStyle/>
        <a:p>
          <a:endParaRPr lang="en-US"/>
        </a:p>
      </dgm:t>
    </dgm:pt>
    <dgm:pt modelId="{06A025B4-5CB0-4723-AEA0-9CBD4DD2F751}" type="pres">
      <dgm:prSet presAssocID="{7B6FC245-5933-44BB-87F8-86BA7C821064}" presName="root" presStyleCnt="0">
        <dgm:presLayoutVars>
          <dgm:dir/>
          <dgm:resizeHandles val="exact"/>
        </dgm:presLayoutVars>
      </dgm:prSet>
      <dgm:spPr/>
    </dgm:pt>
    <dgm:pt modelId="{2B859CCE-6118-47F9-88AF-83E6602ADC6E}" type="pres">
      <dgm:prSet presAssocID="{A3BA306F-DD76-486A-990C-5B042460AE47}" presName="compNode" presStyleCnt="0"/>
      <dgm:spPr/>
    </dgm:pt>
    <dgm:pt modelId="{BED05B59-5102-4CDF-B5A6-B50248D901A6}" type="pres">
      <dgm:prSet presAssocID="{A3BA306F-DD76-486A-990C-5B042460AE4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eaf"/>
        </a:ext>
      </dgm:extLst>
    </dgm:pt>
    <dgm:pt modelId="{12499124-6B94-44AD-9EC9-A01461FBA716}" type="pres">
      <dgm:prSet presAssocID="{A3BA306F-DD76-486A-990C-5B042460AE47}" presName="iconSpace" presStyleCnt="0"/>
      <dgm:spPr/>
    </dgm:pt>
    <dgm:pt modelId="{9E9507CE-F740-4A85-A8F4-B7E9FFF3B3C3}" type="pres">
      <dgm:prSet presAssocID="{A3BA306F-DD76-486A-990C-5B042460AE47}" presName="parTx" presStyleLbl="revTx" presStyleIdx="0" presStyleCnt="4">
        <dgm:presLayoutVars>
          <dgm:chMax val="0"/>
          <dgm:chPref val="0"/>
        </dgm:presLayoutVars>
      </dgm:prSet>
      <dgm:spPr/>
    </dgm:pt>
    <dgm:pt modelId="{C71DF481-CD9A-426B-81D1-0D726463940E}" type="pres">
      <dgm:prSet presAssocID="{A3BA306F-DD76-486A-990C-5B042460AE47}" presName="txSpace" presStyleCnt="0"/>
      <dgm:spPr/>
    </dgm:pt>
    <dgm:pt modelId="{64C91D06-5BC8-4F39-BA63-A750E453A3CB}" type="pres">
      <dgm:prSet presAssocID="{A3BA306F-DD76-486A-990C-5B042460AE47}" presName="desTx" presStyleLbl="revTx" presStyleIdx="1" presStyleCnt="4">
        <dgm:presLayoutVars/>
      </dgm:prSet>
      <dgm:spPr/>
    </dgm:pt>
    <dgm:pt modelId="{25358BF7-477A-4DFE-BA4A-DAAD7DCE0685}" type="pres">
      <dgm:prSet presAssocID="{D704C60E-3040-4032-8109-61FC9FAC740C}" presName="sibTrans" presStyleCnt="0"/>
      <dgm:spPr/>
    </dgm:pt>
    <dgm:pt modelId="{395F17FE-634F-4996-B9B1-7E654B96F8E1}" type="pres">
      <dgm:prSet presAssocID="{8D9467BF-ED61-494F-A450-3DF2B0EA4F82}" presName="compNode" presStyleCnt="0"/>
      <dgm:spPr/>
    </dgm:pt>
    <dgm:pt modelId="{104ECBA3-659C-491E-A4B5-147C7F11216B}" type="pres">
      <dgm:prSet presAssocID="{8D9467BF-ED61-494F-A450-3DF2B0EA4F8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7CB6C193-7EBD-490C-A569-7B4CC6640E99}" type="pres">
      <dgm:prSet presAssocID="{8D9467BF-ED61-494F-A450-3DF2B0EA4F82}" presName="iconSpace" presStyleCnt="0"/>
      <dgm:spPr/>
    </dgm:pt>
    <dgm:pt modelId="{08E5C48C-C1BE-4613-8A71-C8A69EF2B269}" type="pres">
      <dgm:prSet presAssocID="{8D9467BF-ED61-494F-A450-3DF2B0EA4F82}" presName="parTx" presStyleLbl="revTx" presStyleIdx="2" presStyleCnt="4">
        <dgm:presLayoutVars>
          <dgm:chMax val="0"/>
          <dgm:chPref val="0"/>
        </dgm:presLayoutVars>
      </dgm:prSet>
      <dgm:spPr/>
    </dgm:pt>
    <dgm:pt modelId="{8FC30B33-5ACC-41C5-A8D6-041BA5252398}" type="pres">
      <dgm:prSet presAssocID="{8D9467BF-ED61-494F-A450-3DF2B0EA4F82}" presName="txSpace" presStyleCnt="0"/>
      <dgm:spPr/>
    </dgm:pt>
    <dgm:pt modelId="{3005E991-4420-4BCA-8E7E-68C0BB21E24E}" type="pres">
      <dgm:prSet presAssocID="{8D9467BF-ED61-494F-A450-3DF2B0EA4F82}" presName="desTx" presStyleLbl="revTx" presStyleIdx="3" presStyleCnt="4">
        <dgm:presLayoutVars/>
      </dgm:prSet>
      <dgm:spPr/>
    </dgm:pt>
  </dgm:ptLst>
  <dgm:cxnLst>
    <dgm:cxn modelId="{D2227508-BF3B-46CC-AC80-38E3D0F24B24}" type="presOf" srcId="{7B6FC245-5933-44BB-87F8-86BA7C821064}" destId="{06A025B4-5CB0-4723-AEA0-9CBD4DD2F751}" srcOrd="0" destOrd="0" presId="urn:microsoft.com/office/officeart/2018/2/layout/IconLabelDescriptionList"/>
    <dgm:cxn modelId="{F9F97415-09A4-40B2-81A7-A9DB3E99750A}" type="presOf" srcId="{A885C97F-CFFE-4112-AFCA-FBF1806B2253}" destId="{64C91D06-5BC8-4F39-BA63-A750E453A3CB}" srcOrd="0" destOrd="0" presId="urn:microsoft.com/office/officeart/2018/2/layout/IconLabelDescriptionList"/>
    <dgm:cxn modelId="{D19B1867-4457-44D3-AAC4-CA09135C7D2D}" type="presOf" srcId="{8D9467BF-ED61-494F-A450-3DF2B0EA4F82}" destId="{08E5C48C-C1BE-4613-8A71-C8A69EF2B269}" srcOrd="0" destOrd="0" presId="urn:microsoft.com/office/officeart/2018/2/layout/IconLabelDescriptionList"/>
    <dgm:cxn modelId="{4E4A1283-4D49-47C6-BADC-C7991C447835}" type="presOf" srcId="{BD535206-5B71-4B23-BC7A-2CAAC6BB4724}" destId="{3005E991-4420-4BCA-8E7E-68C0BB21E24E}" srcOrd="0" destOrd="0" presId="urn:microsoft.com/office/officeart/2018/2/layout/IconLabelDescriptionList"/>
    <dgm:cxn modelId="{0B12C88A-E749-4CAF-8D7F-06EAB23AD83D}" srcId="{7B6FC245-5933-44BB-87F8-86BA7C821064}" destId="{A3BA306F-DD76-486A-990C-5B042460AE47}" srcOrd="0" destOrd="0" parTransId="{CCFB7F5A-A024-40DE-95F6-E5D851D956A9}" sibTransId="{D704C60E-3040-4032-8109-61FC9FAC740C}"/>
    <dgm:cxn modelId="{53E5C092-52DB-4D3C-AE5A-6F1EDA7585C3}" type="presOf" srcId="{A3BA306F-DD76-486A-990C-5B042460AE47}" destId="{9E9507CE-F740-4A85-A8F4-B7E9FFF3B3C3}" srcOrd="0" destOrd="0" presId="urn:microsoft.com/office/officeart/2018/2/layout/IconLabelDescriptionList"/>
    <dgm:cxn modelId="{C06022B8-500F-48C8-9853-B29EEB3FEB8F}" srcId="{7B6FC245-5933-44BB-87F8-86BA7C821064}" destId="{8D9467BF-ED61-494F-A450-3DF2B0EA4F82}" srcOrd="1" destOrd="0" parTransId="{89FC8FF4-24BD-4AB0-AAAA-AD9F000D62BA}" sibTransId="{560C4B6D-0F2B-498B-9D01-E87E6D7A23C8}"/>
    <dgm:cxn modelId="{12053FBB-9BCD-4162-8B99-A066BF5E65DC}" srcId="{8D9467BF-ED61-494F-A450-3DF2B0EA4F82}" destId="{BD535206-5B71-4B23-BC7A-2CAAC6BB4724}" srcOrd="0" destOrd="0" parTransId="{17685E14-2C03-4C58-90DC-3E72FC3F6650}" sibTransId="{FAAB67F7-A8FA-4514-99C4-ED2A23D249B5}"/>
    <dgm:cxn modelId="{9700D4E6-6EB2-4802-B4B1-8EED9F55A4BE}" srcId="{A3BA306F-DD76-486A-990C-5B042460AE47}" destId="{A885C97F-CFFE-4112-AFCA-FBF1806B2253}" srcOrd="0" destOrd="0" parTransId="{4ADD36E4-95BA-450F-A14E-6A609DA94E55}" sibTransId="{D1690383-1976-4B75-B604-5B5467E52409}"/>
    <dgm:cxn modelId="{910FA388-A812-447C-A424-89F7AC8ED6EA}" type="presParOf" srcId="{06A025B4-5CB0-4723-AEA0-9CBD4DD2F751}" destId="{2B859CCE-6118-47F9-88AF-83E6602ADC6E}" srcOrd="0" destOrd="0" presId="urn:microsoft.com/office/officeart/2018/2/layout/IconLabelDescriptionList"/>
    <dgm:cxn modelId="{84725FA0-5785-48B2-8CEE-299E2670E465}" type="presParOf" srcId="{2B859CCE-6118-47F9-88AF-83E6602ADC6E}" destId="{BED05B59-5102-4CDF-B5A6-B50248D901A6}" srcOrd="0" destOrd="0" presId="urn:microsoft.com/office/officeart/2018/2/layout/IconLabelDescriptionList"/>
    <dgm:cxn modelId="{823BC9BC-DCFD-4B11-8A38-52A3DA2C788D}" type="presParOf" srcId="{2B859CCE-6118-47F9-88AF-83E6602ADC6E}" destId="{12499124-6B94-44AD-9EC9-A01461FBA716}" srcOrd="1" destOrd="0" presId="urn:microsoft.com/office/officeart/2018/2/layout/IconLabelDescriptionList"/>
    <dgm:cxn modelId="{5CBB3D9B-28AB-4678-8610-5F03BD52F52C}" type="presParOf" srcId="{2B859CCE-6118-47F9-88AF-83E6602ADC6E}" destId="{9E9507CE-F740-4A85-A8F4-B7E9FFF3B3C3}" srcOrd="2" destOrd="0" presId="urn:microsoft.com/office/officeart/2018/2/layout/IconLabelDescriptionList"/>
    <dgm:cxn modelId="{9BFB7F4D-36F0-4A63-BC1F-B656544EF918}" type="presParOf" srcId="{2B859CCE-6118-47F9-88AF-83E6602ADC6E}" destId="{C71DF481-CD9A-426B-81D1-0D726463940E}" srcOrd="3" destOrd="0" presId="urn:microsoft.com/office/officeart/2018/2/layout/IconLabelDescriptionList"/>
    <dgm:cxn modelId="{E68988E7-D38A-484F-B933-07FF4714B7F8}" type="presParOf" srcId="{2B859CCE-6118-47F9-88AF-83E6602ADC6E}" destId="{64C91D06-5BC8-4F39-BA63-A750E453A3CB}" srcOrd="4" destOrd="0" presId="urn:microsoft.com/office/officeart/2018/2/layout/IconLabelDescriptionList"/>
    <dgm:cxn modelId="{50982BDD-74B6-43A8-BA50-9CC030B62E7D}" type="presParOf" srcId="{06A025B4-5CB0-4723-AEA0-9CBD4DD2F751}" destId="{25358BF7-477A-4DFE-BA4A-DAAD7DCE0685}" srcOrd="1" destOrd="0" presId="urn:microsoft.com/office/officeart/2018/2/layout/IconLabelDescriptionList"/>
    <dgm:cxn modelId="{86CD4519-6E36-4704-9ECB-0CBAEAC87E1D}" type="presParOf" srcId="{06A025B4-5CB0-4723-AEA0-9CBD4DD2F751}" destId="{395F17FE-634F-4996-B9B1-7E654B96F8E1}" srcOrd="2" destOrd="0" presId="urn:microsoft.com/office/officeart/2018/2/layout/IconLabelDescriptionList"/>
    <dgm:cxn modelId="{FA4E4BA3-E5DE-4B36-BE7E-80133068F686}" type="presParOf" srcId="{395F17FE-634F-4996-B9B1-7E654B96F8E1}" destId="{104ECBA3-659C-491E-A4B5-147C7F11216B}" srcOrd="0" destOrd="0" presId="urn:microsoft.com/office/officeart/2018/2/layout/IconLabelDescriptionList"/>
    <dgm:cxn modelId="{511F026C-9FDB-4690-8DCA-AEB39889637C}" type="presParOf" srcId="{395F17FE-634F-4996-B9B1-7E654B96F8E1}" destId="{7CB6C193-7EBD-490C-A569-7B4CC6640E99}" srcOrd="1" destOrd="0" presId="urn:microsoft.com/office/officeart/2018/2/layout/IconLabelDescriptionList"/>
    <dgm:cxn modelId="{D436EFC4-349A-495B-ADD8-FF9AB3575DB7}" type="presParOf" srcId="{395F17FE-634F-4996-B9B1-7E654B96F8E1}" destId="{08E5C48C-C1BE-4613-8A71-C8A69EF2B269}" srcOrd="2" destOrd="0" presId="urn:microsoft.com/office/officeart/2018/2/layout/IconLabelDescriptionList"/>
    <dgm:cxn modelId="{61A86FA0-52A1-4018-8863-CD3C756050FD}" type="presParOf" srcId="{395F17FE-634F-4996-B9B1-7E654B96F8E1}" destId="{8FC30B33-5ACC-41C5-A8D6-041BA5252398}" srcOrd="3" destOrd="0" presId="urn:microsoft.com/office/officeart/2018/2/layout/IconLabelDescriptionList"/>
    <dgm:cxn modelId="{770CF1C9-0C69-43B4-AEFD-67DAE9D63C4B}" type="presParOf" srcId="{395F17FE-634F-4996-B9B1-7E654B96F8E1}" destId="{3005E991-4420-4BCA-8E7E-68C0BB21E24E}"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B6FC245-5933-44BB-87F8-86BA7C821064}"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3BA306F-DD76-486A-990C-5B042460AE47}">
      <dgm:prSet custT="1"/>
      <dgm:spPr/>
      <dgm:t>
        <a:bodyPr/>
        <a:lstStyle/>
        <a:p>
          <a:pPr>
            <a:defRPr b="1"/>
          </a:pPr>
          <a:r>
            <a:rPr lang="en-US" sz="2200" dirty="0">
              <a:latin typeface="Arial Nova" panose="020B0504020202020204" pitchFamily="34" charset="0"/>
            </a:rPr>
            <a:t>If a person does not submit to cross-examination at the hearing, the decision-maker </a:t>
          </a:r>
          <a:r>
            <a:rPr lang="en-US" sz="2200" b="1" u="sng" dirty="0">
              <a:latin typeface="Arial Nova" panose="020B0504020202020204" pitchFamily="34" charset="0"/>
            </a:rPr>
            <a:t>may</a:t>
          </a:r>
          <a:r>
            <a:rPr lang="en-US" sz="2200" b="1" u="none" dirty="0">
              <a:latin typeface="Arial Nova" panose="020B0504020202020204" pitchFamily="34" charset="0"/>
            </a:rPr>
            <a:t> </a:t>
          </a:r>
          <a:r>
            <a:rPr lang="en-US" sz="2200" dirty="0">
              <a:latin typeface="Arial Nova" panose="020B0504020202020204" pitchFamily="34" charset="0"/>
            </a:rPr>
            <a:t>rely on any (previous) statement of that person in reaching a determination regarding responsibility.</a:t>
          </a:r>
        </a:p>
      </dgm:t>
    </dgm:pt>
    <dgm:pt modelId="{CCFB7F5A-A024-40DE-95F6-E5D851D956A9}" type="parTrans" cxnId="{0B12C88A-E749-4CAF-8D7F-06EAB23AD83D}">
      <dgm:prSet/>
      <dgm:spPr/>
      <dgm:t>
        <a:bodyPr/>
        <a:lstStyle/>
        <a:p>
          <a:endParaRPr lang="en-US"/>
        </a:p>
      </dgm:t>
    </dgm:pt>
    <dgm:pt modelId="{D704C60E-3040-4032-8109-61FC9FAC740C}" type="sibTrans" cxnId="{0B12C88A-E749-4CAF-8D7F-06EAB23AD83D}">
      <dgm:prSet/>
      <dgm:spPr/>
      <dgm:t>
        <a:bodyPr/>
        <a:lstStyle/>
        <a:p>
          <a:endParaRPr lang="en-US"/>
        </a:p>
      </dgm:t>
    </dgm:pt>
    <dgm:pt modelId="{A885C97F-CFFE-4112-AFCA-FBF1806B2253}">
      <dgm:prSet/>
      <dgm:spPr/>
      <dgm:t>
        <a:bodyPr/>
        <a:lstStyle/>
        <a:p>
          <a:endParaRPr lang="en-US" dirty="0"/>
        </a:p>
      </dgm:t>
    </dgm:pt>
    <dgm:pt modelId="{4ADD36E4-95BA-450F-A14E-6A609DA94E55}" type="parTrans" cxnId="{9700D4E6-6EB2-4802-B4B1-8EED9F55A4BE}">
      <dgm:prSet/>
      <dgm:spPr/>
      <dgm:t>
        <a:bodyPr/>
        <a:lstStyle/>
        <a:p>
          <a:endParaRPr lang="en-US"/>
        </a:p>
      </dgm:t>
    </dgm:pt>
    <dgm:pt modelId="{D1690383-1976-4B75-B604-5B5467E52409}" type="sibTrans" cxnId="{9700D4E6-6EB2-4802-B4B1-8EED9F55A4BE}">
      <dgm:prSet/>
      <dgm:spPr/>
      <dgm:t>
        <a:bodyPr/>
        <a:lstStyle/>
        <a:p>
          <a:endParaRPr lang="en-US"/>
        </a:p>
      </dgm:t>
    </dgm:pt>
    <dgm:pt modelId="{8D9467BF-ED61-494F-A450-3DF2B0EA4F82}">
      <dgm:prSet custT="1"/>
      <dgm:spPr/>
      <dgm:t>
        <a:bodyPr/>
        <a:lstStyle/>
        <a:p>
          <a:pPr>
            <a:defRPr b="1"/>
          </a:pPr>
          <a:r>
            <a:rPr lang="en-US" sz="2200" dirty="0">
              <a:latin typeface="Arial Nova" panose="020B0504020202020204" pitchFamily="34" charset="0"/>
            </a:rPr>
            <a:t>The decision-maker cannot draw an inference about the determination regarding responsibility based solely on a person’s absence from a hearing or refusal to answer cross-examination questions.</a:t>
          </a:r>
        </a:p>
      </dgm:t>
    </dgm:pt>
    <dgm:pt modelId="{89FC8FF4-24BD-4AB0-AAAA-AD9F000D62BA}" type="parTrans" cxnId="{C06022B8-500F-48C8-9853-B29EEB3FEB8F}">
      <dgm:prSet/>
      <dgm:spPr/>
      <dgm:t>
        <a:bodyPr/>
        <a:lstStyle/>
        <a:p>
          <a:endParaRPr lang="en-US"/>
        </a:p>
      </dgm:t>
    </dgm:pt>
    <dgm:pt modelId="{560C4B6D-0F2B-498B-9D01-E87E6D7A23C8}" type="sibTrans" cxnId="{C06022B8-500F-48C8-9853-B29EEB3FEB8F}">
      <dgm:prSet/>
      <dgm:spPr/>
      <dgm:t>
        <a:bodyPr/>
        <a:lstStyle/>
        <a:p>
          <a:endParaRPr lang="en-US"/>
        </a:p>
      </dgm:t>
    </dgm:pt>
    <dgm:pt modelId="{BD535206-5B71-4B23-BC7A-2CAAC6BB4724}">
      <dgm:prSet/>
      <dgm:spPr/>
      <dgm:t>
        <a:bodyPr/>
        <a:lstStyle/>
        <a:p>
          <a:endParaRPr lang="en-US" dirty="0"/>
        </a:p>
      </dgm:t>
    </dgm:pt>
    <dgm:pt modelId="{17685E14-2C03-4C58-90DC-3E72FC3F6650}" type="parTrans" cxnId="{12053FBB-9BCD-4162-8B99-A066BF5E65DC}">
      <dgm:prSet/>
      <dgm:spPr/>
      <dgm:t>
        <a:bodyPr/>
        <a:lstStyle/>
        <a:p>
          <a:endParaRPr lang="en-US"/>
        </a:p>
      </dgm:t>
    </dgm:pt>
    <dgm:pt modelId="{FAAB67F7-A8FA-4514-99C4-ED2A23D249B5}" type="sibTrans" cxnId="{12053FBB-9BCD-4162-8B99-A066BF5E65DC}">
      <dgm:prSet/>
      <dgm:spPr/>
      <dgm:t>
        <a:bodyPr/>
        <a:lstStyle/>
        <a:p>
          <a:endParaRPr lang="en-US"/>
        </a:p>
      </dgm:t>
    </dgm:pt>
    <dgm:pt modelId="{06A025B4-5CB0-4723-AEA0-9CBD4DD2F751}" type="pres">
      <dgm:prSet presAssocID="{7B6FC245-5933-44BB-87F8-86BA7C821064}" presName="root" presStyleCnt="0">
        <dgm:presLayoutVars>
          <dgm:dir/>
          <dgm:resizeHandles val="exact"/>
        </dgm:presLayoutVars>
      </dgm:prSet>
      <dgm:spPr/>
    </dgm:pt>
    <dgm:pt modelId="{2B859CCE-6118-47F9-88AF-83E6602ADC6E}" type="pres">
      <dgm:prSet presAssocID="{A3BA306F-DD76-486A-990C-5B042460AE47}" presName="compNode" presStyleCnt="0"/>
      <dgm:spPr/>
    </dgm:pt>
    <dgm:pt modelId="{BED05B59-5102-4CDF-B5A6-B50248D901A6}" type="pres">
      <dgm:prSet presAssocID="{A3BA306F-DD76-486A-990C-5B042460AE4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eaf"/>
        </a:ext>
      </dgm:extLst>
    </dgm:pt>
    <dgm:pt modelId="{12499124-6B94-44AD-9EC9-A01461FBA716}" type="pres">
      <dgm:prSet presAssocID="{A3BA306F-DD76-486A-990C-5B042460AE47}" presName="iconSpace" presStyleCnt="0"/>
      <dgm:spPr/>
    </dgm:pt>
    <dgm:pt modelId="{9E9507CE-F740-4A85-A8F4-B7E9FFF3B3C3}" type="pres">
      <dgm:prSet presAssocID="{A3BA306F-DD76-486A-990C-5B042460AE47}" presName="parTx" presStyleLbl="revTx" presStyleIdx="0" presStyleCnt="4" custLinFactNeighborX="5985" custLinFactNeighborY="-2212">
        <dgm:presLayoutVars>
          <dgm:chMax val="0"/>
          <dgm:chPref val="0"/>
        </dgm:presLayoutVars>
      </dgm:prSet>
      <dgm:spPr/>
    </dgm:pt>
    <dgm:pt modelId="{C71DF481-CD9A-426B-81D1-0D726463940E}" type="pres">
      <dgm:prSet presAssocID="{A3BA306F-DD76-486A-990C-5B042460AE47}" presName="txSpace" presStyleCnt="0"/>
      <dgm:spPr/>
    </dgm:pt>
    <dgm:pt modelId="{64C91D06-5BC8-4F39-BA63-A750E453A3CB}" type="pres">
      <dgm:prSet presAssocID="{A3BA306F-DD76-486A-990C-5B042460AE47}" presName="desTx" presStyleLbl="revTx" presStyleIdx="1" presStyleCnt="4">
        <dgm:presLayoutVars/>
      </dgm:prSet>
      <dgm:spPr/>
    </dgm:pt>
    <dgm:pt modelId="{25358BF7-477A-4DFE-BA4A-DAAD7DCE0685}" type="pres">
      <dgm:prSet presAssocID="{D704C60E-3040-4032-8109-61FC9FAC740C}" presName="sibTrans" presStyleCnt="0"/>
      <dgm:spPr/>
    </dgm:pt>
    <dgm:pt modelId="{395F17FE-634F-4996-B9B1-7E654B96F8E1}" type="pres">
      <dgm:prSet presAssocID="{8D9467BF-ED61-494F-A450-3DF2B0EA4F82}" presName="compNode" presStyleCnt="0"/>
      <dgm:spPr/>
    </dgm:pt>
    <dgm:pt modelId="{104ECBA3-659C-491E-A4B5-147C7F11216B}" type="pres">
      <dgm:prSet presAssocID="{8D9467BF-ED61-494F-A450-3DF2B0EA4F8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7CB6C193-7EBD-490C-A569-7B4CC6640E99}" type="pres">
      <dgm:prSet presAssocID="{8D9467BF-ED61-494F-A450-3DF2B0EA4F82}" presName="iconSpace" presStyleCnt="0"/>
      <dgm:spPr/>
    </dgm:pt>
    <dgm:pt modelId="{08E5C48C-C1BE-4613-8A71-C8A69EF2B269}" type="pres">
      <dgm:prSet presAssocID="{8D9467BF-ED61-494F-A450-3DF2B0EA4F82}" presName="parTx" presStyleLbl="revTx" presStyleIdx="2" presStyleCnt="4" custLinFactNeighborY="-3003">
        <dgm:presLayoutVars>
          <dgm:chMax val="0"/>
          <dgm:chPref val="0"/>
        </dgm:presLayoutVars>
      </dgm:prSet>
      <dgm:spPr/>
    </dgm:pt>
    <dgm:pt modelId="{8FC30B33-5ACC-41C5-A8D6-041BA5252398}" type="pres">
      <dgm:prSet presAssocID="{8D9467BF-ED61-494F-A450-3DF2B0EA4F82}" presName="txSpace" presStyleCnt="0"/>
      <dgm:spPr/>
    </dgm:pt>
    <dgm:pt modelId="{3005E991-4420-4BCA-8E7E-68C0BB21E24E}" type="pres">
      <dgm:prSet presAssocID="{8D9467BF-ED61-494F-A450-3DF2B0EA4F82}" presName="desTx" presStyleLbl="revTx" presStyleIdx="3" presStyleCnt="4">
        <dgm:presLayoutVars/>
      </dgm:prSet>
      <dgm:spPr/>
    </dgm:pt>
  </dgm:ptLst>
  <dgm:cxnLst>
    <dgm:cxn modelId="{D2227508-BF3B-46CC-AC80-38E3D0F24B24}" type="presOf" srcId="{7B6FC245-5933-44BB-87F8-86BA7C821064}" destId="{06A025B4-5CB0-4723-AEA0-9CBD4DD2F751}" srcOrd="0" destOrd="0" presId="urn:microsoft.com/office/officeart/2018/2/layout/IconLabelDescriptionList"/>
    <dgm:cxn modelId="{F9F97415-09A4-40B2-81A7-A9DB3E99750A}" type="presOf" srcId="{A885C97F-CFFE-4112-AFCA-FBF1806B2253}" destId="{64C91D06-5BC8-4F39-BA63-A750E453A3CB}" srcOrd="0" destOrd="0" presId="urn:microsoft.com/office/officeart/2018/2/layout/IconLabelDescriptionList"/>
    <dgm:cxn modelId="{D19B1867-4457-44D3-AAC4-CA09135C7D2D}" type="presOf" srcId="{8D9467BF-ED61-494F-A450-3DF2B0EA4F82}" destId="{08E5C48C-C1BE-4613-8A71-C8A69EF2B269}" srcOrd="0" destOrd="0" presId="urn:microsoft.com/office/officeart/2018/2/layout/IconLabelDescriptionList"/>
    <dgm:cxn modelId="{4E4A1283-4D49-47C6-BADC-C7991C447835}" type="presOf" srcId="{BD535206-5B71-4B23-BC7A-2CAAC6BB4724}" destId="{3005E991-4420-4BCA-8E7E-68C0BB21E24E}" srcOrd="0" destOrd="0" presId="urn:microsoft.com/office/officeart/2018/2/layout/IconLabelDescriptionList"/>
    <dgm:cxn modelId="{0B12C88A-E749-4CAF-8D7F-06EAB23AD83D}" srcId="{7B6FC245-5933-44BB-87F8-86BA7C821064}" destId="{A3BA306F-DD76-486A-990C-5B042460AE47}" srcOrd="0" destOrd="0" parTransId="{CCFB7F5A-A024-40DE-95F6-E5D851D956A9}" sibTransId="{D704C60E-3040-4032-8109-61FC9FAC740C}"/>
    <dgm:cxn modelId="{53E5C092-52DB-4D3C-AE5A-6F1EDA7585C3}" type="presOf" srcId="{A3BA306F-DD76-486A-990C-5B042460AE47}" destId="{9E9507CE-F740-4A85-A8F4-B7E9FFF3B3C3}" srcOrd="0" destOrd="0" presId="urn:microsoft.com/office/officeart/2018/2/layout/IconLabelDescriptionList"/>
    <dgm:cxn modelId="{C06022B8-500F-48C8-9853-B29EEB3FEB8F}" srcId="{7B6FC245-5933-44BB-87F8-86BA7C821064}" destId="{8D9467BF-ED61-494F-A450-3DF2B0EA4F82}" srcOrd="1" destOrd="0" parTransId="{89FC8FF4-24BD-4AB0-AAAA-AD9F000D62BA}" sibTransId="{560C4B6D-0F2B-498B-9D01-E87E6D7A23C8}"/>
    <dgm:cxn modelId="{12053FBB-9BCD-4162-8B99-A066BF5E65DC}" srcId="{8D9467BF-ED61-494F-A450-3DF2B0EA4F82}" destId="{BD535206-5B71-4B23-BC7A-2CAAC6BB4724}" srcOrd="0" destOrd="0" parTransId="{17685E14-2C03-4C58-90DC-3E72FC3F6650}" sibTransId="{FAAB67F7-A8FA-4514-99C4-ED2A23D249B5}"/>
    <dgm:cxn modelId="{9700D4E6-6EB2-4802-B4B1-8EED9F55A4BE}" srcId="{A3BA306F-DD76-486A-990C-5B042460AE47}" destId="{A885C97F-CFFE-4112-AFCA-FBF1806B2253}" srcOrd="0" destOrd="0" parTransId="{4ADD36E4-95BA-450F-A14E-6A609DA94E55}" sibTransId="{D1690383-1976-4B75-B604-5B5467E52409}"/>
    <dgm:cxn modelId="{910FA388-A812-447C-A424-89F7AC8ED6EA}" type="presParOf" srcId="{06A025B4-5CB0-4723-AEA0-9CBD4DD2F751}" destId="{2B859CCE-6118-47F9-88AF-83E6602ADC6E}" srcOrd="0" destOrd="0" presId="urn:microsoft.com/office/officeart/2018/2/layout/IconLabelDescriptionList"/>
    <dgm:cxn modelId="{84725FA0-5785-48B2-8CEE-299E2670E465}" type="presParOf" srcId="{2B859CCE-6118-47F9-88AF-83E6602ADC6E}" destId="{BED05B59-5102-4CDF-B5A6-B50248D901A6}" srcOrd="0" destOrd="0" presId="urn:microsoft.com/office/officeart/2018/2/layout/IconLabelDescriptionList"/>
    <dgm:cxn modelId="{823BC9BC-DCFD-4B11-8A38-52A3DA2C788D}" type="presParOf" srcId="{2B859CCE-6118-47F9-88AF-83E6602ADC6E}" destId="{12499124-6B94-44AD-9EC9-A01461FBA716}" srcOrd="1" destOrd="0" presId="urn:microsoft.com/office/officeart/2018/2/layout/IconLabelDescriptionList"/>
    <dgm:cxn modelId="{5CBB3D9B-28AB-4678-8610-5F03BD52F52C}" type="presParOf" srcId="{2B859CCE-6118-47F9-88AF-83E6602ADC6E}" destId="{9E9507CE-F740-4A85-A8F4-B7E9FFF3B3C3}" srcOrd="2" destOrd="0" presId="urn:microsoft.com/office/officeart/2018/2/layout/IconLabelDescriptionList"/>
    <dgm:cxn modelId="{9BFB7F4D-36F0-4A63-BC1F-B656544EF918}" type="presParOf" srcId="{2B859CCE-6118-47F9-88AF-83E6602ADC6E}" destId="{C71DF481-CD9A-426B-81D1-0D726463940E}" srcOrd="3" destOrd="0" presId="urn:microsoft.com/office/officeart/2018/2/layout/IconLabelDescriptionList"/>
    <dgm:cxn modelId="{E68988E7-D38A-484F-B933-07FF4714B7F8}" type="presParOf" srcId="{2B859CCE-6118-47F9-88AF-83E6602ADC6E}" destId="{64C91D06-5BC8-4F39-BA63-A750E453A3CB}" srcOrd="4" destOrd="0" presId="urn:microsoft.com/office/officeart/2018/2/layout/IconLabelDescriptionList"/>
    <dgm:cxn modelId="{50982BDD-74B6-43A8-BA50-9CC030B62E7D}" type="presParOf" srcId="{06A025B4-5CB0-4723-AEA0-9CBD4DD2F751}" destId="{25358BF7-477A-4DFE-BA4A-DAAD7DCE0685}" srcOrd="1" destOrd="0" presId="urn:microsoft.com/office/officeart/2018/2/layout/IconLabelDescriptionList"/>
    <dgm:cxn modelId="{86CD4519-6E36-4704-9ECB-0CBAEAC87E1D}" type="presParOf" srcId="{06A025B4-5CB0-4723-AEA0-9CBD4DD2F751}" destId="{395F17FE-634F-4996-B9B1-7E654B96F8E1}" srcOrd="2" destOrd="0" presId="urn:microsoft.com/office/officeart/2018/2/layout/IconLabelDescriptionList"/>
    <dgm:cxn modelId="{FA4E4BA3-E5DE-4B36-BE7E-80133068F686}" type="presParOf" srcId="{395F17FE-634F-4996-B9B1-7E654B96F8E1}" destId="{104ECBA3-659C-491E-A4B5-147C7F11216B}" srcOrd="0" destOrd="0" presId="urn:microsoft.com/office/officeart/2018/2/layout/IconLabelDescriptionList"/>
    <dgm:cxn modelId="{511F026C-9FDB-4690-8DCA-AEB39889637C}" type="presParOf" srcId="{395F17FE-634F-4996-B9B1-7E654B96F8E1}" destId="{7CB6C193-7EBD-490C-A569-7B4CC6640E99}" srcOrd="1" destOrd="0" presId="urn:microsoft.com/office/officeart/2018/2/layout/IconLabelDescriptionList"/>
    <dgm:cxn modelId="{D436EFC4-349A-495B-ADD8-FF9AB3575DB7}" type="presParOf" srcId="{395F17FE-634F-4996-B9B1-7E654B96F8E1}" destId="{08E5C48C-C1BE-4613-8A71-C8A69EF2B269}" srcOrd="2" destOrd="0" presId="urn:microsoft.com/office/officeart/2018/2/layout/IconLabelDescriptionList"/>
    <dgm:cxn modelId="{61A86FA0-52A1-4018-8863-CD3C756050FD}" type="presParOf" srcId="{395F17FE-634F-4996-B9B1-7E654B96F8E1}" destId="{8FC30B33-5ACC-41C5-A8D6-041BA5252398}" srcOrd="3" destOrd="0" presId="urn:microsoft.com/office/officeart/2018/2/layout/IconLabelDescriptionList"/>
    <dgm:cxn modelId="{770CF1C9-0C69-43B4-AEFD-67DAE9D63C4B}" type="presParOf" srcId="{395F17FE-634F-4996-B9B1-7E654B96F8E1}" destId="{3005E991-4420-4BCA-8E7E-68C0BB21E24E}"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DF0278-B663-4BA3-B77F-E029B73DCF87}">
      <dsp:nvSpPr>
        <dsp:cNvPr id="0" name=""/>
        <dsp:cNvSpPr/>
      </dsp:nvSpPr>
      <dsp:spPr>
        <a:xfrm>
          <a:off x="8805" y="51917"/>
          <a:ext cx="2631868" cy="1579121"/>
        </a:xfrm>
        <a:prstGeom prst="roundRect">
          <a:avLst>
            <a:gd name="adj" fmla="val 10000"/>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Incident</a:t>
          </a:r>
        </a:p>
      </dsp:txBody>
      <dsp:txXfrm>
        <a:off x="55056" y="98168"/>
        <a:ext cx="2539366" cy="1486619"/>
      </dsp:txXfrm>
    </dsp:sp>
    <dsp:sp modelId="{79C81B3D-AC8F-4DF2-BF3E-F94B2EFA7A92}">
      <dsp:nvSpPr>
        <dsp:cNvPr id="0" name=""/>
        <dsp:cNvSpPr/>
      </dsp:nvSpPr>
      <dsp:spPr>
        <a:xfrm>
          <a:off x="2872278" y="515126"/>
          <a:ext cx="557956" cy="652703"/>
        </a:xfrm>
        <a:prstGeom prst="rightArrow">
          <a:avLst>
            <a:gd name="adj1" fmla="val 60000"/>
            <a:gd name="adj2" fmla="val 50000"/>
          </a:avLst>
        </a:prstGeom>
        <a:gradFill rotWithShape="0">
          <a:gsLst>
            <a:gs pos="0">
              <a:schemeClr val="accent1">
                <a:tint val="60000"/>
                <a:hueOff val="0"/>
                <a:satOff val="0"/>
                <a:lumOff val="0"/>
                <a:alphaOff val="0"/>
                <a:tint val="96000"/>
                <a:lumMod val="102000"/>
              </a:schemeClr>
            </a:gs>
            <a:gs pos="100000">
              <a:schemeClr val="accent1">
                <a:tint val="60000"/>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2872278" y="645667"/>
        <a:ext cx="390569" cy="391621"/>
      </dsp:txXfrm>
    </dsp:sp>
    <dsp:sp modelId="{76DC6071-6078-4635-ADFF-3EACAB1D6552}">
      <dsp:nvSpPr>
        <dsp:cNvPr id="0" name=""/>
        <dsp:cNvSpPr/>
      </dsp:nvSpPr>
      <dsp:spPr>
        <a:xfrm>
          <a:off x="3693421" y="51917"/>
          <a:ext cx="2631868" cy="1579121"/>
        </a:xfrm>
        <a:prstGeom prst="roundRect">
          <a:avLst>
            <a:gd name="adj" fmla="val 10000"/>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Initial Assessment</a:t>
          </a:r>
        </a:p>
      </dsp:txBody>
      <dsp:txXfrm>
        <a:off x="3739672" y="98168"/>
        <a:ext cx="2539366" cy="1486619"/>
      </dsp:txXfrm>
    </dsp:sp>
    <dsp:sp modelId="{6376286A-5B82-410B-BB9A-AE31BBBF9887}">
      <dsp:nvSpPr>
        <dsp:cNvPr id="0" name=""/>
        <dsp:cNvSpPr/>
      </dsp:nvSpPr>
      <dsp:spPr>
        <a:xfrm>
          <a:off x="6556894" y="515126"/>
          <a:ext cx="557956" cy="652703"/>
        </a:xfrm>
        <a:prstGeom prst="rightArrow">
          <a:avLst>
            <a:gd name="adj1" fmla="val 60000"/>
            <a:gd name="adj2" fmla="val 50000"/>
          </a:avLst>
        </a:prstGeom>
        <a:gradFill rotWithShape="0">
          <a:gsLst>
            <a:gs pos="0">
              <a:schemeClr val="accent1">
                <a:tint val="60000"/>
                <a:hueOff val="0"/>
                <a:satOff val="0"/>
                <a:lumOff val="0"/>
                <a:alphaOff val="0"/>
                <a:tint val="96000"/>
                <a:lumMod val="102000"/>
              </a:schemeClr>
            </a:gs>
            <a:gs pos="100000">
              <a:schemeClr val="accent1">
                <a:tint val="60000"/>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6556894" y="645667"/>
        <a:ext cx="390569" cy="391621"/>
      </dsp:txXfrm>
    </dsp:sp>
    <dsp:sp modelId="{D8D9DCE3-18FD-4E8B-B8F9-631D435B9F75}">
      <dsp:nvSpPr>
        <dsp:cNvPr id="0" name=""/>
        <dsp:cNvSpPr/>
      </dsp:nvSpPr>
      <dsp:spPr>
        <a:xfrm>
          <a:off x="7378037" y="51917"/>
          <a:ext cx="2631868" cy="1579121"/>
        </a:xfrm>
        <a:prstGeom prst="roundRect">
          <a:avLst>
            <a:gd name="adj" fmla="val 10000"/>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100000"/>
            </a:lnSpc>
            <a:spcBef>
              <a:spcPct val="0"/>
            </a:spcBef>
            <a:spcAft>
              <a:spcPts val="0"/>
            </a:spcAft>
            <a:buNone/>
          </a:pPr>
          <a:r>
            <a:rPr lang="en-US" sz="2400" kern="1200" dirty="0"/>
            <a:t>Formal Investigation </a:t>
          </a:r>
        </a:p>
        <a:p>
          <a:pPr marL="0" lvl="0" indent="0" algn="ctr" defTabSz="1066800">
            <a:lnSpc>
              <a:spcPct val="100000"/>
            </a:lnSpc>
            <a:spcBef>
              <a:spcPct val="0"/>
            </a:spcBef>
            <a:spcAft>
              <a:spcPts val="0"/>
            </a:spcAft>
            <a:buNone/>
          </a:pPr>
          <a:r>
            <a:rPr lang="en-US" sz="2400" kern="1200" dirty="0"/>
            <a:t>&amp; Report</a:t>
          </a:r>
        </a:p>
      </dsp:txBody>
      <dsp:txXfrm>
        <a:off x="7424288" y="98168"/>
        <a:ext cx="2539366" cy="1486619"/>
      </dsp:txXfrm>
    </dsp:sp>
    <dsp:sp modelId="{5D21B393-B53E-4B34-ADBE-258F84E4FFF5}">
      <dsp:nvSpPr>
        <dsp:cNvPr id="0" name=""/>
        <dsp:cNvSpPr/>
      </dsp:nvSpPr>
      <dsp:spPr>
        <a:xfrm rot="5400000">
          <a:off x="8414994" y="1815269"/>
          <a:ext cx="557956" cy="652703"/>
        </a:xfrm>
        <a:prstGeom prst="rightArrow">
          <a:avLst>
            <a:gd name="adj1" fmla="val 60000"/>
            <a:gd name="adj2" fmla="val 50000"/>
          </a:avLst>
        </a:prstGeom>
        <a:gradFill rotWithShape="0">
          <a:gsLst>
            <a:gs pos="0">
              <a:schemeClr val="accent1">
                <a:tint val="60000"/>
                <a:hueOff val="0"/>
                <a:satOff val="0"/>
                <a:lumOff val="0"/>
                <a:alphaOff val="0"/>
                <a:tint val="96000"/>
                <a:lumMod val="102000"/>
              </a:schemeClr>
            </a:gs>
            <a:gs pos="100000">
              <a:schemeClr val="accent1">
                <a:tint val="60000"/>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rot="-5400000">
        <a:off x="8498162" y="1862643"/>
        <a:ext cx="391621" cy="390569"/>
      </dsp:txXfrm>
    </dsp:sp>
    <dsp:sp modelId="{E7F85677-80D0-4F29-82DD-D28FA8A67452}">
      <dsp:nvSpPr>
        <dsp:cNvPr id="0" name=""/>
        <dsp:cNvSpPr/>
      </dsp:nvSpPr>
      <dsp:spPr>
        <a:xfrm>
          <a:off x="7378037" y="2683786"/>
          <a:ext cx="2631868" cy="1579121"/>
        </a:xfrm>
        <a:prstGeom prst="roundRect">
          <a:avLst>
            <a:gd name="adj" fmla="val 10000"/>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Hearing</a:t>
          </a:r>
        </a:p>
      </dsp:txBody>
      <dsp:txXfrm>
        <a:off x="7424288" y="2730037"/>
        <a:ext cx="2539366" cy="1486619"/>
      </dsp:txXfrm>
    </dsp:sp>
    <dsp:sp modelId="{E3D16A52-7D9F-430E-916C-ECD967B7E86A}">
      <dsp:nvSpPr>
        <dsp:cNvPr id="0" name=""/>
        <dsp:cNvSpPr/>
      </dsp:nvSpPr>
      <dsp:spPr>
        <a:xfrm rot="10800000">
          <a:off x="6588477" y="3146995"/>
          <a:ext cx="557956" cy="652703"/>
        </a:xfrm>
        <a:prstGeom prst="rightArrow">
          <a:avLst>
            <a:gd name="adj1" fmla="val 60000"/>
            <a:gd name="adj2" fmla="val 50000"/>
          </a:avLst>
        </a:prstGeom>
        <a:gradFill rotWithShape="0">
          <a:gsLst>
            <a:gs pos="0">
              <a:schemeClr val="accent1">
                <a:tint val="60000"/>
                <a:hueOff val="0"/>
                <a:satOff val="0"/>
                <a:lumOff val="0"/>
                <a:alphaOff val="0"/>
                <a:tint val="96000"/>
                <a:lumMod val="102000"/>
              </a:schemeClr>
            </a:gs>
            <a:gs pos="100000">
              <a:schemeClr val="accent1">
                <a:tint val="60000"/>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rot="10800000">
        <a:off x="6755864" y="3277536"/>
        <a:ext cx="390569" cy="391621"/>
      </dsp:txXfrm>
    </dsp:sp>
    <dsp:sp modelId="{14223E03-5A0C-4EC8-BCA5-5F03D7F975FC}">
      <dsp:nvSpPr>
        <dsp:cNvPr id="0" name=""/>
        <dsp:cNvSpPr/>
      </dsp:nvSpPr>
      <dsp:spPr>
        <a:xfrm>
          <a:off x="3693421" y="2683786"/>
          <a:ext cx="2631868" cy="1579121"/>
        </a:xfrm>
        <a:prstGeom prst="roundRect">
          <a:avLst>
            <a:gd name="adj" fmla="val 10000"/>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Appeal</a:t>
          </a:r>
        </a:p>
      </dsp:txBody>
      <dsp:txXfrm>
        <a:off x="3739672" y="2730037"/>
        <a:ext cx="2539366" cy="148661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76C42-2A85-4FB2-8EA2-588F7E63DA87}">
      <dsp:nvSpPr>
        <dsp:cNvPr id="0" name=""/>
        <dsp:cNvSpPr/>
      </dsp:nvSpPr>
      <dsp:spPr>
        <a:xfrm>
          <a:off x="-23084" y="146683"/>
          <a:ext cx="6749521" cy="111814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ABB5F7-1F92-4FE1-B5BB-2ED65728ABFA}">
      <dsp:nvSpPr>
        <dsp:cNvPr id="0" name=""/>
        <dsp:cNvSpPr/>
      </dsp:nvSpPr>
      <dsp:spPr>
        <a:xfrm>
          <a:off x="186739" y="515007"/>
          <a:ext cx="382245" cy="3814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0FB3903-F1A6-4606-A2A7-6F2B1D0A2846}">
      <dsp:nvSpPr>
        <dsp:cNvPr id="0" name=""/>
        <dsp:cNvSpPr/>
      </dsp:nvSpPr>
      <dsp:spPr>
        <a:xfrm>
          <a:off x="778810" y="358939"/>
          <a:ext cx="5922518" cy="7369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998" tIns="77998" rIns="77998" bIns="77998" numCol="1" spcCol="1270" anchor="ctr" anchorCtr="0">
          <a:noAutofit/>
        </a:bodyPr>
        <a:lstStyle/>
        <a:p>
          <a:pPr marL="0" lvl="0" indent="0" algn="l" defTabSz="977900">
            <a:lnSpc>
              <a:spcPct val="90000"/>
            </a:lnSpc>
            <a:spcBef>
              <a:spcPct val="0"/>
            </a:spcBef>
            <a:spcAft>
              <a:spcPct val="35000"/>
            </a:spcAft>
            <a:buNone/>
          </a:pPr>
          <a:r>
            <a:rPr lang="en-US" sz="2200" kern="1200" dirty="0"/>
            <a:t>Decision-maker should author the written determination. (Who reviews?)</a:t>
          </a:r>
        </a:p>
      </dsp:txBody>
      <dsp:txXfrm>
        <a:off x="778810" y="358939"/>
        <a:ext cx="5922518" cy="736987"/>
      </dsp:txXfrm>
    </dsp:sp>
    <dsp:sp modelId="{63BABD4A-889E-4BA2-BD3E-6DE1FA39D736}">
      <dsp:nvSpPr>
        <dsp:cNvPr id="0" name=""/>
        <dsp:cNvSpPr/>
      </dsp:nvSpPr>
      <dsp:spPr>
        <a:xfrm>
          <a:off x="-23084" y="1449077"/>
          <a:ext cx="6749521" cy="101745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619040-D2EB-4FAB-A8CA-B4DFBE2D3B22}">
      <dsp:nvSpPr>
        <dsp:cNvPr id="0" name=""/>
        <dsp:cNvSpPr/>
      </dsp:nvSpPr>
      <dsp:spPr>
        <a:xfrm>
          <a:off x="186739" y="1767057"/>
          <a:ext cx="382245" cy="3814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776D170-7A9A-4536-90F2-21D2892A62C7}">
      <dsp:nvSpPr>
        <dsp:cNvPr id="0" name=""/>
        <dsp:cNvSpPr/>
      </dsp:nvSpPr>
      <dsp:spPr>
        <a:xfrm>
          <a:off x="778810" y="1610989"/>
          <a:ext cx="5922518" cy="7369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998" tIns="77998" rIns="77998" bIns="77998" numCol="1" spcCol="1270" anchor="ctr" anchorCtr="0">
          <a:noAutofit/>
        </a:bodyPr>
        <a:lstStyle/>
        <a:p>
          <a:pPr marL="0" lvl="0" indent="0" algn="l" defTabSz="977900">
            <a:lnSpc>
              <a:spcPct val="90000"/>
            </a:lnSpc>
            <a:spcBef>
              <a:spcPct val="0"/>
            </a:spcBef>
            <a:spcAft>
              <a:spcPct val="35000"/>
            </a:spcAft>
            <a:buNone/>
          </a:pPr>
          <a:r>
            <a:rPr lang="en-US" sz="2200" kern="1200" dirty="0"/>
            <a:t>Written determination should be provided to parties simultaneously.</a:t>
          </a:r>
        </a:p>
      </dsp:txBody>
      <dsp:txXfrm>
        <a:off x="778810" y="1610989"/>
        <a:ext cx="5922518" cy="736987"/>
      </dsp:txXfrm>
    </dsp:sp>
    <dsp:sp modelId="{13336C38-9B9D-439A-AC74-C1DB2D4EB02D}">
      <dsp:nvSpPr>
        <dsp:cNvPr id="0" name=""/>
        <dsp:cNvSpPr/>
      </dsp:nvSpPr>
      <dsp:spPr>
        <a:xfrm>
          <a:off x="-9113" y="2672146"/>
          <a:ext cx="6749521" cy="106009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E8CD46-8057-4CEC-9FB8-45F46A4CF816}">
      <dsp:nvSpPr>
        <dsp:cNvPr id="0" name=""/>
        <dsp:cNvSpPr/>
      </dsp:nvSpPr>
      <dsp:spPr>
        <a:xfrm>
          <a:off x="186739" y="2990081"/>
          <a:ext cx="382245" cy="38149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EFD0833-663E-4C57-8F96-A60E14F140CE}">
      <dsp:nvSpPr>
        <dsp:cNvPr id="0" name=""/>
        <dsp:cNvSpPr/>
      </dsp:nvSpPr>
      <dsp:spPr>
        <a:xfrm>
          <a:off x="656954" y="2785534"/>
          <a:ext cx="6065073" cy="936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998" tIns="77998" rIns="77998" bIns="77998" numCol="1" spcCol="1270" anchor="ctr" anchorCtr="0">
          <a:noAutofit/>
        </a:bodyPr>
        <a:lstStyle/>
        <a:p>
          <a:pPr marL="0" lvl="0" indent="0" algn="l" defTabSz="800100">
            <a:lnSpc>
              <a:spcPct val="100000"/>
            </a:lnSpc>
            <a:spcBef>
              <a:spcPct val="0"/>
            </a:spcBef>
            <a:spcAft>
              <a:spcPts val="0"/>
            </a:spcAft>
            <a:buNone/>
          </a:pPr>
          <a:r>
            <a:rPr lang="en-US" sz="1800" kern="1200" dirty="0"/>
            <a:t>Determination becomes final either on the date the College provides the parties with the appeal result, or if an appeal is not filed, the date on which an appeal would not be timely.</a:t>
          </a:r>
        </a:p>
      </dsp:txBody>
      <dsp:txXfrm>
        <a:off x="656954" y="2785534"/>
        <a:ext cx="6065073" cy="936548"/>
      </dsp:txXfrm>
    </dsp:sp>
    <dsp:sp modelId="{28C90EEA-330A-4E04-BCA8-195B40B365FD}">
      <dsp:nvSpPr>
        <dsp:cNvPr id="0" name=""/>
        <dsp:cNvSpPr/>
      </dsp:nvSpPr>
      <dsp:spPr>
        <a:xfrm>
          <a:off x="-23084" y="3895126"/>
          <a:ext cx="6749521" cy="119799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3FCA7C-9BDF-4066-A51F-F2A728635C58}">
      <dsp:nvSpPr>
        <dsp:cNvPr id="0" name=""/>
        <dsp:cNvSpPr/>
      </dsp:nvSpPr>
      <dsp:spPr>
        <a:xfrm>
          <a:off x="186739" y="4303375"/>
          <a:ext cx="382245" cy="38149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E6BF99D-EC25-4A61-AE22-36632A6F1442}">
      <dsp:nvSpPr>
        <dsp:cNvPr id="0" name=""/>
        <dsp:cNvSpPr/>
      </dsp:nvSpPr>
      <dsp:spPr>
        <a:xfrm>
          <a:off x="778810" y="4147307"/>
          <a:ext cx="5922518" cy="7369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998" tIns="77998" rIns="77998" bIns="77998" numCol="1" spcCol="1270" anchor="ctr" anchorCtr="0">
          <a:noAutofit/>
        </a:bodyPr>
        <a:lstStyle/>
        <a:p>
          <a:pPr marL="0" lvl="0" indent="0" algn="l" defTabSz="977900">
            <a:lnSpc>
              <a:spcPct val="90000"/>
            </a:lnSpc>
            <a:spcBef>
              <a:spcPct val="0"/>
            </a:spcBef>
            <a:spcAft>
              <a:spcPct val="35000"/>
            </a:spcAft>
            <a:buNone/>
          </a:pPr>
          <a:r>
            <a:rPr lang="en-US" sz="2200" kern="1200" dirty="0"/>
            <a:t>FERPA cannot be construed to conflict with or prevent compliance with Title IX.</a:t>
          </a:r>
        </a:p>
      </dsp:txBody>
      <dsp:txXfrm>
        <a:off x="778810" y="4147307"/>
        <a:ext cx="5922518" cy="7369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696287-0E98-4068-BCC4-6033BEE44AED}">
      <dsp:nvSpPr>
        <dsp:cNvPr id="0" name=""/>
        <dsp:cNvSpPr/>
      </dsp:nvSpPr>
      <dsp:spPr>
        <a:xfrm rot="5400000">
          <a:off x="3757037" y="-1252579"/>
          <a:ext cx="1316235" cy="4155440"/>
        </a:xfrm>
        <a:prstGeom prst="round2Same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0" tIns="85725" rIns="171450" bIns="857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"Motions" hearing</a:t>
          </a:r>
        </a:p>
        <a:p>
          <a:pPr marL="171450" lvl="1" indent="-171450" algn="l" defTabSz="711200">
            <a:lnSpc>
              <a:spcPct val="90000"/>
            </a:lnSpc>
            <a:spcBef>
              <a:spcPct val="0"/>
            </a:spcBef>
            <a:spcAft>
              <a:spcPct val="15000"/>
            </a:spcAft>
            <a:buChar char="•"/>
          </a:pPr>
          <a:r>
            <a:rPr lang="en-US" sz="1600" kern="1200" dirty="0"/>
            <a:t>Meeting of panel, if any</a:t>
          </a:r>
        </a:p>
        <a:p>
          <a:pPr marL="171450" lvl="1" indent="-171450" algn="l" defTabSz="711200">
            <a:lnSpc>
              <a:spcPct val="90000"/>
            </a:lnSpc>
            <a:spcBef>
              <a:spcPct val="0"/>
            </a:spcBef>
            <a:spcAft>
              <a:spcPct val="15000"/>
            </a:spcAft>
            <a:buChar char="•"/>
          </a:pPr>
          <a:r>
            <a:rPr lang="en-US" sz="1600" kern="1200" dirty="0"/>
            <a:t>Review of investigation report</a:t>
          </a:r>
        </a:p>
        <a:p>
          <a:pPr marL="171450" lvl="1" indent="-171450" algn="l" defTabSz="711200">
            <a:lnSpc>
              <a:spcPct val="90000"/>
            </a:lnSpc>
            <a:spcBef>
              <a:spcPct val="0"/>
            </a:spcBef>
            <a:spcAft>
              <a:spcPct val="15000"/>
            </a:spcAft>
            <a:buChar char="•"/>
          </a:pPr>
          <a:r>
            <a:rPr lang="en-US" sz="1600" kern="1200" dirty="0"/>
            <a:t>Review of evidence</a:t>
          </a:r>
        </a:p>
        <a:p>
          <a:pPr marL="171450" lvl="1" indent="-171450" algn="l" defTabSz="711200">
            <a:lnSpc>
              <a:spcPct val="90000"/>
            </a:lnSpc>
            <a:spcBef>
              <a:spcPct val="0"/>
            </a:spcBef>
            <a:spcAft>
              <a:spcPct val="15000"/>
            </a:spcAft>
            <a:buChar char="•"/>
          </a:pPr>
          <a:r>
            <a:rPr lang="en-US" sz="1600" kern="1200" dirty="0"/>
            <a:t>Preparation of questions</a:t>
          </a:r>
        </a:p>
      </dsp:txBody>
      <dsp:txXfrm rot="-5400000">
        <a:off x="2337435" y="231276"/>
        <a:ext cx="4091187" cy="1187729"/>
      </dsp:txXfrm>
    </dsp:sp>
    <dsp:sp modelId="{67895996-147C-4BF3-82A0-52F5A0A26123}">
      <dsp:nvSpPr>
        <dsp:cNvPr id="0" name=""/>
        <dsp:cNvSpPr/>
      </dsp:nvSpPr>
      <dsp:spPr>
        <a:xfrm>
          <a:off x="0" y="2492"/>
          <a:ext cx="2337435" cy="1645294"/>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marL="0" lvl="0" indent="0" algn="ctr" defTabSz="1911350">
            <a:lnSpc>
              <a:spcPct val="90000"/>
            </a:lnSpc>
            <a:spcBef>
              <a:spcPct val="0"/>
            </a:spcBef>
            <a:spcAft>
              <a:spcPct val="35000"/>
            </a:spcAft>
            <a:buNone/>
          </a:pPr>
          <a:r>
            <a:rPr lang="en-US" sz="4300" kern="1200" dirty="0"/>
            <a:t>Should include:</a:t>
          </a:r>
        </a:p>
      </dsp:txBody>
      <dsp:txXfrm>
        <a:off x="80317" y="82809"/>
        <a:ext cx="2176801" cy="1484660"/>
      </dsp:txXfrm>
    </dsp:sp>
    <dsp:sp modelId="{639A072D-E356-48A1-8282-B2FA0F7CA7DE}">
      <dsp:nvSpPr>
        <dsp:cNvPr id="0" name=""/>
        <dsp:cNvSpPr/>
      </dsp:nvSpPr>
      <dsp:spPr>
        <a:xfrm rot="5400000">
          <a:off x="3757037" y="474979"/>
          <a:ext cx="1316235" cy="4155440"/>
        </a:xfrm>
        <a:prstGeom prst="round2Same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Conflicts check</a:t>
          </a:r>
        </a:p>
        <a:p>
          <a:pPr marL="228600" lvl="1" indent="-228600" algn="l" defTabSz="1066800">
            <a:lnSpc>
              <a:spcPct val="90000"/>
            </a:lnSpc>
            <a:spcBef>
              <a:spcPct val="0"/>
            </a:spcBef>
            <a:spcAft>
              <a:spcPct val="15000"/>
            </a:spcAft>
            <a:buChar char="•"/>
          </a:pPr>
          <a:r>
            <a:rPr lang="en-US" sz="2400" kern="1200"/>
            <a:t>Recusal protocol</a:t>
          </a:r>
        </a:p>
      </dsp:txBody>
      <dsp:txXfrm rot="-5400000">
        <a:off x="2337435" y="1958835"/>
        <a:ext cx="4091187" cy="1187729"/>
      </dsp:txXfrm>
    </dsp:sp>
    <dsp:sp modelId="{D8588952-8C07-4672-9922-DFB12A2D10EB}">
      <dsp:nvSpPr>
        <dsp:cNvPr id="0" name=""/>
        <dsp:cNvSpPr/>
      </dsp:nvSpPr>
      <dsp:spPr>
        <a:xfrm>
          <a:off x="0" y="1730052"/>
          <a:ext cx="2337435" cy="1645294"/>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marL="0" lvl="0" indent="0" algn="ctr" defTabSz="1911350">
            <a:lnSpc>
              <a:spcPct val="90000"/>
            </a:lnSpc>
            <a:spcBef>
              <a:spcPct val="0"/>
            </a:spcBef>
            <a:spcAft>
              <a:spcPct val="35000"/>
            </a:spcAft>
            <a:buNone/>
          </a:pPr>
          <a:r>
            <a:rPr lang="en-US" sz="4300" kern="1200"/>
            <a:t>Must include:</a:t>
          </a:r>
        </a:p>
      </dsp:txBody>
      <dsp:txXfrm>
        <a:off x="80317" y="1810369"/>
        <a:ext cx="2176801" cy="1484660"/>
      </dsp:txXfrm>
    </dsp:sp>
    <dsp:sp modelId="{D6BBB6A4-2BA9-48A7-A7C1-2D606A4ECC14}">
      <dsp:nvSpPr>
        <dsp:cNvPr id="0" name=""/>
        <dsp:cNvSpPr/>
      </dsp:nvSpPr>
      <dsp:spPr>
        <a:xfrm rot="5400000">
          <a:off x="3757037" y="2202539"/>
          <a:ext cx="1316235" cy="4155440"/>
        </a:xfrm>
        <a:prstGeom prst="round2Same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Meeting with investigators?</a:t>
          </a:r>
        </a:p>
        <a:p>
          <a:pPr marL="228600" lvl="1" indent="-228600" algn="l" defTabSz="1066800">
            <a:lnSpc>
              <a:spcPct val="90000"/>
            </a:lnSpc>
            <a:spcBef>
              <a:spcPct val="0"/>
            </a:spcBef>
            <a:spcAft>
              <a:spcPct val="15000"/>
            </a:spcAft>
            <a:buChar char="•"/>
          </a:pPr>
          <a:r>
            <a:rPr lang="en-US" sz="2400" kern="1200"/>
            <a:t>Ensuring rules of the hearing are followed?</a:t>
          </a:r>
        </a:p>
      </dsp:txBody>
      <dsp:txXfrm rot="-5400000">
        <a:off x="2337435" y="3686395"/>
        <a:ext cx="4091187" cy="1187729"/>
      </dsp:txXfrm>
    </dsp:sp>
    <dsp:sp modelId="{F4D9068E-AA82-4D3C-A246-7DD345E5F3D1}">
      <dsp:nvSpPr>
        <dsp:cNvPr id="0" name=""/>
        <dsp:cNvSpPr/>
      </dsp:nvSpPr>
      <dsp:spPr>
        <a:xfrm>
          <a:off x="0" y="3457612"/>
          <a:ext cx="2337435" cy="1645294"/>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marL="0" lvl="0" indent="0" algn="ctr" defTabSz="1911350">
            <a:lnSpc>
              <a:spcPct val="90000"/>
            </a:lnSpc>
            <a:spcBef>
              <a:spcPct val="0"/>
            </a:spcBef>
            <a:spcAft>
              <a:spcPct val="35000"/>
            </a:spcAft>
            <a:buNone/>
          </a:pPr>
          <a:r>
            <a:rPr lang="en-US" sz="4300" kern="1200"/>
            <a:t>What About?</a:t>
          </a:r>
        </a:p>
      </dsp:txBody>
      <dsp:txXfrm>
        <a:off x="80317" y="3537929"/>
        <a:ext cx="2176801" cy="14846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94F362-9C37-40DA-BD03-5EFC95315200}">
      <dsp:nvSpPr>
        <dsp:cNvPr id="0" name=""/>
        <dsp:cNvSpPr/>
      </dsp:nvSpPr>
      <dsp:spPr>
        <a:xfrm>
          <a:off x="0" y="357794"/>
          <a:ext cx="6492875" cy="504000"/>
        </a:xfrm>
        <a:prstGeom prst="rect">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E4716A-1B10-4A80-8DC9-0DD25208885F}">
      <dsp:nvSpPr>
        <dsp:cNvPr id="0" name=""/>
        <dsp:cNvSpPr/>
      </dsp:nvSpPr>
      <dsp:spPr>
        <a:xfrm>
          <a:off x="324643" y="62594"/>
          <a:ext cx="4545012" cy="590400"/>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791" tIns="0" rIns="171791" bIns="0" numCol="1" spcCol="1270" anchor="ctr" anchorCtr="0">
          <a:noAutofit/>
        </a:bodyPr>
        <a:lstStyle/>
        <a:p>
          <a:pPr marL="0" lvl="0" indent="0" algn="l" defTabSz="889000">
            <a:lnSpc>
              <a:spcPct val="90000"/>
            </a:lnSpc>
            <a:spcBef>
              <a:spcPct val="0"/>
            </a:spcBef>
            <a:spcAft>
              <a:spcPct val="35000"/>
            </a:spcAft>
            <a:buNone/>
          </a:pPr>
          <a:r>
            <a:rPr lang="en-US" sz="2000" kern="1200" dirty="0"/>
            <a:t>"Live" hearing – in-person or virtual</a:t>
          </a:r>
        </a:p>
      </dsp:txBody>
      <dsp:txXfrm>
        <a:off x="353464" y="91415"/>
        <a:ext cx="4487370" cy="532758"/>
      </dsp:txXfrm>
    </dsp:sp>
    <dsp:sp modelId="{3B573A28-42FC-4C4D-8F30-B9448FED1502}">
      <dsp:nvSpPr>
        <dsp:cNvPr id="0" name=""/>
        <dsp:cNvSpPr/>
      </dsp:nvSpPr>
      <dsp:spPr>
        <a:xfrm>
          <a:off x="0" y="1264994"/>
          <a:ext cx="6492875" cy="4536000"/>
        </a:xfrm>
        <a:prstGeom prst="rect">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3919" tIns="416560" rIns="503919" bIns="156464" numCol="1" spcCol="1270" anchor="t" anchorCtr="0">
          <a:noAutofit/>
        </a:bodyPr>
        <a:lstStyle/>
        <a:p>
          <a:pPr marL="228600" lvl="1" indent="-228600" algn="l" defTabSz="977900">
            <a:lnSpc>
              <a:spcPct val="90000"/>
            </a:lnSpc>
            <a:spcBef>
              <a:spcPct val="0"/>
            </a:spcBef>
            <a:spcAft>
              <a:spcPct val="15000"/>
            </a:spcAft>
            <a:buChar char="•"/>
          </a:pPr>
          <a:r>
            <a:rPr lang="en-US" sz="2200" kern="1200" dirty="0"/>
            <a:t>All parties must be able to see and hear questioning.</a:t>
          </a:r>
        </a:p>
        <a:p>
          <a:pPr marL="228600" lvl="1" indent="-228600" algn="l" defTabSz="977900">
            <a:lnSpc>
              <a:spcPct val="90000"/>
            </a:lnSpc>
            <a:spcBef>
              <a:spcPct val="0"/>
            </a:spcBef>
            <a:spcAft>
              <a:spcPct val="15000"/>
            </a:spcAft>
            <a:buChar char="•"/>
          </a:pPr>
          <a:r>
            <a:rPr lang="en-US" sz="2200" kern="1200" dirty="0"/>
            <a:t>All parties must be able to present witnesses.</a:t>
          </a:r>
        </a:p>
        <a:p>
          <a:pPr marL="228600" lvl="1" indent="-228600" algn="l" defTabSz="977900">
            <a:lnSpc>
              <a:spcPct val="90000"/>
            </a:lnSpc>
            <a:spcBef>
              <a:spcPct val="0"/>
            </a:spcBef>
            <a:spcAft>
              <a:spcPct val="15000"/>
            </a:spcAft>
            <a:buChar char="•"/>
          </a:pPr>
          <a:r>
            <a:rPr lang="en-US" sz="2200" kern="1200" dirty="0"/>
            <a:t>Parties’ </a:t>
          </a:r>
          <a:r>
            <a:rPr lang="en-US" sz="2200" u="sng" kern="1200" dirty="0"/>
            <a:t>advisors</a:t>
          </a:r>
          <a:r>
            <a:rPr lang="en-US" sz="2200" kern="1200" dirty="0"/>
            <a:t> are permitted to cross-examine parties and witnesses.</a:t>
          </a:r>
        </a:p>
        <a:p>
          <a:pPr marL="228600" lvl="1" indent="-228600" algn="l" defTabSz="977900">
            <a:lnSpc>
              <a:spcPct val="90000"/>
            </a:lnSpc>
            <a:spcBef>
              <a:spcPct val="0"/>
            </a:spcBef>
            <a:spcAft>
              <a:spcPct val="15000"/>
            </a:spcAft>
            <a:buChar char="•"/>
          </a:pPr>
          <a:r>
            <a:rPr lang="en-US" sz="2200" kern="1200" dirty="0"/>
            <a:t>College must provide an advisor(s) to parties that do not have one at a hearing.</a:t>
          </a:r>
        </a:p>
        <a:p>
          <a:pPr marL="228600" lvl="1" indent="-228600" algn="l" defTabSz="977900">
            <a:lnSpc>
              <a:spcPct val="90000"/>
            </a:lnSpc>
            <a:spcBef>
              <a:spcPct val="0"/>
            </a:spcBef>
            <a:spcAft>
              <a:spcPct val="15000"/>
            </a:spcAft>
            <a:buChar char="•"/>
          </a:pPr>
          <a:r>
            <a:rPr lang="en-US" sz="2200" kern="1200" dirty="0"/>
            <a:t>College must provide either an audio recording, audiovisual recording, or transcript of the hearing to all parties.</a:t>
          </a:r>
        </a:p>
        <a:p>
          <a:pPr marL="228600" lvl="1" indent="-228600" algn="l" defTabSz="977900">
            <a:lnSpc>
              <a:spcPct val="90000"/>
            </a:lnSpc>
            <a:spcBef>
              <a:spcPct val="0"/>
            </a:spcBef>
            <a:spcAft>
              <a:spcPct val="15000"/>
            </a:spcAft>
            <a:buChar char="•"/>
          </a:pPr>
          <a:r>
            <a:rPr lang="en-US" sz="2200" kern="1200" dirty="0"/>
            <a:t>Legal Rules of Evidence do not apply at hearings.</a:t>
          </a:r>
        </a:p>
      </dsp:txBody>
      <dsp:txXfrm>
        <a:off x="0" y="1264994"/>
        <a:ext cx="6492875" cy="4536000"/>
      </dsp:txXfrm>
    </dsp:sp>
    <dsp:sp modelId="{CD400B9A-152B-464B-9C57-3B1E6BBD59CE}">
      <dsp:nvSpPr>
        <dsp:cNvPr id="0" name=""/>
        <dsp:cNvSpPr/>
      </dsp:nvSpPr>
      <dsp:spPr>
        <a:xfrm>
          <a:off x="324643" y="969794"/>
          <a:ext cx="4545012" cy="590400"/>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791" tIns="0" rIns="171791" bIns="0" numCol="1" spcCol="1270" anchor="ctr" anchorCtr="0">
          <a:noAutofit/>
        </a:bodyPr>
        <a:lstStyle/>
        <a:p>
          <a:pPr marL="0" lvl="0" indent="0" algn="l" defTabSz="889000">
            <a:lnSpc>
              <a:spcPct val="90000"/>
            </a:lnSpc>
            <a:spcBef>
              <a:spcPct val="0"/>
            </a:spcBef>
            <a:spcAft>
              <a:spcPct val="35000"/>
            </a:spcAft>
            <a:buNone/>
          </a:pPr>
          <a:r>
            <a:rPr lang="en-US" sz="2000" kern="1200"/>
            <a:t>Requirements:</a:t>
          </a:r>
        </a:p>
      </dsp:txBody>
      <dsp:txXfrm>
        <a:off x="353464" y="998615"/>
        <a:ext cx="4487370" cy="5327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AC4987-0897-49A0-B7AB-F168DE559FBF}">
      <dsp:nvSpPr>
        <dsp:cNvPr id="0" name=""/>
        <dsp:cNvSpPr/>
      </dsp:nvSpPr>
      <dsp:spPr>
        <a:xfrm>
          <a:off x="9295" y="385430"/>
          <a:ext cx="2163381" cy="649014"/>
        </a:xfrm>
        <a:prstGeom prst="rect">
          <a:avLst/>
        </a:prstGeom>
        <a:solidFill>
          <a:schemeClr val="accent5">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955" tIns="170955" rIns="170955" bIns="170955"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Arial Nova" panose="020B0504020202020204" pitchFamily="34" charset="0"/>
            </a:rPr>
            <a:t>Determine</a:t>
          </a:r>
        </a:p>
      </dsp:txBody>
      <dsp:txXfrm>
        <a:off x="9295" y="385430"/>
        <a:ext cx="2163381" cy="649014"/>
      </dsp:txXfrm>
    </dsp:sp>
    <dsp:sp modelId="{00910D73-5B1C-488A-875C-9002B257A845}">
      <dsp:nvSpPr>
        <dsp:cNvPr id="0" name=""/>
        <dsp:cNvSpPr/>
      </dsp:nvSpPr>
      <dsp:spPr>
        <a:xfrm>
          <a:off x="9295" y="1034444"/>
          <a:ext cx="2163381" cy="3819933"/>
        </a:xfrm>
        <a:prstGeom prst="rect">
          <a:avLst/>
        </a:prstGeom>
        <a:solidFill>
          <a:schemeClr val="accent5">
            <a:tint val="40000"/>
            <a:alpha val="90000"/>
            <a:hueOff val="0"/>
            <a:satOff val="0"/>
            <a:lumOff val="0"/>
            <a:alphaOff val="0"/>
          </a:schemeClr>
        </a:solidFill>
        <a:ln w="1587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694" tIns="213694" rIns="213694" bIns="213694" numCol="1" spcCol="1270" anchor="t" anchorCtr="0">
          <a:noAutofit/>
        </a:bodyPr>
        <a:lstStyle/>
        <a:p>
          <a:pPr marL="0" lvl="0" indent="0" algn="l" defTabSz="889000">
            <a:lnSpc>
              <a:spcPct val="100000"/>
            </a:lnSpc>
            <a:spcBef>
              <a:spcPct val="0"/>
            </a:spcBef>
            <a:spcAft>
              <a:spcPts val="0"/>
            </a:spcAft>
            <a:buNone/>
          </a:pPr>
          <a:r>
            <a:rPr lang="en-US" sz="2000" kern="1200" dirty="0">
              <a:latin typeface="Arial Nova" panose="020B0504020202020204" pitchFamily="34" charset="0"/>
            </a:rPr>
            <a:t>Determine the relevance and appropriateness of questions. </a:t>
          </a:r>
        </a:p>
        <a:p>
          <a:pPr marL="0" lvl="0" indent="0" algn="l" defTabSz="889000">
            <a:lnSpc>
              <a:spcPct val="100000"/>
            </a:lnSpc>
            <a:spcBef>
              <a:spcPct val="0"/>
            </a:spcBef>
            <a:spcAft>
              <a:spcPts val="0"/>
            </a:spcAft>
            <a:buNone/>
          </a:pPr>
          <a:r>
            <a:rPr lang="en-US" sz="2000" kern="1200" dirty="0">
              <a:latin typeface="Arial Nova" panose="020B0504020202020204" pitchFamily="34" charset="0"/>
            </a:rPr>
            <a:t>Pause after each question to "rule" on relevance. State your rationale for the record.</a:t>
          </a:r>
        </a:p>
      </dsp:txBody>
      <dsp:txXfrm>
        <a:off x="9295" y="1034444"/>
        <a:ext cx="2163381" cy="3819933"/>
      </dsp:txXfrm>
    </dsp:sp>
    <dsp:sp modelId="{65CB86D8-E680-4F48-B64D-75FE6A320F95}">
      <dsp:nvSpPr>
        <dsp:cNvPr id="0" name=""/>
        <dsp:cNvSpPr/>
      </dsp:nvSpPr>
      <dsp:spPr>
        <a:xfrm>
          <a:off x="2280465" y="385430"/>
          <a:ext cx="2163381" cy="649014"/>
        </a:xfrm>
        <a:prstGeom prst="rect">
          <a:avLst/>
        </a:prstGeom>
        <a:solidFill>
          <a:schemeClr val="accent5">
            <a:hueOff val="0"/>
            <a:satOff val="0"/>
            <a:lumOff val="-12419"/>
            <a:alphaOff val="0"/>
          </a:schemeClr>
        </a:solidFill>
        <a:ln w="15875" cap="rnd" cmpd="sng" algn="ctr">
          <a:solidFill>
            <a:schemeClr val="accent5">
              <a:hueOff val="0"/>
              <a:satOff val="0"/>
              <a:lumOff val="-1241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955" tIns="170955" rIns="170955" bIns="170955"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Arial Nova" panose="020B0504020202020204" pitchFamily="34" charset="0"/>
            </a:rPr>
            <a:t>Provide</a:t>
          </a:r>
        </a:p>
      </dsp:txBody>
      <dsp:txXfrm>
        <a:off x="2280465" y="385430"/>
        <a:ext cx="2163381" cy="649014"/>
      </dsp:txXfrm>
    </dsp:sp>
    <dsp:sp modelId="{632E011A-CAD8-41DC-B465-60E19173A8B8}">
      <dsp:nvSpPr>
        <dsp:cNvPr id="0" name=""/>
        <dsp:cNvSpPr/>
      </dsp:nvSpPr>
      <dsp:spPr>
        <a:xfrm>
          <a:off x="2280465" y="1034444"/>
          <a:ext cx="2163381" cy="3819933"/>
        </a:xfrm>
        <a:prstGeom prst="rect">
          <a:avLst/>
        </a:prstGeom>
        <a:solidFill>
          <a:schemeClr val="accent5">
            <a:tint val="40000"/>
            <a:alpha val="90000"/>
            <a:hueOff val="0"/>
            <a:satOff val="0"/>
            <a:lumOff val="-884"/>
            <a:alphaOff val="0"/>
          </a:schemeClr>
        </a:solidFill>
        <a:ln w="15875" cap="rnd" cmpd="sng" algn="ctr">
          <a:solidFill>
            <a:schemeClr val="accent5">
              <a:tint val="40000"/>
              <a:alpha val="90000"/>
              <a:hueOff val="0"/>
              <a:satOff val="0"/>
              <a:lumOff val="-8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694" tIns="213694" rIns="213694" bIns="213694" numCol="1" spcCol="1270" anchor="t" anchorCtr="0">
          <a:noAutofit/>
        </a:bodyPr>
        <a:lstStyle/>
        <a:p>
          <a:pPr marL="0" lvl="0" indent="0" algn="l" defTabSz="889000">
            <a:lnSpc>
              <a:spcPct val="90000"/>
            </a:lnSpc>
            <a:spcBef>
              <a:spcPct val="0"/>
            </a:spcBef>
            <a:spcAft>
              <a:spcPct val="35000"/>
            </a:spcAft>
            <a:buNone/>
          </a:pPr>
          <a:r>
            <a:rPr lang="en-US" sz="2000" kern="1200" dirty="0">
              <a:latin typeface="Arial Nova" panose="020B0504020202020204" pitchFamily="34" charset="0"/>
            </a:rPr>
            <a:t>When necessary, provide directives to disregard a question or information deemed irrelevant, abusive, or repetitive.</a:t>
          </a:r>
        </a:p>
      </dsp:txBody>
      <dsp:txXfrm>
        <a:off x="2280465" y="1034444"/>
        <a:ext cx="2163381" cy="3819933"/>
      </dsp:txXfrm>
    </dsp:sp>
    <dsp:sp modelId="{B11208A0-540B-4F7F-A32E-0A018B9B147B}">
      <dsp:nvSpPr>
        <dsp:cNvPr id="0" name=""/>
        <dsp:cNvSpPr/>
      </dsp:nvSpPr>
      <dsp:spPr>
        <a:xfrm>
          <a:off x="4551636" y="385430"/>
          <a:ext cx="2163381" cy="649014"/>
        </a:xfrm>
        <a:prstGeom prst="rect">
          <a:avLst/>
        </a:prstGeom>
        <a:solidFill>
          <a:schemeClr val="accent5">
            <a:hueOff val="0"/>
            <a:satOff val="0"/>
            <a:lumOff val="-24837"/>
            <a:alphaOff val="0"/>
          </a:schemeClr>
        </a:solidFill>
        <a:ln w="15875" cap="rnd" cmpd="sng" algn="ctr">
          <a:solidFill>
            <a:schemeClr val="accent5">
              <a:hueOff val="0"/>
              <a:satOff val="0"/>
              <a:lumOff val="-2483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955" tIns="170955" rIns="170955" bIns="170955" numCol="1" spcCol="1270" anchor="ctr" anchorCtr="0">
          <a:noAutofit/>
        </a:bodyPr>
        <a:lstStyle/>
        <a:p>
          <a:pPr marL="0" lvl="0" indent="0" algn="ctr" defTabSz="977900">
            <a:lnSpc>
              <a:spcPct val="90000"/>
            </a:lnSpc>
            <a:spcBef>
              <a:spcPct val="0"/>
            </a:spcBef>
            <a:spcAft>
              <a:spcPct val="35000"/>
            </a:spcAft>
            <a:buNone/>
          </a:pPr>
          <a:r>
            <a:rPr lang="en-US" sz="2200" kern="1200">
              <a:latin typeface="Arial Nova" panose="020B0504020202020204" pitchFamily="34" charset="0"/>
            </a:rPr>
            <a:t>Manage</a:t>
          </a:r>
        </a:p>
      </dsp:txBody>
      <dsp:txXfrm>
        <a:off x="4551636" y="385430"/>
        <a:ext cx="2163381" cy="649014"/>
      </dsp:txXfrm>
    </dsp:sp>
    <dsp:sp modelId="{26064AAC-CAC2-4A11-B1C7-30F848C85759}">
      <dsp:nvSpPr>
        <dsp:cNvPr id="0" name=""/>
        <dsp:cNvSpPr/>
      </dsp:nvSpPr>
      <dsp:spPr>
        <a:xfrm>
          <a:off x="4551636" y="1034444"/>
          <a:ext cx="2163381" cy="3819933"/>
        </a:xfrm>
        <a:prstGeom prst="rect">
          <a:avLst/>
        </a:prstGeom>
        <a:solidFill>
          <a:schemeClr val="accent5">
            <a:tint val="40000"/>
            <a:alpha val="90000"/>
            <a:hueOff val="0"/>
            <a:satOff val="0"/>
            <a:lumOff val="-1769"/>
            <a:alphaOff val="0"/>
          </a:schemeClr>
        </a:solidFill>
        <a:ln w="15875" cap="rnd" cmpd="sng" algn="ctr">
          <a:solidFill>
            <a:schemeClr val="accent5">
              <a:tint val="40000"/>
              <a:alpha val="90000"/>
              <a:hueOff val="0"/>
              <a:satOff val="0"/>
              <a:lumOff val="-17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694" tIns="213694" rIns="213694" bIns="213694" numCol="1" spcCol="1270" anchor="t" anchorCtr="0">
          <a:noAutofit/>
        </a:bodyPr>
        <a:lstStyle/>
        <a:p>
          <a:pPr marL="0" lvl="0" indent="0" algn="l" defTabSz="889000">
            <a:lnSpc>
              <a:spcPct val="90000"/>
            </a:lnSpc>
            <a:spcBef>
              <a:spcPct val="0"/>
            </a:spcBef>
            <a:spcAft>
              <a:spcPct val="35000"/>
            </a:spcAft>
            <a:buNone/>
          </a:pPr>
          <a:r>
            <a:rPr lang="en-US" sz="2000" kern="1200" dirty="0">
              <a:latin typeface="Arial Nova" panose="020B0504020202020204" pitchFamily="34" charset="0"/>
            </a:rPr>
            <a:t>Manage advisors as necessary.</a:t>
          </a:r>
        </a:p>
      </dsp:txBody>
      <dsp:txXfrm>
        <a:off x="4551636" y="1034444"/>
        <a:ext cx="2163381" cy="3819933"/>
      </dsp:txXfrm>
    </dsp:sp>
    <dsp:sp modelId="{0C2B548C-A504-422E-AC56-E77733A624E6}">
      <dsp:nvSpPr>
        <dsp:cNvPr id="0" name=""/>
        <dsp:cNvSpPr/>
      </dsp:nvSpPr>
      <dsp:spPr>
        <a:xfrm>
          <a:off x="6822806" y="385430"/>
          <a:ext cx="2163381" cy="649014"/>
        </a:xfrm>
        <a:prstGeom prst="rect">
          <a:avLst/>
        </a:prstGeom>
        <a:solidFill>
          <a:schemeClr val="accent5">
            <a:hueOff val="0"/>
            <a:satOff val="0"/>
            <a:lumOff val="-37256"/>
            <a:alphaOff val="0"/>
          </a:schemeClr>
        </a:solidFill>
        <a:ln w="15875" cap="rnd" cmpd="sng" algn="ctr">
          <a:solidFill>
            <a:schemeClr val="accent5">
              <a:hueOff val="0"/>
              <a:satOff val="0"/>
              <a:lumOff val="-3725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955" tIns="170955" rIns="170955" bIns="170955" numCol="1" spcCol="1270" anchor="ctr" anchorCtr="0">
          <a:noAutofit/>
        </a:bodyPr>
        <a:lstStyle/>
        <a:p>
          <a:pPr marL="0" lvl="0" indent="0" algn="ctr" defTabSz="977900">
            <a:lnSpc>
              <a:spcPct val="90000"/>
            </a:lnSpc>
            <a:spcBef>
              <a:spcPct val="0"/>
            </a:spcBef>
            <a:spcAft>
              <a:spcPct val="35000"/>
            </a:spcAft>
            <a:buNone/>
          </a:pPr>
          <a:r>
            <a:rPr lang="en-US" sz="2200" kern="1200">
              <a:latin typeface="Arial Nova" panose="020B0504020202020204" pitchFamily="34" charset="0"/>
            </a:rPr>
            <a:t>Recognize</a:t>
          </a:r>
        </a:p>
      </dsp:txBody>
      <dsp:txXfrm>
        <a:off x="6822806" y="385430"/>
        <a:ext cx="2163381" cy="649014"/>
      </dsp:txXfrm>
    </dsp:sp>
    <dsp:sp modelId="{F528A611-9F66-4DFD-A474-70E5E35B82E3}">
      <dsp:nvSpPr>
        <dsp:cNvPr id="0" name=""/>
        <dsp:cNvSpPr/>
      </dsp:nvSpPr>
      <dsp:spPr>
        <a:xfrm>
          <a:off x="6822806" y="1034444"/>
          <a:ext cx="2163381" cy="3819933"/>
        </a:xfrm>
        <a:prstGeom prst="rect">
          <a:avLst/>
        </a:prstGeom>
        <a:solidFill>
          <a:schemeClr val="accent5">
            <a:tint val="40000"/>
            <a:alpha val="90000"/>
            <a:hueOff val="0"/>
            <a:satOff val="0"/>
            <a:lumOff val="-2653"/>
            <a:alphaOff val="0"/>
          </a:schemeClr>
        </a:solidFill>
        <a:ln w="15875" cap="rnd" cmpd="sng" algn="ctr">
          <a:solidFill>
            <a:schemeClr val="accent5">
              <a:tint val="40000"/>
              <a:alpha val="90000"/>
              <a:hueOff val="0"/>
              <a:satOff val="0"/>
              <a:lumOff val="-26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694" tIns="213694" rIns="213694" bIns="213694" numCol="1" spcCol="1270" anchor="t" anchorCtr="0">
          <a:noAutofit/>
        </a:bodyPr>
        <a:lstStyle/>
        <a:p>
          <a:pPr marL="0" lvl="0" indent="0" algn="l" defTabSz="889000">
            <a:lnSpc>
              <a:spcPct val="90000"/>
            </a:lnSpc>
            <a:spcBef>
              <a:spcPct val="0"/>
            </a:spcBef>
            <a:spcAft>
              <a:spcPct val="35000"/>
            </a:spcAft>
            <a:buNone/>
          </a:pPr>
          <a:r>
            <a:rPr lang="en-US" sz="2000" kern="1200" dirty="0">
              <a:latin typeface="Arial Nova" panose="020B0504020202020204" pitchFamily="34" charset="0"/>
            </a:rPr>
            <a:t>Recognize your authority and maintain professionalism.</a:t>
          </a:r>
        </a:p>
      </dsp:txBody>
      <dsp:txXfrm>
        <a:off x="6822806" y="1034444"/>
        <a:ext cx="2163381" cy="38199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1652A0-A7D8-424B-BA4B-8EF079E1DE4C}">
      <dsp:nvSpPr>
        <dsp:cNvPr id="0" name=""/>
        <dsp:cNvSpPr/>
      </dsp:nvSpPr>
      <dsp:spPr>
        <a:xfrm>
          <a:off x="0" y="623"/>
          <a:ext cx="64928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C75E35-AE62-4939-A941-09C0ADA79742}">
      <dsp:nvSpPr>
        <dsp:cNvPr id="0" name=""/>
        <dsp:cNvSpPr/>
      </dsp:nvSpPr>
      <dsp:spPr>
        <a:xfrm>
          <a:off x="0" y="62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u="sng" kern="1200" dirty="0"/>
            <a:t>U</a:t>
          </a:r>
          <a:r>
            <a:rPr lang="en-US" sz="4700" kern="1200" dirty="0"/>
            <a:t>nderstanding evidence</a:t>
          </a:r>
        </a:p>
      </dsp:txBody>
      <dsp:txXfrm>
        <a:off x="0" y="623"/>
        <a:ext cx="6492875" cy="1020830"/>
      </dsp:txXfrm>
    </dsp:sp>
    <dsp:sp modelId="{B518CA6A-9C85-4209-A801-8CEFB42F5475}">
      <dsp:nvSpPr>
        <dsp:cNvPr id="0" name=""/>
        <dsp:cNvSpPr/>
      </dsp:nvSpPr>
      <dsp:spPr>
        <a:xfrm>
          <a:off x="0" y="1021453"/>
          <a:ext cx="6492875" cy="0"/>
        </a:xfrm>
        <a:prstGeom prst="line">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7537AA-6A29-4B21-B731-B4331D5D0699}">
      <dsp:nvSpPr>
        <dsp:cNvPr id="0" name=""/>
        <dsp:cNvSpPr/>
      </dsp:nvSpPr>
      <dsp:spPr>
        <a:xfrm>
          <a:off x="0" y="102145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u="sng" kern="1200" dirty="0"/>
            <a:t>R</a:t>
          </a:r>
          <a:r>
            <a:rPr lang="en-US" sz="4700" kern="1200" dirty="0"/>
            <a:t>elevance</a:t>
          </a:r>
        </a:p>
      </dsp:txBody>
      <dsp:txXfrm>
        <a:off x="0" y="1021453"/>
        <a:ext cx="6492875" cy="1020830"/>
      </dsp:txXfrm>
    </dsp:sp>
    <dsp:sp modelId="{E0F4A350-4D13-4F39-B5F7-98E8D266CC42}">
      <dsp:nvSpPr>
        <dsp:cNvPr id="0" name=""/>
        <dsp:cNvSpPr/>
      </dsp:nvSpPr>
      <dsp:spPr>
        <a:xfrm>
          <a:off x="0" y="2042284"/>
          <a:ext cx="6492875" cy="0"/>
        </a:xfrm>
        <a:prstGeom prst="line">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888AE2-42DE-47BC-9B30-B2CF88252852}">
      <dsp:nvSpPr>
        <dsp:cNvPr id="0" name=""/>
        <dsp:cNvSpPr/>
      </dsp:nvSpPr>
      <dsp:spPr>
        <a:xfrm>
          <a:off x="0" y="2042284"/>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u="sng" kern="1200" dirty="0"/>
            <a:t>R</a:t>
          </a:r>
          <a:r>
            <a:rPr lang="en-US" sz="4700" kern="1200" dirty="0"/>
            <a:t>eliability/credibility</a:t>
          </a:r>
        </a:p>
      </dsp:txBody>
      <dsp:txXfrm>
        <a:off x="0" y="2042284"/>
        <a:ext cx="6492875" cy="1020830"/>
      </dsp:txXfrm>
    </dsp:sp>
    <dsp:sp modelId="{A1AB9687-06EC-476A-BB43-D8639FBA202E}">
      <dsp:nvSpPr>
        <dsp:cNvPr id="0" name=""/>
        <dsp:cNvSpPr/>
      </dsp:nvSpPr>
      <dsp:spPr>
        <a:xfrm>
          <a:off x="0" y="3063115"/>
          <a:ext cx="6492875" cy="0"/>
        </a:xfrm>
        <a:prstGeom prst="line">
          <a:avLst/>
        </a:prstGeom>
        <a:solidFill>
          <a:schemeClr val="accent5">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9CF2B8-9997-40AE-813D-86DECDA1682D}">
      <dsp:nvSpPr>
        <dsp:cNvPr id="0" name=""/>
        <dsp:cNvSpPr/>
      </dsp:nvSpPr>
      <dsp:spPr>
        <a:xfrm>
          <a:off x="0" y="3063115"/>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u="sng" kern="1200" dirty="0"/>
            <a:t>C</a:t>
          </a:r>
          <a:r>
            <a:rPr lang="en-US" sz="4700" kern="1200" dirty="0"/>
            <a:t>ross-examination</a:t>
          </a:r>
        </a:p>
      </dsp:txBody>
      <dsp:txXfrm>
        <a:off x="0" y="3063115"/>
        <a:ext cx="6492875" cy="1020830"/>
      </dsp:txXfrm>
    </dsp:sp>
    <dsp:sp modelId="{996A3EC2-8336-46C2-B650-93871CAE8D73}">
      <dsp:nvSpPr>
        <dsp:cNvPr id="0" name=""/>
        <dsp:cNvSpPr/>
      </dsp:nvSpPr>
      <dsp:spPr>
        <a:xfrm>
          <a:off x="0" y="4083946"/>
          <a:ext cx="6492875" cy="0"/>
        </a:xfrm>
        <a:prstGeom prst="line">
          <a:avLst/>
        </a:prstGeom>
        <a:solidFill>
          <a:schemeClr val="accent6">
            <a:hueOff val="0"/>
            <a:satOff val="0"/>
            <a:lumOff val="0"/>
            <a:alphaOff val="0"/>
          </a:schemeClr>
        </a:solidFill>
        <a:ln w="1587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EFD691-B02E-49E0-BADE-3D885D1AA851}">
      <dsp:nvSpPr>
        <dsp:cNvPr id="0" name=""/>
        <dsp:cNvSpPr/>
      </dsp:nvSpPr>
      <dsp:spPr>
        <a:xfrm>
          <a:off x="0" y="4083946"/>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u="sng" kern="1200" dirty="0"/>
            <a:t>A</a:t>
          </a:r>
          <a:r>
            <a:rPr lang="en-US" sz="4700" kern="1200" dirty="0"/>
            <a:t>nalyzing information</a:t>
          </a:r>
        </a:p>
      </dsp:txBody>
      <dsp:txXfrm>
        <a:off x="0" y="4083946"/>
        <a:ext cx="6492875" cy="10208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C9AB6-CE3C-4A1B-B9FC-8FE507EC134C}">
      <dsp:nvSpPr>
        <dsp:cNvPr id="0" name=""/>
        <dsp:cNvSpPr/>
      </dsp:nvSpPr>
      <dsp:spPr>
        <a:xfrm>
          <a:off x="0" y="3843104"/>
          <a:ext cx="7177104" cy="1261392"/>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But relevance is ultimately up to the decision-maker, who is not bound by the investigator’s judgment.</a:t>
          </a:r>
        </a:p>
      </dsp:txBody>
      <dsp:txXfrm>
        <a:off x="0" y="3843104"/>
        <a:ext cx="7177104" cy="1261392"/>
      </dsp:txXfrm>
    </dsp:sp>
    <dsp:sp modelId="{E8C25C05-A803-4A24-8CC1-9EB5AB69A5B6}">
      <dsp:nvSpPr>
        <dsp:cNvPr id="0" name=""/>
        <dsp:cNvSpPr/>
      </dsp:nvSpPr>
      <dsp:spPr>
        <a:xfrm rot="10800000">
          <a:off x="0" y="1922003"/>
          <a:ext cx="7177104" cy="1940022"/>
        </a:xfrm>
        <a:prstGeom prst="upArrowCallou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The investigator will have made initial relevance "decisions" by including evidence in the investigation report….</a:t>
          </a:r>
        </a:p>
      </dsp:txBody>
      <dsp:txXfrm rot="10800000">
        <a:off x="0" y="1922003"/>
        <a:ext cx="7177104" cy="1260568"/>
      </dsp:txXfrm>
    </dsp:sp>
    <dsp:sp modelId="{AFC81BE8-F8E2-49CF-A373-0E63971CB5F5}">
      <dsp:nvSpPr>
        <dsp:cNvPr id="0" name=""/>
        <dsp:cNvSpPr/>
      </dsp:nvSpPr>
      <dsp:spPr>
        <a:xfrm rot="10800000">
          <a:off x="0" y="902"/>
          <a:ext cx="7177104" cy="1940022"/>
        </a:xfrm>
        <a:prstGeom prst="upArrowCallou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Evidence is generally considered relevant if it has value in proving or disproving a fact at issue:</a:t>
          </a:r>
        </a:p>
      </dsp:txBody>
      <dsp:txXfrm rot="-10800000">
        <a:off x="0" y="902"/>
        <a:ext cx="7177104" cy="680947"/>
      </dsp:txXfrm>
    </dsp:sp>
    <dsp:sp modelId="{13F0DA15-1CFD-47CA-9713-66427AF68E9C}">
      <dsp:nvSpPr>
        <dsp:cNvPr id="0" name=""/>
        <dsp:cNvSpPr/>
      </dsp:nvSpPr>
      <dsp:spPr>
        <a:xfrm>
          <a:off x="0" y="681850"/>
          <a:ext cx="3588552" cy="580066"/>
        </a:xfrm>
        <a:prstGeom prst="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en-US" sz="2100" kern="1200"/>
            <a:t>Alleged policy violation</a:t>
          </a:r>
        </a:p>
      </dsp:txBody>
      <dsp:txXfrm>
        <a:off x="0" y="681850"/>
        <a:ext cx="3588552" cy="580066"/>
      </dsp:txXfrm>
    </dsp:sp>
    <dsp:sp modelId="{0E595D52-B441-4533-A320-EEE9E05DFE9C}">
      <dsp:nvSpPr>
        <dsp:cNvPr id="0" name=""/>
        <dsp:cNvSpPr/>
      </dsp:nvSpPr>
      <dsp:spPr>
        <a:xfrm>
          <a:off x="3588552" y="681850"/>
          <a:ext cx="3588552" cy="580066"/>
        </a:xfrm>
        <a:prstGeom prst="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en-US" sz="2100" kern="1200"/>
            <a:t>A party or witness’ credibility</a:t>
          </a:r>
        </a:p>
      </dsp:txBody>
      <dsp:txXfrm>
        <a:off x="3588552" y="681850"/>
        <a:ext cx="3588552" cy="5800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DBA86B-78A2-4497-AC3E-4C0AE7F63167}">
      <dsp:nvSpPr>
        <dsp:cNvPr id="0" name=""/>
        <dsp:cNvSpPr/>
      </dsp:nvSpPr>
      <dsp:spPr>
        <a:xfrm>
          <a:off x="-344102" y="11749"/>
          <a:ext cx="7299200" cy="8693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BB7140-1FEE-4ABF-B1D8-0AA760792661}">
      <dsp:nvSpPr>
        <dsp:cNvPr id="0" name=""/>
        <dsp:cNvSpPr/>
      </dsp:nvSpPr>
      <dsp:spPr>
        <a:xfrm>
          <a:off x="-81114" y="207361"/>
          <a:ext cx="478161" cy="47816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84969DE-9A4A-40EA-A149-32964ECA10EC}">
      <dsp:nvSpPr>
        <dsp:cNvPr id="0" name=""/>
        <dsp:cNvSpPr/>
      </dsp:nvSpPr>
      <dsp:spPr>
        <a:xfrm>
          <a:off x="408564" y="0"/>
          <a:ext cx="3284640" cy="869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010" tIns="92010" rIns="92010" bIns="92010" numCol="1" spcCol="1270" anchor="ctr" anchorCtr="0">
          <a:noAutofit/>
        </a:bodyPr>
        <a:lstStyle/>
        <a:p>
          <a:pPr marL="0" lvl="0" indent="0" algn="l" defTabSz="844550">
            <a:lnSpc>
              <a:spcPct val="100000"/>
            </a:lnSpc>
            <a:spcBef>
              <a:spcPct val="0"/>
            </a:spcBef>
            <a:spcAft>
              <a:spcPct val="35000"/>
            </a:spcAft>
            <a:buNone/>
          </a:pPr>
          <a:r>
            <a:rPr lang="en-US" sz="1900" kern="1200" dirty="0"/>
            <a:t>Character witnesses</a:t>
          </a:r>
        </a:p>
      </dsp:txBody>
      <dsp:txXfrm>
        <a:off x="408564" y="0"/>
        <a:ext cx="3284640" cy="869384"/>
      </dsp:txXfrm>
    </dsp:sp>
    <dsp:sp modelId="{EFA1CB70-358B-400A-978E-8181E8E1276A}">
      <dsp:nvSpPr>
        <dsp:cNvPr id="0" name=""/>
        <dsp:cNvSpPr/>
      </dsp:nvSpPr>
      <dsp:spPr>
        <a:xfrm>
          <a:off x="3279536" y="11749"/>
          <a:ext cx="4338735" cy="869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010" tIns="92010" rIns="92010" bIns="92010" numCol="1" spcCol="1270" anchor="ctr" anchorCtr="0">
          <a:noAutofit/>
        </a:bodyPr>
        <a:lstStyle/>
        <a:p>
          <a:pPr marL="0" lvl="0" indent="0" algn="l" defTabSz="889000">
            <a:lnSpc>
              <a:spcPct val="100000"/>
            </a:lnSpc>
            <a:spcBef>
              <a:spcPct val="0"/>
            </a:spcBef>
            <a:spcAft>
              <a:spcPct val="35000"/>
            </a:spcAft>
            <a:buNone/>
          </a:pPr>
          <a:r>
            <a:rPr lang="en-US" sz="2000" kern="1200" dirty="0"/>
            <a:t>"I’ve known him for 15 years, he wouldn’t do that."</a:t>
          </a:r>
        </a:p>
      </dsp:txBody>
      <dsp:txXfrm>
        <a:off x="3279536" y="11749"/>
        <a:ext cx="4338735" cy="869384"/>
      </dsp:txXfrm>
    </dsp:sp>
    <dsp:sp modelId="{C5C4D1B8-2B7A-4B57-B78C-0CBC8F673101}">
      <dsp:nvSpPr>
        <dsp:cNvPr id="0" name=""/>
        <dsp:cNvSpPr/>
      </dsp:nvSpPr>
      <dsp:spPr>
        <a:xfrm>
          <a:off x="-344102" y="1098480"/>
          <a:ext cx="7299200" cy="8693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E85B01-2C0C-481A-8469-01F324F5CDCD}">
      <dsp:nvSpPr>
        <dsp:cNvPr id="0" name=""/>
        <dsp:cNvSpPr/>
      </dsp:nvSpPr>
      <dsp:spPr>
        <a:xfrm>
          <a:off x="-81114" y="1294092"/>
          <a:ext cx="478161" cy="47816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454A82C-4152-49B1-ACEF-C9E323FEEA26}">
      <dsp:nvSpPr>
        <dsp:cNvPr id="0" name=""/>
        <dsp:cNvSpPr/>
      </dsp:nvSpPr>
      <dsp:spPr>
        <a:xfrm>
          <a:off x="527599" y="1125570"/>
          <a:ext cx="3284640" cy="869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010" tIns="92010" rIns="92010" bIns="92010" numCol="1" spcCol="1270" anchor="ctr" anchorCtr="0">
          <a:noAutofit/>
        </a:bodyPr>
        <a:lstStyle/>
        <a:p>
          <a:pPr marL="0" lvl="0" indent="0" algn="l" defTabSz="844550">
            <a:lnSpc>
              <a:spcPct val="100000"/>
            </a:lnSpc>
            <a:spcBef>
              <a:spcPct val="0"/>
            </a:spcBef>
            <a:spcAft>
              <a:spcPct val="35000"/>
            </a:spcAft>
            <a:buNone/>
          </a:pPr>
          <a:r>
            <a:rPr lang="en-US" sz="1900" kern="1200" dirty="0"/>
            <a:t>Popularity</a:t>
          </a:r>
        </a:p>
      </dsp:txBody>
      <dsp:txXfrm>
        <a:off x="527599" y="1125570"/>
        <a:ext cx="3284640" cy="869384"/>
      </dsp:txXfrm>
    </dsp:sp>
    <dsp:sp modelId="{29E87228-0159-481A-B38D-97CD755364AE}">
      <dsp:nvSpPr>
        <dsp:cNvPr id="0" name=""/>
        <dsp:cNvSpPr/>
      </dsp:nvSpPr>
      <dsp:spPr>
        <a:xfrm>
          <a:off x="3092290" y="1106522"/>
          <a:ext cx="4388796" cy="869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010" tIns="92010" rIns="92010" bIns="92010" numCol="1" spcCol="1270" anchor="ctr" anchorCtr="0">
          <a:noAutofit/>
        </a:bodyPr>
        <a:lstStyle/>
        <a:p>
          <a:pPr marL="0" lvl="0" indent="0" algn="l" defTabSz="977900">
            <a:lnSpc>
              <a:spcPct val="100000"/>
            </a:lnSpc>
            <a:spcBef>
              <a:spcPct val="0"/>
            </a:spcBef>
            <a:spcAft>
              <a:spcPts val="0"/>
            </a:spcAft>
            <a:buNone/>
          </a:pPr>
          <a:r>
            <a:rPr lang="en-US" sz="2200" kern="1200" dirty="0"/>
            <a:t>"Everybody likes him, I just </a:t>
          </a:r>
        </a:p>
        <a:p>
          <a:pPr marL="0" lvl="0" indent="0" algn="l" defTabSz="977900">
            <a:lnSpc>
              <a:spcPct val="100000"/>
            </a:lnSpc>
            <a:spcBef>
              <a:spcPct val="0"/>
            </a:spcBef>
            <a:spcAft>
              <a:spcPts val="0"/>
            </a:spcAft>
            <a:buNone/>
          </a:pPr>
          <a:r>
            <a:rPr lang="en-US" sz="2200" kern="1200" dirty="0"/>
            <a:t>don’t believe he would do that."</a:t>
          </a:r>
        </a:p>
      </dsp:txBody>
      <dsp:txXfrm>
        <a:off x="3092290" y="1106522"/>
        <a:ext cx="4388796" cy="869384"/>
      </dsp:txXfrm>
    </dsp:sp>
    <dsp:sp modelId="{12C4EBF0-0D44-4C9B-84C7-16F364ADFF73}">
      <dsp:nvSpPr>
        <dsp:cNvPr id="0" name=""/>
        <dsp:cNvSpPr/>
      </dsp:nvSpPr>
      <dsp:spPr>
        <a:xfrm>
          <a:off x="-344102" y="2185211"/>
          <a:ext cx="7299200" cy="8693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5B9E9F-3B09-4040-9DFC-E3F869D4498A}">
      <dsp:nvSpPr>
        <dsp:cNvPr id="0" name=""/>
        <dsp:cNvSpPr/>
      </dsp:nvSpPr>
      <dsp:spPr>
        <a:xfrm>
          <a:off x="-81114" y="2380823"/>
          <a:ext cx="478161" cy="47816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AFD1106-E21E-4764-8F9F-196923C784B3}">
      <dsp:nvSpPr>
        <dsp:cNvPr id="0" name=""/>
        <dsp:cNvSpPr/>
      </dsp:nvSpPr>
      <dsp:spPr>
        <a:xfrm>
          <a:off x="328550" y="2185211"/>
          <a:ext cx="3284640" cy="869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010" tIns="92010" rIns="92010" bIns="92010" numCol="1" spcCol="1270" anchor="ctr" anchorCtr="0">
          <a:noAutofit/>
        </a:bodyPr>
        <a:lstStyle/>
        <a:p>
          <a:pPr marL="0" lvl="0" indent="0" algn="l" defTabSz="844550">
            <a:lnSpc>
              <a:spcPct val="100000"/>
            </a:lnSpc>
            <a:spcBef>
              <a:spcPct val="0"/>
            </a:spcBef>
            <a:spcAft>
              <a:spcPct val="35000"/>
            </a:spcAft>
            <a:buNone/>
          </a:pPr>
          <a:r>
            <a:rPr lang="en-US" sz="1900" kern="1200" dirty="0"/>
            <a:t>No history of past problems</a:t>
          </a:r>
        </a:p>
      </dsp:txBody>
      <dsp:txXfrm>
        <a:off x="328550" y="2185211"/>
        <a:ext cx="3284640" cy="869384"/>
      </dsp:txXfrm>
    </dsp:sp>
    <dsp:sp modelId="{40529419-49C2-4642-8085-73B5D39686BF}">
      <dsp:nvSpPr>
        <dsp:cNvPr id="0" name=""/>
        <dsp:cNvSpPr/>
      </dsp:nvSpPr>
      <dsp:spPr>
        <a:xfrm>
          <a:off x="3300881" y="2185211"/>
          <a:ext cx="4296045" cy="869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010" tIns="92010" rIns="92010" bIns="92010" numCol="1" spcCol="1270" anchor="ctr" anchorCtr="0">
          <a:noAutofit/>
        </a:bodyPr>
        <a:lstStyle/>
        <a:p>
          <a:pPr marL="0" lvl="0" indent="0" algn="l" defTabSz="977900">
            <a:lnSpc>
              <a:spcPct val="100000"/>
            </a:lnSpc>
            <a:spcBef>
              <a:spcPct val="0"/>
            </a:spcBef>
            <a:spcAft>
              <a:spcPct val="35000"/>
            </a:spcAft>
            <a:buNone/>
          </a:pPr>
          <a:r>
            <a:rPr lang="en-US" sz="2200" kern="1200" dirty="0"/>
            <a:t>"She’s never been in trouble before."</a:t>
          </a:r>
        </a:p>
      </dsp:txBody>
      <dsp:txXfrm>
        <a:off x="3300881" y="2185211"/>
        <a:ext cx="4296045" cy="869384"/>
      </dsp:txXfrm>
    </dsp:sp>
    <dsp:sp modelId="{D8212171-A41D-4124-AC7D-7388DE9BF039}">
      <dsp:nvSpPr>
        <dsp:cNvPr id="0" name=""/>
        <dsp:cNvSpPr/>
      </dsp:nvSpPr>
      <dsp:spPr>
        <a:xfrm>
          <a:off x="-344102" y="3271942"/>
          <a:ext cx="7299200" cy="8693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40AE4E-6F02-4C75-A91D-D434766C8A27}">
      <dsp:nvSpPr>
        <dsp:cNvPr id="0" name=""/>
        <dsp:cNvSpPr/>
      </dsp:nvSpPr>
      <dsp:spPr>
        <a:xfrm>
          <a:off x="-81114" y="3467554"/>
          <a:ext cx="478161" cy="47816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AADFCBC-8026-4B66-B527-9955F42770BB}">
      <dsp:nvSpPr>
        <dsp:cNvPr id="0" name=""/>
        <dsp:cNvSpPr/>
      </dsp:nvSpPr>
      <dsp:spPr>
        <a:xfrm>
          <a:off x="464009" y="3271942"/>
          <a:ext cx="3284640" cy="869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010" tIns="92010" rIns="92010" bIns="92010" numCol="1" spcCol="1270" anchor="ctr" anchorCtr="0">
          <a:noAutofit/>
        </a:bodyPr>
        <a:lstStyle/>
        <a:p>
          <a:pPr marL="0" lvl="0" indent="0" algn="l" defTabSz="844550">
            <a:lnSpc>
              <a:spcPct val="100000"/>
            </a:lnSpc>
            <a:spcBef>
              <a:spcPct val="0"/>
            </a:spcBef>
            <a:spcAft>
              <a:spcPct val="35000"/>
            </a:spcAft>
            <a:buNone/>
          </a:pPr>
          <a:r>
            <a:rPr lang="en-US" sz="1900" kern="1200" dirty="0"/>
            <a:t>Academic performance</a:t>
          </a:r>
        </a:p>
      </dsp:txBody>
      <dsp:txXfrm>
        <a:off x="464009" y="3271942"/>
        <a:ext cx="3284640" cy="869384"/>
      </dsp:txXfrm>
    </dsp:sp>
    <dsp:sp modelId="{FDCE8C76-B3A3-481D-B55D-CF75069421E6}">
      <dsp:nvSpPr>
        <dsp:cNvPr id="0" name=""/>
        <dsp:cNvSpPr/>
      </dsp:nvSpPr>
      <dsp:spPr>
        <a:xfrm>
          <a:off x="3392669" y="3271942"/>
          <a:ext cx="4112469" cy="869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010" tIns="92010" rIns="92010" bIns="92010" numCol="1" spcCol="1270" anchor="ctr" anchorCtr="0">
          <a:noAutofit/>
        </a:bodyPr>
        <a:lstStyle/>
        <a:p>
          <a:pPr marL="0" lvl="0" indent="0" algn="l" defTabSz="977900">
            <a:lnSpc>
              <a:spcPct val="100000"/>
            </a:lnSpc>
            <a:spcBef>
              <a:spcPct val="0"/>
            </a:spcBef>
            <a:spcAft>
              <a:spcPts val="0"/>
            </a:spcAft>
            <a:buNone/>
          </a:pPr>
          <a:r>
            <a:rPr lang="en-US" sz="2200" kern="1200" dirty="0"/>
            <a:t>"But he’s a really </a:t>
          </a:r>
        </a:p>
        <a:p>
          <a:pPr marL="0" lvl="0" indent="0" algn="l" defTabSz="977900">
            <a:lnSpc>
              <a:spcPct val="100000"/>
            </a:lnSpc>
            <a:spcBef>
              <a:spcPct val="0"/>
            </a:spcBef>
            <a:spcAft>
              <a:spcPts val="0"/>
            </a:spcAft>
            <a:buNone/>
          </a:pPr>
          <a:r>
            <a:rPr lang="en-US" sz="2200" kern="1200" dirty="0"/>
            <a:t>good student."</a:t>
          </a:r>
        </a:p>
      </dsp:txBody>
      <dsp:txXfrm>
        <a:off x="3392669" y="3271942"/>
        <a:ext cx="4112469" cy="869384"/>
      </dsp:txXfrm>
    </dsp:sp>
    <dsp:sp modelId="{BDA18CE4-278E-4E3C-AEA5-3A8DFBAE8B72}">
      <dsp:nvSpPr>
        <dsp:cNvPr id="0" name=""/>
        <dsp:cNvSpPr/>
      </dsp:nvSpPr>
      <dsp:spPr>
        <a:xfrm>
          <a:off x="-344102" y="4358673"/>
          <a:ext cx="7299200" cy="8693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D8DCE9-E60E-491B-9669-AEED3B571C46}">
      <dsp:nvSpPr>
        <dsp:cNvPr id="0" name=""/>
        <dsp:cNvSpPr/>
      </dsp:nvSpPr>
      <dsp:spPr>
        <a:xfrm>
          <a:off x="-81114" y="4554285"/>
          <a:ext cx="478161" cy="47816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7155771-9AB9-40C2-84D7-C6F943BBCCDE}">
      <dsp:nvSpPr>
        <dsp:cNvPr id="0" name=""/>
        <dsp:cNvSpPr/>
      </dsp:nvSpPr>
      <dsp:spPr>
        <a:xfrm>
          <a:off x="527599" y="4370423"/>
          <a:ext cx="3284640" cy="869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010" tIns="92010" rIns="92010" bIns="92010" numCol="1" spcCol="1270" anchor="ctr" anchorCtr="0">
          <a:noAutofit/>
        </a:bodyPr>
        <a:lstStyle/>
        <a:p>
          <a:pPr marL="0" lvl="0" indent="0" algn="l" defTabSz="844550">
            <a:lnSpc>
              <a:spcPct val="100000"/>
            </a:lnSpc>
            <a:spcBef>
              <a:spcPct val="0"/>
            </a:spcBef>
            <a:spcAft>
              <a:spcPct val="35000"/>
            </a:spcAft>
            <a:buNone/>
          </a:pPr>
          <a:r>
            <a:rPr lang="en-US" sz="1900" kern="1200" dirty="0"/>
            <a:t>Importance to a team or program</a:t>
          </a:r>
        </a:p>
      </dsp:txBody>
      <dsp:txXfrm>
        <a:off x="527599" y="4370423"/>
        <a:ext cx="3284640" cy="869384"/>
      </dsp:txXfrm>
    </dsp:sp>
    <dsp:sp modelId="{D0E6C5E8-CF1E-4E21-9676-2F0236020E0E}">
      <dsp:nvSpPr>
        <dsp:cNvPr id="0" name=""/>
        <dsp:cNvSpPr/>
      </dsp:nvSpPr>
      <dsp:spPr>
        <a:xfrm>
          <a:off x="3300881" y="4358673"/>
          <a:ext cx="4296045" cy="869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010" tIns="92010" rIns="92010" bIns="92010" numCol="1" spcCol="1270" anchor="ctr" anchorCtr="0">
          <a:noAutofit/>
        </a:bodyPr>
        <a:lstStyle/>
        <a:p>
          <a:pPr marL="0" lvl="0" indent="0" algn="l" defTabSz="977900">
            <a:lnSpc>
              <a:spcPct val="100000"/>
            </a:lnSpc>
            <a:spcBef>
              <a:spcPct val="0"/>
            </a:spcBef>
            <a:spcAft>
              <a:spcPct val="35000"/>
            </a:spcAft>
            <a:buNone/>
          </a:pPr>
          <a:r>
            <a:rPr lang="en-US" sz="2200" kern="1200" dirty="0"/>
            <a:t>"She’s our best tutor."</a:t>
          </a:r>
        </a:p>
      </dsp:txBody>
      <dsp:txXfrm>
        <a:off x="3300881" y="4358673"/>
        <a:ext cx="4296045" cy="86938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05B59-5102-4CDF-B5A6-B50248D901A6}">
      <dsp:nvSpPr>
        <dsp:cNvPr id="0" name=""/>
        <dsp:cNvSpPr/>
      </dsp:nvSpPr>
      <dsp:spPr>
        <a:xfrm>
          <a:off x="3501" y="465101"/>
          <a:ext cx="1002585" cy="10025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E9507CE-F740-4A85-A8F4-B7E9FFF3B3C3}">
      <dsp:nvSpPr>
        <dsp:cNvPr id="0" name=""/>
        <dsp:cNvSpPr/>
      </dsp:nvSpPr>
      <dsp:spPr>
        <a:xfrm>
          <a:off x="3501" y="1624039"/>
          <a:ext cx="2864531" cy="2010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defRPr b="1"/>
          </a:pPr>
          <a:r>
            <a:rPr lang="en-US" sz="1800" kern="1200" dirty="0"/>
            <a:t>If a person does not submit to cross-examination at the hearing, the decision-maker </a:t>
          </a:r>
          <a:r>
            <a:rPr lang="en-US" sz="1800" b="1" u="sng" kern="1200" dirty="0"/>
            <a:t>may </a:t>
          </a:r>
          <a:r>
            <a:rPr lang="en-US" sz="1800" kern="1200" dirty="0"/>
            <a:t>rely on any (previous) statement of that person in reaching a determination regarding responsibility.</a:t>
          </a:r>
        </a:p>
      </dsp:txBody>
      <dsp:txXfrm>
        <a:off x="3501" y="1624039"/>
        <a:ext cx="2864531" cy="2010593"/>
      </dsp:txXfrm>
    </dsp:sp>
    <dsp:sp modelId="{64C91D06-5BC8-4F39-BA63-A750E453A3CB}">
      <dsp:nvSpPr>
        <dsp:cNvPr id="0" name=""/>
        <dsp:cNvSpPr/>
      </dsp:nvSpPr>
      <dsp:spPr>
        <a:xfrm>
          <a:off x="3501" y="3707354"/>
          <a:ext cx="2864531" cy="393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244600">
            <a:lnSpc>
              <a:spcPct val="90000"/>
            </a:lnSpc>
            <a:spcBef>
              <a:spcPct val="0"/>
            </a:spcBef>
            <a:spcAft>
              <a:spcPct val="35000"/>
            </a:spcAft>
            <a:buNone/>
          </a:pPr>
          <a:endParaRPr lang="en-US" sz="2800" kern="1200" dirty="0"/>
        </a:p>
      </dsp:txBody>
      <dsp:txXfrm>
        <a:off x="3501" y="3707354"/>
        <a:ext cx="2864531" cy="393834"/>
      </dsp:txXfrm>
    </dsp:sp>
    <dsp:sp modelId="{104ECBA3-659C-491E-A4B5-147C7F11216B}">
      <dsp:nvSpPr>
        <dsp:cNvPr id="0" name=""/>
        <dsp:cNvSpPr/>
      </dsp:nvSpPr>
      <dsp:spPr>
        <a:xfrm>
          <a:off x="3369325" y="465101"/>
          <a:ext cx="1002585" cy="10025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8E5C48C-C1BE-4613-8A71-C8A69EF2B269}">
      <dsp:nvSpPr>
        <dsp:cNvPr id="0" name=""/>
        <dsp:cNvSpPr/>
      </dsp:nvSpPr>
      <dsp:spPr>
        <a:xfrm>
          <a:off x="3369325" y="1624039"/>
          <a:ext cx="2864531" cy="2010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defRPr b="1"/>
          </a:pPr>
          <a:r>
            <a:rPr lang="en-US" sz="1800" kern="1200" dirty="0"/>
            <a:t>The decision-maker cannot draw an inference about the determination regarding responsibility based solely on a person’s absence from a hearing or refusal to answer cross-examination questions</a:t>
          </a:r>
          <a:r>
            <a:rPr lang="en-US" sz="1700" kern="1200" dirty="0"/>
            <a:t>.</a:t>
          </a:r>
        </a:p>
      </dsp:txBody>
      <dsp:txXfrm>
        <a:off x="3369325" y="1624039"/>
        <a:ext cx="2864531" cy="2010593"/>
      </dsp:txXfrm>
    </dsp:sp>
    <dsp:sp modelId="{3005E991-4420-4BCA-8E7E-68C0BB21E24E}">
      <dsp:nvSpPr>
        <dsp:cNvPr id="0" name=""/>
        <dsp:cNvSpPr/>
      </dsp:nvSpPr>
      <dsp:spPr>
        <a:xfrm>
          <a:off x="3369325" y="3707354"/>
          <a:ext cx="2864531" cy="393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244600">
            <a:lnSpc>
              <a:spcPct val="90000"/>
            </a:lnSpc>
            <a:spcBef>
              <a:spcPct val="0"/>
            </a:spcBef>
            <a:spcAft>
              <a:spcPct val="35000"/>
            </a:spcAft>
            <a:buNone/>
          </a:pPr>
          <a:endParaRPr lang="en-US" sz="2800" kern="1200" dirty="0"/>
        </a:p>
      </dsp:txBody>
      <dsp:txXfrm>
        <a:off x="3369325" y="3707354"/>
        <a:ext cx="2864531" cy="39383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05B59-5102-4CDF-B5A6-B50248D901A6}">
      <dsp:nvSpPr>
        <dsp:cNvPr id="0" name=""/>
        <dsp:cNvSpPr/>
      </dsp:nvSpPr>
      <dsp:spPr>
        <a:xfrm>
          <a:off x="4450" y="0"/>
          <a:ext cx="1197797" cy="119779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E9507CE-F740-4A85-A8F4-B7E9FFF3B3C3}">
      <dsp:nvSpPr>
        <dsp:cNvPr id="0" name=""/>
        <dsp:cNvSpPr/>
      </dsp:nvSpPr>
      <dsp:spPr>
        <a:xfrm>
          <a:off x="209274" y="1358440"/>
          <a:ext cx="3422279" cy="2750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977900">
            <a:lnSpc>
              <a:spcPct val="90000"/>
            </a:lnSpc>
            <a:spcBef>
              <a:spcPct val="0"/>
            </a:spcBef>
            <a:spcAft>
              <a:spcPct val="35000"/>
            </a:spcAft>
            <a:buNone/>
            <a:defRPr b="1"/>
          </a:pPr>
          <a:r>
            <a:rPr lang="en-US" sz="2200" kern="1200" dirty="0">
              <a:latin typeface="Arial Nova" panose="020B0504020202020204" pitchFamily="34" charset="0"/>
            </a:rPr>
            <a:t>If a person does not submit to cross-examination at the hearing, the decision-maker </a:t>
          </a:r>
          <a:r>
            <a:rPr lang="en-US" sz="2200" b="1" u="sng" kern="1200" dirty="0">
              <a:latin typeface="Arial Nova" panose="020B0504020202020204" pitchFamily="34" charset="0"/>
            </a:rPr>
            <a:t>may</a:t>
          </a:r>
          <a:r>
            <a:rPr lang="en-US" sz="2200" b="1" u="none" kern="1200" dirty="0">
              <a:latin typeface="Arial Nova" panose="020B0504020202020204" pitchFamily="34" charset="0"/>
            </a:rPr>
            <a:t> </a:t>
          </a:r>
          <a:r>
            <a:rPr lang="en-US" sz="2200" kern="1200" dirty="0">
              <a:latin typeface="Arial Nova" panose="020B0504020202020204" pitchFamily="34" charset="0"/>
            </a:rPr>
            <a:t>rely on any (previous) statement of that person in reaching a determination regarding responsibility.</a:t>
          </a:r>
        </a:p>
      </dsp:txBody>
      <dsp:txXfrm>
        <a:off x="209274" y="1358440"/>
        <a:ext cx="3422279" cy="2750203"/>
      </dsp:txXfrm>
    </dsp:sp>
    <dsp:sp modelId="{64C91D06-5BC8-4F39-BA63-A750E453A3CB}">
      <dsp:nvSpPr>
        <dsp:cNvPr id="0" name=""/>
        <dsp:cNvSpPr/>
      </dsp:nvSpPr>
      <dsp:spPr>
        <a:xfrm>
          <a:off x="4450" y="4272490"/>
          <a:ext cx="3422279" cy="878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600200">
            <a:lnSpc>
              <a:spcPct val="90000"/>
            </a:lnSpc>
            <a:spcBef>
              <a:spcPct val="0"/>
            </a:spcBef>
            <a:spcAft>
              <a:spcPct val="35000"/>
            </a:spcAft>
            <a:buNone/>
          </a:pPr>
          <a:endParaRPr lang="en-US" sz="3600" kern="1200" dirty="0"/>
        </a:p>
      </dsp:txBody>
      <dsp:txXfrm>
        <a:off x="4450" y="4272490"/>
        <a:ext cx="3422279" cy="878142"/>
      </dsp:txXfrm>
    </dsp:sp>
    <dsp:sp modelId="{104ECBA3-659C-491E-A4B5-147C7F11216B}">
      <dsp:nvSpPr>
        <dsp:cNvPr id="0" name=""/>
        <dsp:cNvSpPr/>
      </dsp:nvSpPr>
      <dsp:spPr>
        <a:xfrm>
          <a:off x="4025629" y="0"/>
          <a:ext cx="1197797" cy="119779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8E5C48C-C1BE-4613-8A71-C8A69EF2B269}">
      <dsp:nvSpPr>
        <dsp:cNvPr id="0" name=""/>
        <dsp:cNvSpPr/>
      </dsp:nvSpPr>
      <dsp:spPr>
        <a:xfrm>
          <a:off x="4025629" y="1336686"/>
          <a:ext cx="3422279" cy="2750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977900">
            <a:lnSpc>
              <a:spcPct val="90000"/>
            </a:lnSpc>
            <a:spcBef>
              <a:spcPct val="0"/>
            </a:spcBef>
            <a:spcAft>
              <a:spcPct val="35000"/>
            </a:spcAft>
            <a:buNone/>
            <a:defRPr b="1"/>
          </a:pPr>
          <a:r>
            <a:rPr lang="en-US" sz="2200" kern="1200" dirty="0">
              <a:latin typeface="Arial Nova" panose="020B0504020202020204" pitchFamily="34" charset="0"/>
            </a:rPr>
            <a:t>The decision-maker cannot draw an inference about the determination regarding responsibility based solely on a person’s absence from a hearing or refusal to answer cross-examination questions.</a:t>
          </a:r>
        </a:p>
      </dsp:txBody>
      <dsp:txXfrm>
        <a:off x="4025629" y="1336686"/>
        <a:ext cx="3422279" cy="2750203"/>
      </dsp:txXfrm>
    </dsp:sp>
    <dsp:sp modelId="{3005E991-4420-4BCA-8E7E-68C0BB21E24E}">
      <dsp:nvSpPr>
        <dsp:cNvPr id="0" name=""/>
        <dsp:cNvSpPr/>
      </dsp:nvSpPr>
      <dsp:spPr>
        <a:xfrm>
          <a:off x="4025629" y="4272490"/>
          <a:ext cx="3422279" cy="878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600200">
            <a:lnSpc>
              <a:spcPct val="90000"/>
            </a:lnSpc>
            <a:spcBef>
              <a:spcPct val="0"/>
            </a:spcBef>
            <a:spcAft>
              <a:spcPct val="35000"/>
            </a:spcAft>
            <a:buNone/>
          </a:pPr>
          <a:endParaRPr lang="en-US" sz="3600" kern="1200" dirty="0"/>
        </a:p>
      </dsp:txBody>
      <dsp:txXfrm>
        <a:off x="4025629" y="4272490"/>
        <a:ext cx="3422279" cy="878142"/>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E9EBED9-6597-4EBD-A3B0-70ECE414BED1}" type="datetimeFigureOut">
              <a:rPr lang="en-US" smtClean="0"/>
              <a:t>11/29/2023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80324FD-4FC2-4CAE-A906-DBDC9ABF5EDA}" type="slidenum">
              <a:rPr lang="en-US" smtClean="0"/>
              <a:t>‹#›</a:t>
            </a:fld>
            <a:endParaRPr lang="en-US"/>
          </a:p>
        </p:txBody>
      </p:sp>
    </p:spTree>
    <p:extLst>
      <p:ext uri="{BB962C8B-B14F-4D97-AF65-F5344CB8AC3E}">
        <p14:creationId xmlns:p14="http://schemas.microsoft.com/office/powerpoint/2010/main" val="3164959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0324FD-4FC2-4CAE-A906-DBDC9ABF5EDA}" type="slidenum">
              <a:rPr lang="en-US" smtClean="0"/>
              <a:t>15</a:t>
            </a:fld>
            <a:endParaRPr lang="en-US"/>
          </a:p>
        </p:txBody>
      </p:sp>
    </p:spTree>
    <p:extLst>
      <p:ext uri="{BB962C8B-B14F-4D97-AF65-F5344CB8AC3E}">
        <p14:creationId xmlns:p14="http://schemas.microsoft.com/office/powerpoint/2010/main" val="4131816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0324FD-4FC2-4CAE-A906-DBDC9ABF5EDA}" type="slidenum">
              <a:rPr lang="en-US" smtClean="0"/>
              <a:t>35</a:t>
            </a:fld>
            <a:endParaRPr lang="en-US"/>
          </a:p>
        </p:txBody>
      </p:sp>
    </p:spTree>
    <p:extLst>
      <p:ext uri="{BB962C8B-B14F-4D97-AF65-F5344CB8AC3E}">
        <p14:creationId xmlns:p14="http://schemas.microsoft.com/office/powerpoint/2010/main" val="2481963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0324FD-4FC2-4CAE-A906-DBDC9ABF5EDA}" type="slidenum">
              <a:rPr lang="en-US" smtClean="0"/>
              <a:t>38</a:t>
            </a:fld>
            <a:endParaRPr lang="en-US"/>
          </a:p>
        </p:txBody>
      </p:sp>
    </p:spTree>
    <p:extLst>
      <p:ext uri="{BB962C8B-B14F-4D97-AF65-F5344CB8AC3E}">
        <p14:creationId xmlns:p14="http://schemas.microsoft.com/office/powerpoint/2010/main" val="38026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0324FD-4FC2-4CAE-A906-DBDC9ABF5EDA}" type="slidenum">
              <a:rPr lang="en-US" smtClean="0"/>
              <a:t>39</a:t>
            </a:fld>
            <a:endParaRPr lang="en-US"/>
          </a:p>
        </p:txBody>
      </p:sp>
    </p:spTree>
    <p:extLst>
      <p:ext uri="{BB962C8B-B14F-4D97-AF65-F5344CB8AC3E}">
        <p14:creationId xmlns:p14="http://schemas.microsoft.com/office/powerpoint/2010/main" val="24492790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0" y="385959"/>
            <a:ext cx="10018713" cy="974035"/>
          </a:xfrm>
        </p:spPr>
        <p:txBody>
          <a:bodyPr/>
          <a:lstStyle>
            <a:lvl1pPr>
              <a:defRPr>
                <a:latin typeface="Arial Nova" panose="020B0504020202020204" pitchFamily="34" charset="0"/>
              </a:defRPr>
            </a:lvl1pPr>
          </a:lstStyle>
          <a:p>
            <a:r>
              <a:rPr lang="en-US" dirty="0"/>
              <a:t>Click to edit Master title style</a:t>
            </a:r>
          </a:p>
        </p:txBody>
      </p:sp>
      <p:sp>
        <p:nvSpPr>
          <p:cNvPr id="3" name="Content Placeholder 2"/>
          <p:cNvSpPr>
            <a:spLocks noGrp="1"/>
          </p:cNvSpPr>
          <p:nvPr>
            <p:ph idx="1"/>
          </p:nvPr>
        </p:nvSpPr>
        <p:spPr>
          <a:xfrm>
            <a:off x="1484310" y="1669774"/>
            <a:ext cx="10018713" cy="4315249"/>
          </a:xfrm>
        </p:spPr>
        <p:txBody>
          <a:bodyPr anchor="t" anchorCtr="0">
            <a:normAutofit/>
          </a:bodyPr>
          <a:lstStyle>
            <a:lvl1pPr marL="347663" indent="-347663">
              <a:spcBef>
                <a:spcPts val="0"/>
              </a:spcBef>
              <a:spcAft>
                <a:spcPts val="0"/>
              </a:spcAft>
              <a:defRPr sz="2400">
                <a:latin typeface="Arial Nova" panose="020B0504020202020204" pitchFamily="34" charset="0"/>
              </a:defRPr>
            </a:lvl1pPr>
            <a:lvl2pPr marL="804863" indent="-347663">
              <a:spcBef>
                <a:spcPts val="0"/>
              </a:spcBef>
              <a:spcAft>
                <a:spcPts val="0"/>
              </a:spcAft>
              <a:buSzPct val="100000"/>
              <a:buFont typeface="Wingdings" panose="05000000000000000000" pitchFamily="2" charset="2"/>
              <a:buChar char="§"/>
              <a:defRPr sz="2400">
                <a:latin typeface="Arial Nova" panose="020B0504020202020204" pitchFamily="34" charset="0"/>
              </a:defRPr>
            </a:lvl2pPr>
            <a:lvl3pPr marL="1262063" indent="-347663">
              <a:spcBef>
                <a:spcPts val="0"/>
              </a:spcBef>
              <a:spcAft>
                <a:spcPts val="0"/>
              </a:spcAft>
              <a:buSzPct val="100000"/>
              <a:buFont typeface="Courier New" panose="02070309020205020404" pitchFamily="49" charset="0"/>
              <a:buChar char="o"/>
              <a:defRPr sz="2400">
                <a:latin typeface="Arial Nova" panose="020B0504020202020204" pitchFamily="34" charset="0"/>
              </a:defRPr>
            </a:lvl3pPr>
            <a:lvl4pPr marL="1719263" indent="-347663">
              <a:spcBef>
                <a:spcPts val="0"/>
              </a:spcBef>
              <a:spcAft>
                <a:spcPts val="0"/>
              </a:spcAft>
              <a:buSzPct val="100000"/>
              <a:buFont typeface="Wingdings" panose="05000000000000000000" pitchFamily="2" charset="2"/>
              <a:buChar char="Ø"/>
              <a:defRPr sz="2400">
                <a:latin typeface="Arial Nova" panose="020B0504020202020204" pitchFamily="34" charset="0"/>
              </a:defRPr>
            </a:lvl4pPr>
            <a:lvl5pPr marL="2176463" indent="-347663">
              <a:spcBef>
                <a:spcPts val="0"/>
              </a:spcBef>
              <a:spcAft>
                <a:spcPts val="0"/>
              </a:spcAft>
              <a:buSzPct val="100000"/>
              <a:buFont typeface="Corbel" panose="020B0503020204020204" pitchFamily="34" charset="0"/>
              <a:buChar char="*"/>
              <a:defRPr sz="2400">
                <a:latin typeface="Arial Nova" panose="020B0504020202020204" pitchFamily="34" charset="0"/>
              </a:defRPr>
            </a:lvl5pPr>
          </a:lstStyle>
          <a:p>
            <a:pPr lvl="0"/>
            <a:r>
              <a:rPr lang="en-US" dirty="0"/>
              <a:t>Click to edit Master text styles</a:t>
            </a:r>
          </a:p>
          <a:p>
            <a:pPr lvl="0"/>
            <a:endParaRPr lang="en-US" dirty="0"/>
          </a:p>
          <a:p>
            <a:pPr lvl="1"/>
            <a:r>
              <a:rPr lang="en-US" dirty="0"/>
              <a:t>Second level</a:t>
            </a:r>
          </a:p>
          <a:p>
            <a:pPr lvl="1"/>
            <a:endParaRPr lang="en-US" dirty="0"/>
          </a:p>
          <a:p>
            <a:pPr lvl="2"/>
            <a:r>
              <a:rPr lang="en-US" dirty="0"/>
              <a:t>Third level</a:t>
            </a:r>
          </a:p>
          <a:p>
            <a:pPr lvl="2"/>
            <a:endParaRPr lang="en-US" dirty="0"/>
          </a:p>
          <a:p>
            <a:pPr lvl="3"/>
            <a:r>
              <a:rPr lang="en-US" dirty="0"/>
              <a:t>Fourth level</a:t>
            </a:r>
          </a:p>
          <a:p>
            <a:pPr lvl="3"/>
            <a:endParaRPr lang="en-US" dirty="0"/>
          </a:p>
          <a:p>
            <a:pPr lvl="4"/>
            <a:r>
              <a:rPr lang="en-US" dirty="0"/>
              <a:t>Fifth level</a:t>
            </a:r>
          </a:p>
        </p:txBody>
      </p:sp>
      <p:pic>
        <p:nvPicPr>
          <p:cNvPr id="10" name="Picture 9">
            <a:extLst>
              <a:ext uri="{FF2B5EF4-FFF2-40B4-BE49-F238E27FC236}">
                <a16:creationId xmlns:a16="http://schemas.microsoft.com/office/drawing/2014/main" id="{AD0E777D-B8E5-4DE3-9D1B-014F0841C47D}"/>
              </a:ext>
            </a:extLst>
          </p:cNvPr>
          <p:cNvPicPr>
            <a:picLocks noChangeAspect="1"/>
          </p:cNvPicPr>
          <p:nvPr userDrawn="1"/>
        </p:nvPicPr>
        <p:blipFill>
          <a:blip r:embed="rId2"/>
          <a:stretch>
            <a:fillRect/>
          </a:stretch>
        </p:blipFill>
        <p:spPr>
          <a:xfrm>
            <a:off x="10167041" y="5985024"/>
            <a:ext cx="1762407" cy="872976"/>
          </a:xfrm>
          <a:prstGeom prst="rect">
            <a:avLst/>
          </a:prstGeom>
        </p:spPr>
      </p:pic>
    </p:spTree>
    <p:extLst>
      <p:ext uri="{BB962C8B-B14F-4D97-AF65-F5344CB8AC3E}">
        <p14:creationId xmlns:p14="http://schemas.microsoft.com/office/powerpoint/2010/main" val="2073281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71718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088792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23241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49711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36784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74254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6332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87525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latin typeface="Arial Nova" panose="020B0504020202020204" pitchFamily="34" charset="0"/>
              </a:defRPr>
            </a:lvl1pPr>
          </a:lstStyle>
          <a:p>
            <a:r>
              <a:rPr lang="en-US" dirty="0"/>
              <a:t>Click to edit Master title style</a:t>
            </a:r>
          </a:p>
        </p:txBody>
      </p:sp>
      <p:pic>
        <p:nvPicPr>
          <p:cNvPr id="11" name="Picture 10">
            <a:extLst>
              <a:ext uri="{FF2B5EF4-FFF2-40B4-BE49-F238E27FC236}">
                <a16:creationId xmlns:a16="http://schemas.microsoft.com/office/drawing/2014/main" id="{267D12BA-94C6-431D-B3DC-C72F7CCC4964}"/>
              </a:ext>
            </a:extLst>
          </p:cNvPr>
          <p:cNvPicPr>
            <a:picLocks noChangeAspect="1"/>
          </p:cNvPicPr>
          <p:nvPr userDrawn="1"/>
        </p:nvPicPr>
        <p:blipFill>
          <a:blip r:embed="rId2"/>
          <a:stretch>
            <a:fillRect/>
          </a:stretch>
        </p:blipFill>
        <p:spPr>
          <a:xfrm>
            <a:off x="8716874" y="5351183"/>
            <a:ext cx="2786149" cy="1380068"/>
          </a:xfrm>
          <a:prstGeom prst="rect">
            <a:avLst/>
          </a:prstGeom>
        </p:spPr>
      </p:pic>
    </p:spTree>
    <p:extLst>
      <p:ext uri="{BB962C8B-B14F-4D97-AF65-F5344CB8AC3E}">
        <p14:creationId xmlns:p14="http://schemas.microsoft.com/office/powerpoint/2010/main" val="328999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atin typeface="Arial Nova" panose="020B05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447043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lvl1pPr>
              <a:defRPr>
                <a:latin typeface="Arial Nova" panose="020B05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3034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50545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645250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0976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0771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29748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113183"/>
          </a:xfrm>
          <a:prstGeom prst="rect">
            <a:avLst/>
          </a:prstGeom>
          <a:effectLst/>
        </p:spPr>
        <p:txBody>
          <a:bodyPr vert="horz" lIns="91440" tIns="45720" rIns="91440" bIns="45720" rtlCol="0" anchor="ctr">
            <a:normAutofit/>
          </a:bodyPr>
          <a:lstStyle/>
          <a:p>
            <a:r>
              <a:rPr kumimoji="0" lang="en-US" sz="4000" b="0" i="0" u="none" strike="noStrike" kern="1200" cap="none" spc="0" normalizeH="0" baseline="0" noProof="0" dirty="0">
                <a:ln w="3175" cmpd="sng">
                  <a:noFill/>
                </a:ln>
                <a:solidFill>
                  <a:prstClr val="black"/>
                </a:solidFill>
                <a:effectLst/>
                <a:uLnTx/>
                <a:uFillTx/>
                <a:latin typeface="+mj-lt"/>
                <a:ea typeface="+mj-ea"/>
                <a:cs typeface="+mj-cs"/>
              </a:rPr>
              <a:t>Click to edit Master title style</a:t>
            </a:r>
            <a:endParaRPr lang="en-US" dirty="0"/>
          </a:p>
        </p:txBody>
      </p:sp>
      <p:sp>
        <p:nvSpPr>
          <p:cNvPr id="3" name="Text Placeholder 2"/>
          <p:cNvSpPr>
            <a:spLocks noGrp="1"/>
          </p:cNvSpPr>
          <p:nvPr>
            <p:ph type="body" idx="1"/>
          </p:nvPr>
        </p:nvSpPr>
        <p:spPr>
          <a:xfrm>
            <a:off x="1484310" y="1967948"/>
            <a:ext cx="10018713" cy="4047089"/>
          </a:xfrm>
          <a:prstGeom prst="rect">
            <a:avLst/>
          </a:prstGeom>
        </p:spPr>
        <p:txBody>
          <a:bodyPr vert="horz" lIns="91440" tIns="45720" rIns="91440" bIns="4572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6" name="Picture 15">
            <a:extLst>
              <a:ext uri="{FF2B5EF4-FFF2-40B4-BE49-F238E27FC236}">
                <a16:creationId xmlns:a16="http://schemas.microsoft.com/office/drawing/2014/main" id="{37BAFB9E-4871-4857-A7CB-E3B9EC7635D7}"/>
              </a:ext>
            </a:extLst>
          </p:cNvPr>
          <p:cNvPicPr>
            <a:picLocks noChangeAspect="1"/>
          </p:cNvPicPr>
          <p:nvPr userDrawn="1"/>
        </p:nvPicPr>
        <p:blipFill>
          <a:blip r:embed="rId19"/>
          <a:stretch>
            <a:fillRect/>
          </a:stretch>
        </p:blipFill>
        <p:spPr>
          <a:xfrm>
            <a:off x="10167730" y="5936491"/>
            <a:ext cx="1567070" cy="776219"/>
          </a:xfrm>
          <a:prstGeom prst="rect">
            <a:avLst/>
          </a:prstGeom>
        </p:spPr>
      </p:pic>
    </p:spTree>
    <p:extLst>
      <p:ext uri="{BB962C8B-B14F-4D97-AF65-F5344CB8AC3E}">
        <p14:creationId xmlns:p14="http://schemas.microsoft.com/office/powerpoint/2010/main" val="3483247336"/>
      </p:ext>
    </p:extLst>
  </p:cSld>
  <p:clrMap bg1="lt1" tx1="dk1" bg2="lt2" tx2="dk2" accent1="accent1" accent2="accent2" accent3="accent3" accent4="accent4" accent5="accent5" accent6="accent6" hlink="hlink" folHlink="folHlink"/>
  <p:sldLayoutIdLst>
    <p:sldLayoutId id="2147483778" r:id="rId1"/>
    <p:sldLayoutId id="2147483777"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 id="2147483792" r:id="rId16"/>
    <p:sldLayoutId id="214748379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Comic Sans MS" panose="030F0702030302020204" pitchFamily="66"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76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1pPr>
      <a:lvl2pPr marL="8048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2pPr>
      <a:lvl3pPr marL="12620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3pPr>
      <a:lvl4pPr marL="17192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4pPr>
      <a:lvl5pPr marL="21764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3D878-949C-4D02-8A3E-E236A4DB9E94}"/>
              </a:ext>
            </a:extLst>
          </p:cNvPr>
          <p:cNvSpPr>
            <a:spLocks noGrp="1"/>
          </p:cNvSpPr>
          <p:nvPr>
            <p:ph type="ctrTitle"/>
          </p:nvPr>
        </p:nvSpPr>
        <p:spPr>
          <a:xfrm>
            <a:off x="2663707" y="1127405"/>
            <a:ext cx="8574622" cy="2616199"/>
          </a:xfrm>
        </p:spPr>
        <p:txBody>
          <a:bodyPr>
            <a:normAutofit/>
          </a:bodyPr>
          <a:lstStyle/>
          <a:p>
            <a:pPr algn="ctr"/>
            <a:r>
              <a:rPr lang="en-US" sz="4400" b="1" dirty="0"/>
              <a:t>TITLE IX HEARINGS</a:t>
            </a:r>
            <a:br>
              <a:rPr lang="en-US" sz="4400" b="1" dirty="0"/>
            </a:br>
            <a:r>
              <a:rPr lang="en-US" sz="3800" b="1" dirty="0"/>
              <a:t>GETTING TO THE FINISH LINE</a:t>
            </a:r>
            <a:endParaRPr lang="en-US" sz="4400" b="1" dirty="0"/>
          </a:p>
        </p:txBody>
      </p:sp>
    </p:spTree>
    <p:extLst>
      <p:ext uri="{BB962C8B-B14F-4D97-AF65-F5344CB8AC3E}">
        <p14:creationId xmlns:p14="http://schemas.microsoft.com/office/powerpoint/2010/main" val="1550996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69930-2F36-4017-9220-7737CDCF5C91}"/>
              </a:ext>
            </a:extLst>
          </p:cNvPr>
          <p:cNvSpPr>
            <a:spLocks noGrp="1"/>
          </p:cNvSpPr>
          <p:nvPr>
            <p:ph type="title"/>
          </p:nvPr>
        </p:nvSpPr>
        <p:spPr/>
        <p:txBody>
          <a:bodyPr/>
          <a:lstStyle/>
          <a:p>
            <a:r>
              <a:rPr lang="en-US" dirty="0"/>
              <a:t>RULES FOR HEARINGS</a:t>
            </a:r>
          </a:p>
        </p:txBody>
      </p:sp>
      <p:sp>
        <p:nvSpPr>
          <p:cNvPr id="3" name="Content Placeholder 2">
            <a:extLst>
              <a:ext uri="{FF2B5EF4-FFF2-40B4-BE49-F238E27FC236}">
                <a16:creationId xmlns:a16="http://schemas.microsoft.com/office/drawing/2014/main" id="{87473A3C-B488-4F67-9784-C3C7CBC16152}"/>
              </a:ext>
            </a:extLst>
          </p:cNvPr>
          <p:cNvSpPr>
            <a:spLocks noGrp="1"/>
          </p:cNvSpPr>
          <p:nvPr>
            <p:ph idx="1"/>
          </p:nvPr>
        </p:nvSpPr>
        <p:spPr/>
        <p:txBody>
          <a:bodyPr>
            <a:normAutofit/>
          </a:bodyPr>
          <a:lstStyle/>
          <a:p>
            <a:r>
              <a:rPr lang="en-US" sz="3000" dirty="0"/>
              <a:t>So long as all rules comply with the federal regulations and apply equally to both parties, Colleges can adopt rules concerning:</a:t>
            </a:r>
          </a:p>
          <a:p>
            <a:pPr lvl="1"/>
            <a:r>
              <a:rPr lang="en-US" sz="3000" dirty="0"/>
              <a:t>Rules of decorum.</a:t>
            </a:r>
          </a:p>
          <a:p>
            <a:pPr lvl="1"/>
            <a:r>
              <a:rPr lang="en-US" sz="3000" dirty="0"/>
              <a:t>Timing and length of breaks.</a:t>
            </a:r>
          </a:p>
          <a:p>
            <a:pPr lvl="1"/>
            <a:r>
              <a:rPr lang="en-US" sz="3000" dirty="0"/>
              <a:t>Prohibition on disturbing the hearing.</a:t>
            </a:r>
          </a:p>
          <a:p>
            <a:pPr lvl="1"/>
            <a:r>
              <a:rPr lang="en-US" sz="3000" dirty="0"/>
              <a:t>Prohibition on badgering witnesses.</a:t>
            </a:r>
          </a:p>
        </p:txBody>
      </p:sp>
    </p:spTree>
    <p:extLst>
      <p:ext uri="{BB962C8B-B14F-4D97-AF65-F5344CB8AC3E}">
        <p14:creationId xmlns:p14="http://schemas.microsoft.com/office/powerpoint/2010/main" val="1122748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69930-2F36-4017-9220-7737CDCF5C91}"/>
              </a:ext>
            </a:extLst>
          </p:cNvPr>
          <p:cNvSpPr>
            <a:spLocks noGrp="1"/>
          </p:cNvSpPr>
          <p:nvPr>
            <p:ph type="title"/>
          </p:nvPr>
        </p:nvSpPr>
        <p:spPr/>
        <p:txBody>
          <a:bodyPr/>
          <a:lstStyle/>
          <a:p>
            <a:r>
              <a:rPr lang="en-US" dirty="0"/>
              <a:t>TIPS FOR DECISION-MAKERS</a:t>
            </a:r>
          </a:p>
        </p:txBody>
      </p:sp>
      <p:sp>
        <p:nvSpPr>
          <p:cNvPr id="3" name="Content Placeholder 2">
            <a:extLst>
              <a:ext uri="{FF2B5EF4-FFF2-40B4-BE49-F238E27FC236}">
                <a16:creationId xmlns:a16="http://schemas.microsoft.com/office/drawing/2014/main" id="{87473A3C-B488-4F67-9784-C3C7CBC16152}"/>
              </a:ext>
            </a:extLst>
          </p:cNvPr>
          <p:cNvSpPr>
            <a:spLocks noGrp="1"/>
          </p:cNvSpPr>
          <p:nvPr>
            <p:ph idx="1"/>
          </p:nvPr>
        </p:nvSpPr>
        <p:spPr/>
        <p:txBody>
          <a:bodyPr>
            <a:normAutofit/>
          </a:bodyPr>
          <a:lstStyle/>
          <a:p>
            <a:r>
              <a:rPr lang="en-US" sz="3000" dirty="0"/>
              <a:t>Recognize the need for flexibility with the order of statements and questioning</a:t>
            </a:r>
          </a:p>
          <a:p>
            <a:r>
              <a:rPr lang="en-US" sz="3000" dirty="0"/>
              <a:t>Be familiar with your institution’s hearing procedures</a:t>
            </a:r>
          </a:p>
          <a:p>
            <a:r>
              <a:rPr lang="en-US" sz="3000" dirty="0"/>
              <a:t>If a procedural question arises that must be addressed immediately, take a break to seek clarification</a:t>
            </a:r>
          </a:p>
          <a:p>
            <a:r>
              <a:rPr lang="en-US" sz="3000" dirty="0"/>
              <a:t>Will you have legal counsel available by phone/text/in person?</a:t>
            </a:r>
          </a:p>
        </p:txBody>
      </p:sp>
    </p:spTree>
    <p:extLst>
      <p:ext uri="{BB962C8B-B14F-4D97-AF65-F5344CB8AC3E}">
        <p14:creationId xmlns:p14="http://schemas.microsoft.com/office/powerpoint/2010/main" val="1710849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78B8-7679-7AFA-31CB-9B305079BBEC}"/>
              </a:ext>
            </a:extLst>
          </p:cNvPr>
          <p:cNvSpPr>
            <a:spLocks noGrp="1"/>
          </p:cNvSpPr>
          <p:nvPr>
            <p:ph type="title"/>
          </p:nvPr>
        </p:nvSpPr>
        <p:spPr/>
        <p:txBody>
          <a:bodyPr/>
          <a:lstStyle/>
          <a:p>
            <a:r>
              <a:rPr lang="en-US" b="1" dirty="0"/>
              <a:t>HEARING TESTIMONY</a:t>
            </a:r>
          </a:p>
        </p:txBody>
      </p:sp>
      <p:graphicFrame>
        <p:nvGraphicFramePr>
          <p:cNvPr id="4" name="Content Placeholder 2">
            <a:extLst>
              <a:ext uri="{FF2B5EF4-FFF2-40B4-BE49-F238E27FC236}">
                <a16:creationId xmlns:a16="http://schemas.microsoft.com/office/drawing/2014/main" id="{61A80F92-6F39-2E5A-2218-892BD8655174}"/>
              </a:ext>
            </a:extLst>
          </p:cNvPr>
          <p:cNvGraphicFramePr>
            <a:graphicFrameLocks/>
          </p:cNvGraphicFramePr>
          <p:nvPr/>
        </p:nvGraphicFramePr>
        <p:xfrm>
          <a:off x="1923496" y="972564"/>
          <a:ext cx="8995483" cy="52398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0915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CD579-9E85-4F8E-B58F-3D4ECCC689BE}"/>
              </a:ext>
            </a:extLst>
          </p:cNvPr>
          <p:cNvSpPr>
            <a:spLocks noGrp="1"/>
          </p:cNvSpPr>
          <p:nvPr>
            <p:ph type="title"/>
          </p:nvPr>
        </p:nvSpPr>
        <p:spPr/>
        <p:txBody>
          <a:bodyPr/>
          <a:lstStyle/>
          <a:p>
            <a:r>
              <a:rPr lang="en-US" dirty="0"/>
              <a:t>QUESTIONING SKILLS AND GUIDELINES</a:t>
            </a:r>
          </a:p>
        </p:txBody>
      </p:sp>
      <p:sp>
        <p:nvSpPr>
          <p:cNvPr id="3" name="Content Placeholder 2">
            <a:extLst>
              <a:ext uri="{FF2B5EF4-FFF2-40B4-BE49-F238E27FC236}">
                <a16:creationId xmlns:a16="http://schemas.microsoft.com/office/drawing/2014/main" id="{37D28BB2-B7F3-4DAD-B69E-CD823764E1EF}"/>
              </a:ext>
            </a:extLst>
          </p:cNvPr>
          <p:cNvSpPr>
            <a:spLocks noGrp="1"/>
          </p:cNvSpPr>
          <p:nvPr>
            <p:ph idx="1"/>
          </p:nvPr>
        </p:nvSpPr>
        <p:spPr/>
        <p:txBody>
          <a:bodyPr/>
          <a:lstStyle/>
          <a:p>
            <a:r>
              <a:rPr lang="en-US" dirty="0"/>
              <a:t>Your goal is to ensure you understand information contained in the Investigation Report:</a:t>
            </a:r>
          </a:p>
          <a:p>
            <a:pPr lvl="1"/>
            <a:r>
              <a:rPr lang="en-US" dirty="0"/>
              <a:t>Relevant facts about what happened</a:t>
            </a:r>
          </a:p>
          <a:p>
            <a:pPr lvl="1"/>
            <a:r>
              <a:rPr lang="en-US" dirty="0"/>
              <a:t>Any related events</a:t>
            </a:r>
          </a:p>
          <a:p>
            <a:pPr lvl="1"/>
            <a:r>
              <a:rPr lang="en-US" dirty="0"/>
              <a:t>Any corroborating information</a:t>
            </a:r>
          </a:p>
          <a:p>
            <a:r>
              <a:rPr lang="en-US" dirty="0"/>
              <a:t>Use questions to elicit details, eliminate vagueness, or fill in the gaps</a:t>
            </a:r>
          </a:p>
          <a:p>
            <a:r>
              <a:rPr lang="en-US" dirty="0"/>
              <a:t>Your goal is not to:</a:t>
            </a:r>
          </a:p>
          <a:p>
            <a:pPr lvl="1"/>
            <a:r>
              <a:rPr lang="en-US" dirty="0"/>
              <a:t>Satisfy your curiosity</a:t>
            </a:r>
          </a:p>
          <a:p>
            <a:pPr lvl="1"/>
            <a:r>
              <a:rPr lang="en-US" dirty="0"/>
              <a:t>Chase the rabbit into Wonderland</a:t>
            </a:r>
          </a:p>
          <a:p>
            <a:r>
              <a:rPr lang="en-US" dirty="0"/>
              <a:t>Do not expect a "Gotcha" moment.  You are not prosecutorial.</a:t>
            </a:r>
          </a:p>
        </p:txBody>
      </p:sp>
    </p:spTree>
    <p:extLst>
      <p:ext uri="{BB962C8B-B14F-4D97-AF65-F5344CB8AC3E}">
        <p14:creationId xmlns:p14="http://schemas.microsoft.com/office/powerpoint/2010/main" val="3333890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CD579-9E85-4F8E-B58F-3D4ECCC689BE}"/>
              </a:ext>
            </a:extLst>
          </p:cNvPr>
          <p:cNvSpPr>
            <a:spLocks noGrp="1"/>
          </p:cNvSpPr>
          <p:nvPr>
            <p:ph type="title"/>
          </p:nvPr>
        </p:nvSpPr>
        <p:spPr/>
        <p:txBody>
          <a:bodyPr>
            <a:normAutofit fontScale="90000"/>
          </a:bodyPr>
          <a:lstStyle/>
          <a:p>
            <a:r>
              <a:rPr lang="en-US" dirty="0"/>
              <a:t>IF YOU THINK YOU HAVE TO ASK A QUESTION, ASK YOURSELF</a:t>
            </a:r>
          </a:p>
        </p:txBody>
      </p:sp>
      <p:sp>
        <p:nvSpPr>
          <p:cNvPr id="3" name="Content Placeholder 2">
            <a:extLst>
              <a:ext uri="{FF2B5EF4-FFF2-40B4-BE49-F238E27FC236}">
                <a16:creationId xmlns:a16="http://schemas.microsoft.com/office/drawing/2014/main" id="{37D28BB2-B7F3-4DAD-B69E-CD823764E1EF}"/>
              </a:ext>
            </a:extLst>
          </p:cNvPr>
          <p:cNvSpPr>
            <a:spLocks noGrp="1"/>
          </p:cNvSpPr>
          <p:nvPr>
            <p:ph idx="1"/>
          </p:nvPr>
        </p:nvSpPr>
        <p:spPr/>
        <p:txBody>
          <a:bodyPr/>
          <a:lstStyle/>
          <a:p>
            <a:r>
              <a:rPr lang="en-US" b="1" dirty="0"/>
              <a:t>Is the answer already in the report or documentation I have been provided?</a:t>
            </a:r>
          </a:p>
          <a:p>
            <a:pPr lvl="1"/>
            <a:r>
              <a:rPr lang="en-US" dirty="0"/>
              <a:t>If not, why not? (Ask the Investigator!)</a:t>
            </a:r>
          </a:p>
          <a:p>
            <a:r>
              <a:rPr lang="en-US" b="1" dirty="0"/>
              <a:t>What do I need to know?</a:t>
            </a:r>
          </a:p>
          <a:p>
            <a:pPr lvl="1"/>
            <a:r>
              <a:rPr lang="en-US" dirty="0"/>
              <a:t>Who is the best person to ask? Usually it will be the Investigator, first, and then the original source, if available.</a:t>
            </a:r>
          </a:p>
          <a:p>
            <a:r>
              <a:rPr lang="en-US" b="1" dirty="0"/>
              <a:t>Why do I need to know it?</a:t>
            </a:r>
          </a:p>
          <a:p>
            <a:pPr lvl="1"/>
            <a:r>
              <a:rPr lang="en-US" dirty="0"/>
              <a:t>If it is not going to help you decide whether a policy was violated, then it is not a good question.</a:t>
            </a:r>
          </a:p>
          <a:p>
            <a:r>
              <a:rPr lang="en-US" b="1" dirty="0"/>
              <a:t>What is the best way to ask the question?</a:t>
            </a:r>
          </a:p>
          <a:p>
            <a:r>
              <a:rPr lang="en-US" b="1" dirty="0"/>
              <a:t>Are you the best person to ask this question?</a:t>
            </a:r>
          </a:p>
        </p:txBody>
      </p:sp>
    </p:spTree>
    <p:extLst>
      <p:ext uri="{BB962C8B-B14F-4D97-AF65-F5344CB8AC3E}">
        <p14:creationId xmlns:p14="http://schemas.microsoft.com/office/powerpoint/2010/main" val="1966901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CD579-9E85-4F8E-B58F-3D4ECCC689BE}"/>
              </a:ext>
            </a:extLst>
          </p:cNvPr>
          <p:cNvSpPr>
            <a:spLocks noGrp="1"/>
          </p:cNvSpPr>
          <p:nvPr>
            <p:ph type="title"/>
          </p:nvPr>
        </p:nvSpPr>
        <p:spPr>
          <a:xfrm>
            <a:off x="1712911" y="314633"/>
            <a:ext cx="3333495" cy="999818"/>
          </a:xfrm>
        </p:spPr>
        <p:txBody>
          <a:bodyPr>
            <a:normAutofit/>
          </a:bodyPr>
          <a:lstStyle/>
          <a:p>
            <a:r>
              <a:rPr lang="en-US" sz="2400" dirty="0"/>
              <a:t>ASKING GOOD QUESTIONS</a:t>
            </a:r>
          </a:p>
        </p:txBody>
      </p:sp>
      <p:sp>
        <p:nvSpPr>
          <p:cNvPr id="3" name="Content Placeholder 2">
            <a:extLst>
              <a:ext uri="{FF2B5EF4-FFF2-40B4-BE49-F238E27FC236}">
                <a16:creationId xmlns:a16="http://schemas.microsoft.com/office/drawing/2014/main" id="{37D28BB2-B7F3-4DAD-B69E-CD823764E1EF}"/>
              </a:ext>
            </a:extLst>
          </p:cNvPr>
          <p:cNvSpPr>
            <a:spLocks noGrp="1"/>
          </p:cNvSpPr>
          <p:nvPr>
            <p:ph idx="1"/>
          </p:nvPr>
        </p:nvSpPr>
        <p:spPr>
          <a:xfrm>
            <a:off x="1282947" y="1703070"/>
            <a:ext cx="4660653" cy="4594859"/>
          </a:xfrm>
        </p:spPr>
        <p:txBody>
          <a:bodyPr anchor="t">
            <a:noAutofit/>
          </a:bodyPr>
          <a:lstStyle/>
          <a:p>
            <a:pPr marL="342900" indent="-342900"/>
            <a:r>
              <a:rPr lang="en-US" dirty="0"/>
              <a:t>Generally, use open-ended questions (tell us…who, what, how…)</a:t>
            </a:r>
          </a:p>
          <a:p>
            <a:pPr marL="342900" indent="-342900"/>
            <a:r>
              <a:rPr lang="en-US" dirty="0"/>
              <a:t>Try to avoid close-ended questions (did you…were you…)</a:t>
            </a:r>
          </a:p>
          <a:p>
            <a:pPr marL="342900" indent="-342900"/>
            <a:r>
              <a:rPr lang="en-US" dirty="0"/>
              <a:t>Don’t ask compound questions </a:t>
            </a:r>
          </a:p>
          <a:p>
            <a:pPr marL="342900" indent="-342900"/>
            <a:r>
              <a:rPr lang="en-US" dirty="0"/>
              <a:t>Don’t ask multiple choice questions</a:t>
            </a:r>
          </a:p>
          <a:p>
            <a:pPr marL="342900" indent="-342900"/>
            <a:r>
              <a:rPr lang="en-US" dirty="0"/>
              <a:t>Avoid suggesting an answer </a:t>
            </a:r>
          </a:p>
          <a:p>
            <a:pPr marL="342900" indent="-342900">
              <a:buNone/>
            </a:pPr>
            <a:r>
              <a:rPr lang="en-US" dirty="0"/>
              <a:t>	in your question</a:t>
            </a:r>
          </a:p>
        </p:txBody>
      </p:sp>
      <p:pic>
        <p:nvPicPr>
          <p:cNvPr id="7" name="Graphic 6" descr="Question mark">
            <a:extLst>
              <a:ext uri="{FF2B5EF4-FFF2-40B4-BE49-F238E27FC236}">
                <a16:creationId xmlns:a16="http://schemas.microsoft.com/office/drawing/2014/main" id="{CC5C23D5-596E-4651-A327-8E2C19D9DF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96000" y="902475"/>
            <a:ext cx="5053050" cy="5053050"/>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Tree>
    <p:extLst>
      <p:ext uri="{BB962C8B-B14F-4D97-AF65-F5344CB8AC3E}">
        <p14:creationId xmlns:p14="http://schemas.microsoft.com/office/powerpoint/2010/main" val="3893366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3AE710-7D3C-454B-82CF-49B0093E98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039CC2B4-028D-4241-812D-86DEFC665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511CD579-9E85-4F8E-B58F-3D4ECCC689BE}"/>
              </a:ext>
            </a:extLst>
          </p:cNvPr>
          <p:cNvSpPr>
            <a:spLocks noGrp="1"/>
          </p:cNvSpPr>
          <p:nvPr>
            <p:ph type="title"/>
          </p:nvPr>
        </p:nvSpPr>
        <p:spPr>
          <a:xfrm>
            <a:off x="535021" y="685800"/>
            <a:ext cx="2639962" cy="5105400"/>
          </a:xfrm>
        </p:spPr>
        <p:txBody>
          <a:bodyPr>
            <a:normAutofit/>
          </a:bodyPr>
          <a:lstStyle/>
          <a:p>
            <a:r>
              <a:rPr lang="en-US" sz="3700">
                <a:solidFill>
                  <a:srgbClr val="FFFFFF"/>
                </a:solidFill>
              </a:rPr>
              <a:t>DECISION-MAKING SKILLS</a:t>
            </a:r>
          </a:p>
        </p:txBody>
      </p:sp>
      <p:grpSp>
        <p:nvGrpSpPr>
          <p:cNvPr id="13" name="Group 12">
            <a:extLst>
              <a:ext uri="{FF2B5EF4-FFF2-40B4-BE49-F238E27FC236}">
                <a16:creationId xmlns:a16="http://schemas.microsoft.com/office/drawing/2014/main" id="{CA13242B-E02E-4DE0-859A-2A46B775FB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5ACFC104-86F4-4D49-B858-F1CA033539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15" name="Freeform 7">
              <a:extLst>
                <a:ext uri="{FF2B5EF4-FFF2-40B4-BE49-F238E27FC236}">
                  <a16:creationId xmlns:a16="http://schemas.microsoft.com/office/drawing/2014/main" id="{80627160-C0E1-4BB7-AA86-D39CB7E79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16" name="Freeform 8">
              <a:extLst>
                <a:ext uri="{FF2B5EF4-FFF2-40B4-BE49-F238E27FC236}">
                  <a16:creationId xmlns:a16="http://schemas.microsoft.com/office/drawing/2014/main" id="{F9C4CF4B-A323-44D9-9FEE-90EFE1D065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17" name="Freeform 9">
              <a:extLst>
                <a:ext uri="{FF2B5EF4-FFF2-40B4-BE49-F238E27FC236}">
                  <a16:creationId xmlns:a16="http://schemas.microsoft.com/office/drawing/2014/main" id="{13E2B3A4-22DB-49DD-A716-388DEC5F8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18" name="Freeform 10">
              <a:extLst>
                <a:ext uri="{FF2B5EF4-FFF2-40B4-BE49-F238E27FC236}">
                  <a16:creationId xmlns:a16="http://schemas.microsoft.com/office/drawing/2014/main" id="{337CB09C-5543-4330-8C3D-354519D8D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19" name="Freeform 11">
              <a:extLst>
                <a:ext uri="{FF2B5EF4-FFF2-40B4-BE49-F238E27FC236}">
                  <a16:creationId xmlns:a16="http://schemas.microsoft.com/office/drawing/2014/main" id="{F54B39E1-DFCE-43D0-80F5-D9256E47DF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graphicFrame>
        <p:nvGraphicFramePr>
          <p:cNvPr id="5" name="Content Placeholder 2">
            <a:extLst>
              <a:ext uri="{FF2B5EF4-FFF2-40B4-BE49-F238E27FC236}">
                <a16:creationId xmlns:a16="http://schemas.microsoft.com/office/drawing/2014/main" id="{577AE1B5-6B2B-4E1F-806E-F1FD25477155}"/>
              </a:ext>
            </a:extLst>
          </p:cNvPr>
          <p:cNvGraphicFramePr>
            <a:graphicFrameLocks noGrp="1"/>
          </p:cNvGraphicFramePr>
          <p:nvPr>
            <p:ph idx="1"/>
            <p:extLst>
              <p:ext uri="{D42A27DB-BD31-4B8C-83A1-F6EECF244321}">
                <p14:modId xmlns:p14="http://schemas.microsoft.com/office/powerpoint/2010/main" val="39888527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4264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p:txBody>
          <a:bodyPr/>
          <a:lstStyle/>
          <a:p>
            <a:r>
              <a:rPr lang="en-US" dirty="0"/>
              <a:t>UNDERSTANDING EVIDENCE</a:t>
            </a:r>
          </a:p>
        </p:txBody>
      </p:sp>
      <p:sp>
        <p:nvSpPr>
          <p:cNvPr id="3" name="Content Placeholder 2">
            <a:extLst>
              <a:ext uri="{FF2B5EF4-FFF2-40B4-BE49-F238E27FC236}">
                <a16:creationId xmlns:a16="http://schemas.microsoft.com/office/drawing/2014/main" id="{45484D91-4F69-41D2-8E32-33F119225875}"/>
              </a:ext>
            </a:extLst>
          </p:cNvPr>
          <p:cNvSpPr>
            <a:spLocks noGrp="1"/>
          </p:cNvSpPr>
          <p:nvPr>
            <p:ph idx="1"/>
          </p:nvPr>
        </p:nvSpPr>
        <p:spPr/>
        <p:txBody>
          <a:bodyPr>
            <a:normAutofit/>
          </a:bodyPr>
          <a:lstStyle/>
          <a:p>
            <a:r>
              <a:rPr lang="en-US" sz="3000" dirty="0"/>
              <a:t>If information helps to prove or disprove a fact at issue, it should be </a:t>
            </a:r>
            <a:r>
              <a:rPr lang="en-US" sz="3000" u="sng" dirty="0"/>
              <a:t>admitted</a:t>
            </a:r>
            <a:r>
              <a:rPr lang="en-US" sz="3000" dirty="0"/>
              <a:t>.</a:t>
            </a:r>
          </a:p>
          <a:p>
            <a:r>
              <a:rPr lang="en-US" sz="3000" dirty="0"/>
              <a:t>If credible, it should be </a:t>
            </a:r>
            <a:r>
              <a:rPr lang="en-US" sz="3000" u="sng" dirty="0"/>
              <a:t>considered</a:t>
            </a:r>
            <a:r>
              <a:rPr lang="en-US" sz="3000" dirty="0"/>
              <a:t>.</a:t>
            </a:r>
          </a:p>
          <a:p>
            <a:pPr lvl="1"/>
            <a:r>
              <a:rPr lang="en-US" sz="3000" dirty="0"/>
              <a:t>Evidence is any kind of information presented with the intent to prove what took place.</a:t>
            </a:r>
          </a:p>
          <a:p>
            <a:pPr lvl="1"/>
            <a:r>
              <a:rPr lang="en-US" sz="3000" dirty="0"/>
              <a:t>Certain types of evidence may be relevant to the credibility of the witness, but not to the alleged policy violation directly.</a:t>
            </a:r>
          </a:p>
        </p:txBody>
      </p:sp>
    </p:spTree>
    <p:extLst>
      <p:ext uri="{BB962C8B-B14F-4D97-AF65-F5344CB8AC3E}">
        <p14:creationId xmlns:p14="http://schemas.microsoft.com/office/powerpoint/2010/main" val="3023868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p:txBody>
          <a:bodyPr/>
          <a:lstStyle/>
          <a:p>
            <a:r>
              <a:rPr lang="en-US" dirty="0"/>
              <a:t>UNDERSTANDING EVIDENCE</a:t>
            </a:r>
          </a:p>
        </p:txBody>
      </p:sp>
      <p:sp>
        <p:nvSpPr>
          <p:cNvPr id="3" name="Content Placeholder 2">
            <a:extLst>
              <a:ext uri="{FF2B5EF4-FFF2-40B4-BE49-F238E27FC236}">
                <a16:creationId xmlns:a16="http://schemas.microsoft.com/office/drawing/2014/main" id="{45484D91-4F69-41D2-8E32-33F119225875}"/>
              </a:ext>
            </a:extLst>
          </p:cNvPr>
          <p:cNvSpPr>
            <a:spLocks noGrp="1"/>
          </p:cNvSpPr>
          <p:nvPr>
            <p:ph idx="1"/>
          </p:nvPr>
        </p:nvSpPr>
        <p:spPr/>
        <p:txBody>
          <a:bodyPr>
            <a:normAutofit/>
          </a:bodyPr>
          <a:lstStyle/>
          <a:p>
            <a:r>
              <a:rPr lang="en-US" sz="3000" dirty="0"/>
              <a:t>No restriction on parties discussing case or gathering evidence.</a:t>
            </a:r>
          </a:p>
          <a:p>
            <a:r>
              <a:rPr lang="en-US" sz="3000" dirty="0"/>
              <a:t>Equal opportunity to:</a:t>
            </a:r>
          </a:p>
          <a:p>
            <a:pPr lvl="1"/>
            <a:r>
              <a:rPr lang="en-US" sz="3000" dirty="0"/>
              <a:t>Present witnesses, including experts</a:t>
            </a:r>
          </a:p>
          <a:p>
            <a:pPr lvl="1"/>
            <a:r>
              <a:rPr lang="en-US" sz="3000" dirty="0"/>
              <a:t>Present evidence</a:t>
            </a:r>
          </a:p>
          <a:p>
            <a:pPr lvl="1"/>
            <a:r>
              <a:rPr lang="en-US" sz="3000" dirty="0"/>
              <a:t>Inspect all evidence, including evidence not used to support determination</a:t>
            </a:r>
          </a:p>
          <a:p>
            <a:r>
              <a:rPr lang="en-US" sz="3000" dirty="0"/>
              <a:t>No limits on types/amount of evidence that may be offered except that it must be relevant.</a:t>
            </a:r>
          </a:p>
        </p:txBody>
      </p:sp>
    </p:spTree>
    <p:extLst>
      <p:ext uri="{BB962C8B-B14F-4D97-AF65-F5344CB8AC3E}">
        <p14:creationId xmlns:p14="http://schemas.microsoft.com/office/powerpoint/2010/main" val="1568704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3AE710-7D3C-454B-82CF-49B0093E98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039CC2B4-028D-4241-812D-86DEFC665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a:xfrm>
            <a:off x="535021" y="685800"/>
            <a:ext cx="2639962" cy="5105400"/>
          </a:xfrm>
        </p:spPr>
        <p:txBody>
          <a:bodyPr>
            <a:normAutofit/>
          </a:bodyPr>
          <a:lstStyle/>
          <a:p>
            <a:r>
              <a:rPr lang="en-US" sz="3400" dirty="0">
                <a:solidFill>
                  <a:srgbClr val="FFFFFF"/>
                </a:solidFill>
              </a:rPr>
              <a:t>RELEVANCE</a:t>
            </a:r>
          </a:p>
        </p:txBody>
      </p:sp>
      <p:grpSp>
        <p:nvGrpSpPr>
          <p:cNvPr id="13" name="Group 12">
            <a:extLst>
              <a:ext uri="{FF2B5EF4-FFF2-40B4-BE49-F238E27FC236}">
                <a16:creationId xmlns:a16="http://schemas.microsoft.com/office/drawing/2014/main" id="{CA13242B-E02E-4DE0-859A-2A46B775FB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5ACFC104-86F4-4D49-B858-F1CA033539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15" name="Freeform 7">
              <a:extLst>
                <a:ext uri="{FF2B5EF4-FFF2-40B4-BE49-F238E27FC236}">
                  <a16:creationId xmlns:a16="http://schemas.microsoft.com/office/drawing/2014/main" id="{80627160-C0E1-4BB7-AA86-D39CB7E79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16" name="Freeform 8">
              <a:extLst>
                <a:ext uri="{FF2B5EF4-FFF2-40B4-BE49-F238E27FC236}">
                  <a16:creationId xmlns:a16="http://schemas.microsoft.com/office/drawing/2014/main" id="{F9C4CF4B-A323-44D9-9FEE-90EFE1D065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17" name="Freeform 9">
              <a:extLst>
                <a:ext uri="{FF2B5EF4-FFF2-40B4-BE49-F238E27FC236}">
                  <a16:creationId xmlns:a16="http://schemas.microsoft.com/office/drawing/2014/main" id="{13E2B3A4-22DB-49DD-A716-388DEC5F8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18" name="Freeform 10">
              <a:extLst>
                <a:ext uri="{FF2B5EF4-FFF2-40B4-BE49-F238E27FC236}">
                  <a16:creationId xmlns:a16="http://schemas.microsoft.com/office/drawing/2014/main" id="{337CB09C-5543-4330-8C3D-354519D8D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19" name="Freeform 11">
              <a:extLst>
                <a:ext uri="{FF2B5EF4-FFF2-40B4-BE49-F238E27FC236}">
                  <a16:creationId xmlns:a16="http://schemas.microsoft.com/office/drawing/2014/main" id="{F54B39E1-DFCE-43D0-80F5-D9256E47DF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graphicFrame>
        <p:nvGraphicFramePr>
          <p:cNvPr id="5" name="Content Placeholder 2">
            <a:extLst>
              <a:ext uri="{FF2B5EF4-FFF2-40B4-BE49-F238E27FC236}">
                <a16:creationId xmlns:a16="http://schemas.microsoft.com/office/drawing/2014/main" id="{5D46B602-2540-48E6-94FD-1479A6D5BBC7}"/>
              </a:ext>
            </a:extLst>
          </p:cNvPr>
          <p:cNvGraphicFramePr>
            <a:graphicFrameLocks noGrp="1"/>
          </p:cNvGraphicFramePr>
          <p:nvPr>
            <p:ph idx="1"/>
            <p:extLst>
              <p:ext uri="{D42A27DB-BD31-4B8C-83A1-F6EECF244321}">
                <p14:modId xmlns:p14="http://schemas.microsoft.com/office/powerpoint/2010/main" val="2078386459"/>
              </p:ext>
            </p:extLst>
          </p:nvPr>
        </p:nvGraphicFramePr>
        <p:xfrm>
          <a:off x="4710096" y="685800"/>
          <a:ext cx="7177104"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0738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F950FDA-25A2-49D2-9C11-CF257C6DD42C}"/>
              </a:ext>
            </a:extLst>
          </p:cNvPr>
          <p:cNvSpPr>
            <a:spLocks noGrp="1"/>
          </p:cNvSpPr>
          <p:nvPr>
            <p:ph type="title"/>
          </p:nvPr>
        </p:nvSpPr>
        <p:spPr/>
        <p:txBody>
          <a:bodyPr/>
          <a:lstStyle/>
          <a:p>
            <a:r>
              <a:rPr lang="en-US" dirty="0"/>
              <a:t>THE PROCESS</a:t>
            </a:r>
          </a:p>
        </p:txBody>
      </p:sp>
      <p:graphicFrame>
        <p:nvGraphicFramePr>
          <p:cNvPr id="5" name="Content Placeholder 4">
            <a:extLst>
              <a:ext uri="{FF2B5EF4-FFF2-40B4-BE49-F238E27FC236}">
                <a16:creationId xmlns:a16="http://schemas.microsoft.com/office/drawing/2014/main" id="{543FEE42-8482-4231-BAC1-0574353E082A}"/>
              </a:ext>
            </a:extLst>
          </p:cNvPr>
          <p:cNvGraphicFramePr>
            <a:graphicFrameLocks noGrp="1"/>
          </p:cNvGraphicFramePr>
          <p:nvPr>
            <p:ph idx="1"/>
            <p:extLst>
              <p:ext uri="{D42A27DB-BD31-4B8C-83A1-F6EECF244321}">
                <p14:modId xmlns:p14="http://schemas.microsoft.com/office/powerpoint/2010/main" val="1035358324"/>
              </p:ext>
            </p:extLst>
          </p:nvPr>
        </p:nvGraphicFramePr>
        <p:xfrm>
          <a:off x="1484313" y="1670050"/>
          <a:ext cx="10018712" cy="4314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1855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p:txBody>
          <a:bodyPr/>
          <a:lstStyle/>
          <a:p>
            <a:r>
              <a:rPr lang="en-US" dirty="0"/>
              <a:t>UNDERSTANDING EVIDENCE</a:t>
            </a:r>
          </a:p>
        </p:txBody>
      </p:sp>
      <p:sp>
        <p:nvSpPr>
          <p:cNvPr id="3" name="Content Placeholder 2">
            <a:extLst>
              <a:ext uri="{FF2B5EF4-FFF2-40B4-BE49-F238E27FC236}">
                <a16:creationId xmlns:a16="http://schemas.microsoft.com/office/drawing/2014/main" id="{45484D91-4F69-41D2-8E32-33F119225875}"/>
              </a:ext>
            </a:extLst>
          </p:cNvPr>
          <p:cNvSpPr>
            <a:spLocks noGrp="1"/>
          </p:cNvSpPr>
          <p:nvPr>
            <p:ph idx="1"/>
          </p:nvPr>
        </p:nvSpPr>
        <p:spPr/>
        <p:txBody>
          <a:bodyPr>
            <a:normAutofit/>
          </a:bodyPr>
          <a:lstStyle/>
          <a:p>
            <a:r>
              <a:rPr lang="en-US" sz="3000" dirty="0"/>
              <a:t>Decision-maker may consider and assign weight to different types of evidence:</a:t>
            </a:r>
          </a:p>
          <a:p>
            <a:pPr lvl="1"/>
            <a:r>
              <a:rPr lang="en-US" sz="3000" dirty="0"/>
              <a:t>Documentary (diary, journal)</a:t>
            </a:r>
          </a:p>
          <a:p>
            <a:pPr lvl="1"/>
            <a:r>
              <a:rPr lang="en-US" sz="3000" dirty="0"/>
              <a:t>Electronic (photos, text messages)</a:t>
            </a:r>
          </a:p>
          <a:p>
            <a:pPr lvl="1"/>
            <a:r>
              <a:rPr lang="en-US" sz="3000" dirty="0"/>
              <a:t>Real/physical (clothes)</a:t>
            </a:r>
          </a:p>
          <a:p>
            <a:pPr lvl="1"/>
            <a:r>
              <a:rPr lang="en-US" sz="3000" dirty="0"/>
              <a:t>Direct or testimonial (personal observation)</a:t>
            </a:r>
          </a:p>
          <a:p>
            <a:pPr lvl="1"/>
            <a:r>
              <a:rPr lang="en-US" sz="3000" dirty="0"/>
              <a:t>Circumstantial (not eyewitness, but compelling)</a:t>
            </a:r>
          </a:p>
          <a:p>
            <a:pPr lvl="1"/>
            <a:r>
              <a:rPr lang="en-US" sz="3000" dirty="0"/>
              <a:t>Hearsay (statements made outside the hearing)</a:t>
            </a:r>
          </a:p>
        </p:txBody>
      </p:sp>
    </p:spTree>
    <p:extLst>
      <p:ext uri="{BB962C8B-B14F-4D97-AF65-F5344CB8AC3E}">
        <p14:creationId xmlns:p14="http://schemas.microsoft.com/office/powerpoint/2010/main" val="2709202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47280D-9DF4-4EC0-870E-F5799F7AD3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useBgFill="1">
        <p:nvSpPr>
          <p:cNvPr id="10" name="Freeform 37">
            <a:extLst>
              <a:ext uri="{FF2B5EF4-FFF2-40B4-BE49-F238E27FC236}">
                <a16:creationId xmlns:a16="http://schemas.microsoft.com/office/drawing/2014/main" id="{7ED3A13C-2CCC-4715-A54F-87795E0CE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2"/>
            <a:ext cx="8005382" cy="6857999"/>
          </a:xfrm>
          <a:custGeom>
            <a:avLst/>
            <a:gdLst>
              <a:gd name="connsiteX0" fmla="*/ 0 w 8005382"/>
              <a:gd name="connsiteY0" fmla="*/ 0 h 6857999"/>
              <a:gd name="connsiteX1" fmla="*/ 7723450 w 8005382"/>
              <a:gd name="connsiteY1" fmla="*/ 0 h 6857999"/>
              <a:gd name="connsiteX2" fmla="*/ 6859850 w 8005382"/>
              <a:gd name="connsiteY2" fmla="*/ 5223932 h 6857999"/>
              <a:gd name="connsiteX3" fmla="*/ 8005382 w 8005382"/>
              <a:gd name="connsiteY3" fmla="*/ 6857999 h 6857999"/>
              <a:gd name="connsiteX4" fmla="*/ 0 w 8005382"/>
              <a:gd name="connsiteY4" fmla="*/ 6857999 h 685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5382" h="6857999">
                <a:moveTo>
                  <a:pt x="0" y="0"/>
                </a:moveTo>
                <a:lnTo>
                  <a:pt x="7723450" y="0"/>
                </a:lnTo>
                <a:lnTo>
                  <a:pt x="6859850" y="5223932"/>
                </a:lnTo>
                <a:lnTo>
                  <a:pt x="8005382" y="6857999"/>
                </a:lnTo>
                <a:lnTo>
                  <a:pt x="0" y="6857999"/>
                </a:lnTo>
                <a:close/>
              </a:path>
            </a:pathLst>
          </a:custGeom>
          <a:ln>
            <a:noFill/>
          </a:ln>
          <a:effectLst/>
        </p:spPr>
        <p:style>
          <a:lnRef idx="1">
            <a:schemeClr val="accent1"/>
          </a:lnRef>
          <a:fillRef idx="1003">
            <a:schemeClr val="lt1"/>
          </a:fillRef>
          <a:effectRef idx="2">
            <a:schemeClr val="accent1"/>
          </a:effectRef>
          <a:fontRef idx="minor">
            <a:schemeClr val="lt1"/>
          </a:fontRef>
        </p:style>
        <p:txBody>
          <a:bodyPr wrap="square" rtlCol="0" anchor="ctr">
            <a:noAutofit/>
          </a:bodyPr>
          <a:lstStyle/>
          <a:p>
            <a:pPr algn="ctr"/>
            <a:endParaRPr lang="en-US"/>
          </a:p>
        </p:txBody>
      </p:sp>
      <p:grpSp>
        <p:nvGrpSpPr>
          <p:cNvPr id="12" name="Group 11">
            <a:extLst>
              <a:ext uri="{FF2B5EF4-FFF2-40B4-BE49-F238E27FC236}">
                <a16:creationId xmlns:a16="http://schemas.microsoft.com/office/drawing/2014/main" id="{FB6C0892-83F6-4C98-B806-06627C73254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42930" y="0"/>
            <a:ext cx="2436813" cy="6858001"/>
            <a:chOff x="1320800" y="0"/>
            <a:chExt cx="2436813" cy="6858001"/>
          </a:xfrm>
        </p:grpSpPr>
        <p:sp>
          <p:nvSpPr>
            <p:cNvPr id="13" name="Freeform 6">
              <a:extLst>
                <a:ext uri="{FF2B5EF4-FFF2-40B4-BE49-F238E27FC236}">
                  <a16:creationId xmlns:a16="http://schemas.microsoft.com/office/drawing/2014/main" id="{76E9889C-BAC7-429B-86C0-2D7736A398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14" name="Freeform 7">
              <a:extLst>
                <a:ext uri="{FF2B5EF4-FFF2-40B4-BE49-F238E27FC236}">
                  <a16:creationId xmlns:a16="http://schemas.microsoft.com/office/drawing/2014/main" id="{B84616D5-1F3D-4B55-BA27-B53B56376B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txBody>
            <a:bodyPr/>
            <a:lstStyle/>
            <a:p>
              <a:endParaRPr lang="en-US"/>
            </a:p>
          </p:txBody>
        </p:sp>
        <p:sp>
          <p:nvSpPr>
            <p:cNvPr id="15" name="Freeform 8">
              <a:extLst>
                <a:ext uri="{FF2B5EF4-FFF2-40B4-BE49-F238E27FC236}">
                  <a16:creationId xmlns:a16="http://schemas.microsoft.com/office/drawing/2014/main" id="{D6883E9B-59DA-4777-AC43-55F9164D3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txBody>
            <a:bodyPr/>
            <a:lstStyle/>
            <a:p>
              <a:endParaRPr lang="en-US"/>
            </a:p>
          </p:txBody>
        </p:sp>
        <p:sp>
          <p:nvSpPr>
            <p:cNvPr id="16" name="Freeform 9">
              <a:extLst>
                <a:ext uri="{FF2B5EF4-FFF2-40B4-BE49-F238E27FC236}">
                  <a16:creationId xmlns:a16="http://schemas.microsoft.com/office/drawing/2014/main" id="{F5442FF4-005F-4930-92FB-6594E29C4F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17" name="Freeform 10">
              <a:extLst>
                <a:ext uri="{FF2B5EF4-FFF2-40B4-BE49-F238E27FC236}">
                  <a16:creationId xmlns:a16="http://schemas.microsoft.com/office/drawing/2014/main" id="{648BA981-E918-4543-BE19-51E03C5710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18" name="Freeform 11">
              <a:extLst>
                <a:ext uri="{FF2B5EF4-FFF2-40B4-BE49-F238E27FC236}">
                  <a16:creationId xmlns:a16="http://schemas.microsoft.com/office/drawing/2014/main" id="{03A6AFED-BD81-4CCC-AADE-1E8923376C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txBody>
            <a:bodyPr/>
            <a:lstStyle/>
            <a:p>
              <a:endParaRPr lang="en-US"/>
            </a:p>
          </p:txBody>
        </p:sp>
      </p:grpSp>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a:xfrm>
            <a:off x="8341910" y="1023257"/>
            <a:ext cx="3235083" cy="4767943"/>
          </a:xfrm>
          <a:effectLst/>
        </p:spPr>
        <p:txBody>
          <a:bodyPr anchor="ctr">
            <a:normAutofit/>
          </a:bodyPr>
          <a:lstStyle/>
          <a:p>
            <a:pPr algn="l"/>
            <a:r>
              <a:rPr lang="en-US">
                <a:solidFill>
                  <a:srgbClr val="000000"/>
                </a:solidFill>
              </a:rPr>
              <a:t>SPECIFIC EVIDENCE ISSUES</a:t>
            </a:r>
          </a:p>
        </p:txBody>
      </p:sp>
      <p:sp>
        <p:nvSpPr>
          <p:cNvPr id="3" name="Content Placeholder 2">
            <a:extLst>
              <a:ext uri="{FF2B5EF4-FFF2-40B4-BE49-F238E27FC236}">
                <a16:creationId xmlns:a16="http://schemas.microsoft.com/office/drawing/2014/main" id="{45484D91-4F69-41D2-8E32-33F119225875}"/>
              </a:ext>
            </a:extLst>
          </p:cNvPr>
          <p:cNvSpPr>
            <a:spLocks noGrp="1"/>
          </p:cNvSpPr>
          <p:nvPr>
            <p:ph idx="1"/>
          </p:nvPr>
        </p:nvSpPr>
        <p:spPr>
          <a:xfrm>
            <a:off x="331470" y="235404"/>
            <a:ext cx="6651149" cy="6343647"/>
          </a:xfrm>
        </p:spPr>
        <p:txBody>
          <a:bodyPr anchor="ctr">
            <a:normAutofit/>
          </a:bodyPr>
          <a:lstStyle/>
          <a:p>
            <a:r>
              <a:rPr lang="en-US" dirty="0"/>
              <a:t>Evidence of a Complainant’s prior sexual behavior or predisposition is </a:t>
            </a:r>
            <a:r>
              <a:rPr lang="en-US" b="1" dirty="0"/>
              <a:t>not relevant</a:t>
            </a:r>
            <a:r>
              <a:rPr lang="en-US" dirty="0"/>
              <a:t> except when:</a:t>
            </a:r>
          </a:p>
          <a:p>
            <a:pPr lvl="1"/>
            <a:r>
              <a:rPr lang="en-US" dirty="0"/>
              <a:t>Offered to prove that someone other than the Respondent committed the alleged conduct, or</a:t>
            </a:r>
          </a:p>
          <a:p>
            <a:pPr lvl="1"/>
            <a:r>
              <a:rPr lang="en-US" dirty="0"/>
              <a:t>Concerns specific incidents of the Complainant’s sexual behavior with respect to the Respondent and is offered to prove consent.</a:t>
            </a:r>
          </a:p>
          <a:p>
            <a:endParaRPr lang="en-US" dirty="0"/>
          </a:p>
          <a:p>
            <a:r>
              <a:rPr lang="en-US" dirty="0"/>
              <a:t>Even if admitted/introduced by the Complainant</a:t>
            </a:r>
          </a:p>
          <a:p>
            <a:endParaRPr lang="en-US" dirty="0"/>
          </a:p>
          <a:p>
            <a:r>
              <a:rPr lang="en-US" dirty="0"/>
              <a:t>Does not apply to Respondent’s prior sexual behavior or predisposition</a:t>
            </a:r>
          </a:p>
        </p:txBody>
      </p:sp>
    </p:spTree>
    <p:extLst>
      <p:ext uri="{BB962C8B-B14F-4D97-AF65-F5344CB8AC3E}">
        <p14:creationId xmlns:p14="http://schemas.microsoft.com/office/powerpoint/2010/main" val="927184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p>
        </p:txBody>
      </p:sp>
      <p:sp useBgFill="1">
        <p:nvSpPr>
          <p:cNvPr id="10" name="Freeform: Shape 9">
            <a:extLst>
              <a:ext uri="{FF2B5EF4-FFF2-40B4-BE49-F238E27FC236}">
                <a16:creationId xmlns:a16="http://schemas.microsoft.com/office/drawing/2014/main" id="{B1BDB70B-F0E6-4867-818F-C582494FB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7083" y="0"/>
            <a:ext cx="11134917" cy="6858000"/>
          </a:xfrm>
          <a:custGeom>
            <a:avLst/>
            <a:gdLst>
              <a:gd name="connsiteX0" fmla="*/ 7627977 w 11134917"/>
              <a:gd name="connsiteY0" fmla="*/ 0 h 6858000"/>
              <a:gd name="connsiteX1" fmla="*/ 8129873 w 11134917"/>
              <a:gd name="connsiteY1" fmla="*/ 0 h 6858000"/>
              <a:gd name="connsiteX2" fmla="*/ 11134917 w 11134917"/>
              <a:gd name="connsiteY2" fmla="*/ 0 h 6858000"/>
              <a:gd name="connsiteX3" fmla="*/ 11134917 w 11134917"/>
              <a:gd name="connsiteY3" fmla="*/ 6858000 h 6858000"/>
              <a:gd name="connsiteX4" fmla="*/ 8129873 w 11134917"/>
              <a:gd name="connsiteY4" fmla="*/ 6858000 h 6858000"/>
              <a:gd name="connsiteX5" fmla="*/ 7627977 w 11134917"/>
              <a:gd name="connsiteY5" fmla="*/ 6858000 h 6858000"/>
              <a:gd name="connsiteX6" fmla="*/ 7627977 w 11134917"/>
              <a:gd name="connsiteY6" fmla="*/ 6857419 h 6858000"/>
              <a:gd name="connsiteX7" fmla="*/ 1921931 w 11134917"/>
              <a:gd name="connsiteY7" fmla="*/ 6850814 h 6858000"/>
              <a:gd name="connsiteX8" fmla="*/ 0 w 11134917"/>
              <a:gd name="connsiteY8" fmla="*/ 5325357 h 6858000"/>
              <a:gd name="connsiteX9" fmla="*/ 838199 w 11134917"/>
              <a:gd name="connsiteY9" fmla="*/ 7331 h 6858000"/>
              <a:gd name="connsiteX10" fmla="*/ 7627977 w 11134917"/>
              <a:gd name="connsiteY10" fmla="*/ 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34917" h="6858000">
                <a:moveTo>
                  <a:pt x="7627977" y="0"/>
                </a:moveTo>
                <a:lnTo>
                  <a:pt x="8129873" y="0"/>
                </a:lnTo>
                <a:lnTo>
                  <a:pt x="11134917" y="0"/>
                </a:lnTo>
                <a:lnTo>
                  <a:pt x="11134917" y="6858000"/>
                </a:lnTo>
                <a:lnTo>
                  <a:pt x="8129873" y="6858000"/>
                </a:lnTo>
                <a:lnTo>
                  <a:pt x="7627977" y="6858000"/>
                </a:lnTo>
                <a:lnTo>
                  <a:pt x="7627977" y="6857419"/>
                </a:lnTo>
                <a:lnTo>
                  <a:pt x="1921931" y="6850814"/>
                </a:lnTo>
                <a:lnTo>
                  <a:pt x="0" y="5325357"/>
                </a:lnTo>
                <a:lnTo>
                  <a:pt x="838199" y="7331"/>
                </a:lnTo>
                <a:lnTo>
                  <a:pt x="7627977" y="50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1E52C707-F508-47B5-8864-8CC3EE0F03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025" y="0"/>
            <a:ext cx="2436813" cy="6858001"/>
            <a:chOff x="1320800" y="0"/>
            <a:chExt cx="2436813" cy="6858001"/>
          </a:xfrm>
        </p:grpSpPr>
        <p:sp>
          <p:nvSpPr>
            <p:cNvPr id="13" name="Freeform 6">
              <a:extLst>
                <a:ext uri="{FF2B5EF4-FFF2-40B4-BE49-F238E27FC236}">
                  <a16:creationId xmlns:a16="http://schemas.microsoft.com/office/drawing/2014/main" id="{066B5DD9-1C9B-4957-AF7C-8E11C7E88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14" name="Freeform 7">
              <a:extLst>
                <a:ext uri="{FF2B5EF4-FFF2-40B4-BE49-F238E27FC236}">
                  <a16:creationId xmlns:a16="http://schemas.microsoft.com/office/drawing/2014/main" id="{8DF9D480-2CEE-4037-8C1B-638068630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15" name="Freeform 8">
              <a:extLst>
                <a:ext uri="{FF2B5EF4-FFF2-40B4-BE49-F238E27FC236}">
                  <a16:creationId xmlns:a16="http://schemas.microsoft.com/office/drawing/2014/main" id="{EBF6F7B8-E51D-495D-B944-B8E2E84C57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16" name="Freeform 9">
              <a:extLst>
                <a:ext uri="{FF2B5EF4-FFF2-40B4-BE49-F238E27FC236}">
                  <a16:creationId xmlns:a16="http://schemas.microsoft.com/office/drawing/2014/main" id="{F43BB0F7-F9F4-4CFA-9277-2B671DC70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17" name="Freeform 10">
              <a:extLst>
                <a:ext uri="{FF2B5EF4-FFF2-40B4-BE49-F238E27FC236}">
                  <a16:creationId xmlns:a16="http://schemas.microsoft.com/office/drawing/2014/main" id="{D51F18A6-D926-4462-B110-63097184F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18" name="Freeform 11">
              <a:extLst>
                <a:ext uri="{FF2B5EF4-FFF2-40B4-BE49-F238E27FC236}">
                  <a16:creationId xmlns:a16="http://schemas.microsoft.com/office/drawing/2014/main" id="{ED77B4F5-55D8-444A-9EFF-CAAA8CD69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a:xfrm>
            <a:off x="1836013" y="1072609"/>
            <a:ext cx="3041557" cy="4522647"/>
          </a:xfrm>
          <a:effectLst/>
        </p:spPr>
        <p:txBody>
          <a:bodyPr anchor="ctr">
            <a:normAutofit/>
          </a:bodyPr>
          <a:lstStyle/>
          <a:p>
            <a:pPr algn="l"/>
            <a:r>
              <a:rPr lang="en-US" sz="3000">
                <a:solidFill>
                  <a:schemeClr val="tx2"/>
                </a:solidFill>
              </a:rPr>
              <a:t>ADDITIONAL EVIDENCE RESTRICTIONS</a:t>
            </a:r>
          </a:p>
        </p:txBody>
      </p:sp>
      <p:sp>
        <p:nvSpPr>
          <p:cNvPr id="3" name="Content Placeholder 2">
            <a:extLst>
              <a:ext uri="{FF2B5EF4-FFF2-40B4-BE49-F238E27FC236}">
                <a16:creationId xmlns:a16="http://schemas.microsoft.com/office/drawing/2014/main" id="{45484D91-4F69-41D2-8E32-33F119225875}"/>
              </a:ext>
            </a:extLst>
          </p:cNvPr>
          <p:cNvSpPr>
            <a:spLocks noGrp="1"/>
          </p:cNvSpPr>
          <p:nvPr>
            <p:ph idx="1"/>
          </p:nvPr>
        </p:nvSpPr>
        <p:spPr>
          <a:xfrm>
            <a:off x="5149032" y="1072609"/>
            <a:ext cx="6383207" cy="4522647"/>
          </a:xfrm>
        </p:spPr>
        <p:txBody>
          <a:bodyPr anchor="ctr">
            <a:normAutofit/>
          </a:bodyPr>
          <a:lstStyle/>
          <a:p>
            <a:pPr>
              <a:spcAft>
                <a:spcPts val="600"/>
              </a:spcAft>
            </a:pPr>
            <a:r>
              <a:rPr lang="en-US" dirty="0"/>
              <a:t>Specific, written permission required in advance of a hearing for records made or maintained by a physician, psychiatrist, or psychologist</a:t>
            </a:r>
          </a:p>
        </p:txBody>
      </p:sp>
    </p:spTree>
    <p:extLst>
      <p:ext uri="{BB962C8B-B14F-4D97-AF65-F5344CB8AC3E}">
        <p14:creationId xmlns:p14="http://schemas.microsoft.com/office/powerpoint/2010/main" val="7339624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p:txBody>
          <a:bodyPr/>
          <a:lstStyle/>
          <a:p>
            <a:r>
              <a:rPr lang="en-US" dirty="0"/>
              <a:t>WHAT IS CREDIBILITY?</a:t>
            </a:r>
          </a:p>
        </p:txBody>
      </p:sp>
      <p:sp>
        <p:nvSpPr>
          <p:cNvPr id="3" name="Content Placeholder 2">
            <a:extLst>
              <a:ext uri="{FF2B5EF4-FFF2-40B4-BE49-F238E27FC236}">
                <a16:creationId xmlns:a16="http://schemas.microsoft.com/office/drawing/2014/main" id="{45484D91-4F69-41D2-8E32-33F119225875}"/>
              </a:ext>
            </a:extLst>
          </p:cNvPr>
          <p:cNvSpPr>
            <a:spLocks noGrp="1"/>
          </p:cNvSpPr>
          <p:nvPr>
            <p:ph idx="1"/>
          </p:nvPr>
        </p:nvSpPr>
        <p:spPr>
          <a:xfrm>
            <a:off x="1690050" y="1464034"/>
            <a:ext cx="10018713" cy="4696736"/>
          </a:xfrm>
        </p:spPr>
        <p:txBody>
          <a:bodyPr>
            <a:normAutofit/>
          </a:bodyPr>
          <a:lstStyle/>
          <a:p>
            <a:r>
              <a:rPr lang="en-US" sz="3000" dirty="0"/>
              <a:t>Accuracy and reliability of information</a:t>
            </a:r>
          </a:p>
          <a:p>
            <a:endParaRPr lang="en-US" sz="3000" dirty="0"/>
          </a:p>
          <a:p>
            <a:r>
              <a:rPr lang="en-US" sz="3000" dirty="0"/>
              <a:t>Primary factors: corroboration and consistency</a:t>
            </a:r>
          </a:p>
          <a:p>
            <a:endParaRPr lang="en-US" sz="3000" dirty="0"/>
          </a:p>
          <a:p>
            <a:r>
              <a:rPr lang="en-US" sz="3000" dirty="0"/>
              <a:t>Avoid too much focus on irrelevant inconsistencies</a:t>
            </a:r>
          </a:p>
          <a:p>
            <a:endParaRPr lang="en-US" sz="3000" dirty="0"/>
          </a:p>
          <a:p>
            <a:r>
              <a:rPr lang="en-US" sz="3000" dirty="0"/>
              <a:t>Source + content + plausibility</a:t>
            </a:r>
          </a:p>
          <a:p>
            <a:endParaRPr lang="en-US" sz="3000" dirty="0"/>
          </a:p>
          <a:p>
            <a:r>
              <a:rPr lang="en-US" sz="3000" dirty="0"/>
              <a:t>Credibility assessment may not be based on a person’s status as a Complainant, Respondent, or Witness</a:t>
            </a:r>
          </a:p>
        </p:txBody>
      </p:sp>
    </p:spTree>
    <p:extLst>
      <p:ext uri="{BB962C8B-B14F-4D97-AF65-F5344CB8AC3E}">
        <p14:creationId xmlns:p14="http://schemas.microsoft.com/office/powerpoint/2010/main" val="2346089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p:txBody>
          <a:bodyPr/>
          <a:lstStyle/>
          <a:p>
            <a:r>
              <a:rPr lang="en-US" dirty="0"/>
              <a:t>WHAT IS CREDIBILITY?</a:t>
            </a:r>
          </a:p>
        </p:txBody>
      </p:sp>
      <p:sp>
        <p:nvSpPr>
          <p:cNvPr id="3" name="Content Placeholder 2">
            <a:extLst>
              <a:ext uri="{FF2B5EF4-FFF2-40B4-BE49-F238E27FC236}">
                <a16:creationId xmlns:a16="http://schemas.microsoft.com/office/drawing/2014/main" id="{45484D91-4F69-41D2-8E32-33F119225875}"/>
              </a:ext>
            </a:extLst>
          </p:cNvPr>
          <p:cNvSpPr>
            <a:spLocks noGrp="1"/>
          </p:cNvSpPr>
          <p:nvPr>
            <p:ph idx="1"/>
          </p:nvPr>
        </p:nvSpPr>
        <p:spPr/>
        <p:txBody>
          <a:bodyPr>
            <a:normAutofit/>
          </a:bodyPr>
          <a:lstStyle/>
          <a:p>
            <a:r>
              <a:rPr lang="en-US" sz="3000" dirty="0"/>
              <a:t>Inherent plausibility</a:t>
            </a:r>
          </a:p>
          <a:p>
            <a:pPr lvl="1"/>
            <a:r>
              <a:rPr lang="en-US" sz="3000" dirty="0"/>
              <a:t>Does this make sense?</a:t>
            </a:r>
          </a:p>
          <a:p>
            <a:pPr lvl="1"/>
            <a:r>
              <a:rPr lang="en-US" sz="3000" dirty="0"/>
              <a:t>Be careful of bias influencing sense of "logical"</a:t>
            </a:r>
          </a:p>
          <a:p>
            <a:r>
              <a:rPr lang="en-US" sz="3000" dirty="0"/>
              <a:t>Motive to falsify</a:t>
            </a:r>
          </a:p>
          <a:p>
            <a:pPr lvl="1"/>
            <a:r>
              <a:rPr lang="en-US" sz="3000" dirty="0"/>
              <a:t>Do they have a reason to lie?</a:t>
            </a:r>
          </a:p>
          <a:p>
            <a:r>
              <a:rPr lang="en-US" sz="3000" dirty="0"/>
              <a:t>Corroboration</a:t>
            </a:r>
          </a:p>
          <a:p>
            <a:pPr lvl="1"/>
            <a:r>
              <a:rPr lang="en-US" sz="3000" dirty="0"/>
              <a:t>Independent, objective authentication </a:t>
            </a:r>
          </a:p>
          <a:p>
            <a:r>
              <a:rPr lang="en-US" sz="3000" dirty="0"/>
              <a:t>Past record</a:t>
            </a:r>
          </a:p>
          <a:p>
            <a:pPr lvl="1"/>
            <a:r>
              <a:rPr lang="en-US" sz="3000" dirty="0"/>
              <a:t>Is there a history of similar behavior?</a:t>
            </a:r>
          </a:p>
        </p:txBody>
      </p:sp>
    </p:spTree>
    <p:extLst>
      <p:ext uri="{BB962C8B-B14F-4D97-AF65-F5344CB8AC3E}">
        <p14:creationId xmlns:p14="http://schemas.microsoft.com/office/powerpoint/2010/main" val="1903065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24C41CF4-4A13-4AA9-9300-CB7A2E37C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a:xfrm>
            <a:off x="683609" y="764372"/>
            <a:ext cx="3173688" cy="5216013"/>
          </a:xfrm>
        </p:spPr>
        <p:txBody>
          <a:bodyPr>
            <a:normAutofit/>
          </a:bodyPr>
          <a:lstStyle/>
          <a:p>
            <a:r>
              <a:rPr lang="en-US" sz="3400" dirty="0"/>
              <a:t>WHAT IS (NOT) CREDIBILITY?</a:t>
            </a:r>
          </a:p>
        </p:txBody>
      </p:sp>
      <p:cxnSp>
        <p:nvCxnSpPr>
          <p:cNvPr id="25" name="Straight Connector 9">
            <a:extLst>
              <a:ext uri="{FF2B5EF4-FFF2-40B4-BE49-F238E27FC236}">
                <a16:creationId xmlns:a16="http://schemas.microsoft.com/office/drawing/2014/main" id="{7A77B115-9FF3-46AE-AE08-826DEB9A62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27197" y="1923563"/>
            <a:ext cx="0" cy="301752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5484D91-4F69-41D2-8E32-33F119225875}"/>
              </a:ext>
            </a:extLst>
          </p:cNvPr>
          <p:cNvSpPr>
            <a:spLocks noGrp="1"/>
          </p:cNvSpPr>
          <p:nvPr>
            <p:ph idx="1"/>
          </p:nvPr>
        </p:nvSpPr>
        <p:spPr>
          <a:xfrm>
            <a:off x="4370138" y="0"/>
            <a:ext cx="7086600" cy="6858000"/>
          </a:xfrm>
        </p:spPr>
        <p:txBody>
          <a:bodyPr anchor="ctr">
            <a:normAutofit/>
          </a:bodyPr>
          <a:lstStyle/>
          <a:p>
            <a:r>
              <a:rPr lang="en-US" dirty="0"/>
              <a:t>Clothing</a:t>
            </a:r>
          </a:p>
          <a:p>
            <a:pPr lvl="1"/>
            <a:r>
              <a:rPr lang="en-US" dirty="0"/>
              <a:t>"Just look at what she was wearing."</a:t>
            </a:r>
          </a:p>
          <a:p>
            <a:r>
              <a:rPr lang="en-US" dirty="0"/>
              <a:t>Appearance</a:t>
            </a:r>
          </a:p>
          <a:p>
            <a:pPr lvl="1"/>
            <a:r>
              <a:rPr lang="en-US" dirty="0"/>
              <a:t>"She is so unattractive. I don’t believe anyone would do that to her."</a:t>
            </a:r>
          </a:p>
          <a:p>
            <a:r>
              <a:rPr lang="en-US" dirty="0"/>
              <a:t>Flirting behavior</a:t>
            </a:r>
          </a:p>
          <a:p>
            <a:pPr lvl="1"/>
            <a:r>
              <a:rPr lang="en-US" dirty="0"/>
              <a:t>"She’s always flirting, what did she expect?"</a:t>
            </a:r>
          </a:p>
          <a:p>
            <a:r>
              <a:rPr lang="en-US" dirty="0"/>
              <a:t>Male accuser</a:t>
            </a:r>
          </a:p>
          <a:p>
            <a:pPr lvl="1"/>
            <a:r>
              <a:rPr lang="en-US" dirty="0"/>
              <a:t>"He should have realized she meant it as a compliment."</a:t>
            </a:r>
          </a:p>
          <a:p>
            <a:r>
              <a:rPr lang="en-US" dirty="0"/>
              <a:t>Sexual orientation of accuser</a:t>
            </a:r>
          </a:p>
          <a:p>
            <a:pPr lvl="1"/>
            <a:r>
              <a:rPr lang="en-US" dirty="0"/>
              <a:t>"He came out of the closet and told everyone – he should have expected people would act like this."</a:t>
            </a:r>
          </a:p>
        </p:txBody>
      </p:sp>
    </p:spTree>
    <p:extLst>
      <p:ext uri="{BB962C8B-B14F-4D97-AF65-F5344CB8AC3E}">
        <p14:creationId xmlns:p14="http://schemas.microsoft.com/office/powerpoint/2010/main" val="3611381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AA8EBAB-1820-415F-9D8D-2CDECA2DDA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6306" y="1"/>
            <a:ext cx="4455694"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a:xfrm>
            <a:off x="9171392" y="1074392"/>
            <a:ext cx="2443433" cy="4377961"/>
          </a:xfrm>
        </p:spPr>
        <p:txBody>
          <a:bodyPr>
            <a:normAutofit/>
          </a:bodyPr>
          <a:lstStyle/>
          <a:p>
            <a:r>
              <a:rPr lang="en-US" sz="2500" dirty="0">
                <a:solidFill>
                  <a:srgbClr val="000000"/>
                </a:solidFill>
              </a:rPr>
              <a:t>WHAT IS (NOT) CREDIBILITY?</a:t>
            </a:r>
          </a:p>
        </p:txBody>
      </p:sp>
      <p:sp useBgFill="1">
        <p:nvSpPr>
          <p:cNvPr id="11" name="Freeform: Shape 10">
            <a:extLst>
              <a:ext uri="{FF2B5EF4-FFF2-40B4-BE49-F238E27FC236}">
                <a16:creationId xmlns:a16="http://schemas.microsoft.com/office/drawing/2014/main" id="{6DB832FE-CF50-494F-BC92-5AF925246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9032100" cy="6858000"/>
          </a:xfrm>
          <a:custGeom>
            <a:avLst/>
            <a:gdLst>
              <a:gd name="connsiteX0" fmla="*/ 7891921 w 9032100"/>
              <a:gd name="connsiteY0" fmla="*/ 1602751 h 6858000"/>
              <a:gd name="connsiteX1" fmla="*/ 9032100 w 9032100"/>
              <a:gd name="connsiteY1" fmla="*/ 0 h 6858000"/>
              <a:gd name="connsiteX2" fmla="*/ 7880182 w 9032100"/>
              <a:gd name="connsiteY2" fmla="*/ 0 h 6858000"/>
              <a:gd name="connsiteX3" fmla="*/ 7880182 w 9032100"/>
              <a:gd name="connsiteY3" fmla="*/ 1528762 h 6858000"/>
              <a:gd name="connsiteX4" fmla="*/ 7880182 w 9032100"/>
              <a:gd name="connsiteY4" fmla="*/ 6858000 h 6858000"/>
              <a:gd name="connsiteX5" fmla="*/ 8725712 w 9032100"/>
              <a:gd name="connsiteY5" fmla="*/ 6858000 h 6858000"/>
              <a:gd name="connsiteX6" fmla="*/ 7891921 w 9032100"/>
              <a:gd name="connsiteY6" fmla="*/ 1602751 h 6858000"/>
              <a:gd name="connsiteX7" fmla="*/ 7880182 w 9032100"/>
              <a:gd name="connsiteY7" fmla="*/ 1619252 h 6858000"/>
              <a:gd name="connsiteX8" fmla="*/ 0 w 9032100"/>
              <a:gd name="connsiteY8" fmla="*/ 6858000 h 6858000"/>
              <a:gd name="connsiteX9" fmla="*/ 7880181 w 9032100"/>
              <a:gd name="connsiteY9" fmla="*/ 6858000 h 6858000"/>
              <a:gd name="connsiteX10" fmla="*/ 7880181 w 9032100"/>
              <a:gd name="connsiteY10" fmla="*/ 0 h 6858000"/>
              <a:gd name="connsiteX11" fmla="*/ 0 w 9032100"/>
              <a:gd name="connsiteY1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032100" h="6858000">
                <a:moveTo>
                  <a:pt x="7891921" y="1602751"/>
                </a:moveTo>
                <a:lnTo>
                  <a:pt x="9032100" y="0"/>
                </a:lnTo>
                <a:lnTo>
                  <a:pt x="7880182" y="0"/>
                </a:lnTo>
                <a:lnTo>
                  <a:pt x="7880182" y="1528762"/>
                </a:lnTo>
                <a:close/>
                <a:moveTo>
                  <a:pt x="7880182" y="6858000"/>
                </a:moveTo>
                <a:lnTo>
                  <a:pt x="8725712" y="6858000"/>
                </a:lnTo>
                <a:lnTo>
                  <a:pt x="7891921" y="1602751"/>
                </a:lnTo>
                <a:lnTo>
                  <a:pt x="7880182" y="1619252"/>
                </a:lnTo>
                <a:close/>
                <a:moveTo>
                  <a:pt x="0" y="6858000"/>
                </a:moveTo>
                <a:lnTo>
                  <a:pt x="7880181" y="6858000"/>
                </a:lnTo>
                <a:lnTo>
                  <a:pt x="7880181" y="0"/>
                </a:lnTo>
                <a:lnTo>
                  <a:pt x="0" y="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3" name="Group 12">
            <a:extLst>
              <a:ext uri="{FF2B5EF4-FFF2-40B4-BE49-F238E27FC236}">
                <a16:creationId xmlns:a16="http://schemas.microsoft.com/office/drawing/2014/main" id="{E89BB28F-9765-4059-8E5F-E3A9965D47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667" y="0"/>
            <a:ext cx="2436813" cy="6858001"/>
            <a:chOff x="1320800" y="0"/>
            <a:chExt cx="2436813" cy="6858001"/>
          </a:xfrm>
        </p:grpSpPr>
        <p:sp>
          <p:nvSpPr>
            <p:cNvPr id="14" name="Freeform 6">
              <a:extLst>
                <a:ext uri="{FF2B5EF4-FFF2-40B4-BE49-F238E27FC236}">
                  <a16:creationId xmlns:a16="http://schemas.microsoft.com/office/drawing/2014/main" id="{CDC2B730-2D9C-4A18-AFDB-0E81AB11BA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15" name="Freeform 7">
              <a:extLst>
                <a:ext uri="{FF2B5EF4-FFF2-40B4-BE49-F238E27FC236}">
                  <a16:creationId xmlns:a16="http://schemas.microsoft.com/office/drawing/2014/main" id="{BBE53A8C-4D41-4E78-B2F0-1277993C27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16" name="Freeform 8">
              <a:extLst>
                <a:ext uri="{FF2B5EF4-FFF2-40B4-BE49-F238E27FC236}">
                  <a16:creationId xmlns:a16="http://schemas.microsoft.com/office/drawing/2014/main" id="{EA9E0B8A-E893-4657-A6EE-65DD6D5CE0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17" name="Freeform 9">
              <a:extLst>
                <a:ext uri="{FF2B5EF4-FFF2-40B4-BE49-F238E27FC236}">
                  <a16:creationId xmlns:a16="http://schemas.microsoft.com/office/drawing/2014/main" id="{9310052A-A033-4FAB-957F-499C17B7C6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18" name="Freeform 10">
              <a:extLst>
                <a:ext uri="{FF2B5EF4-FFF2-40B4-BE49-F238E27FC236}">
                  <a16:creationId xmlns:a16="http://schemas.microsoft.com/office/drawing/2014/main" id="{3B043786-1DFA-4506-B362-73960ED6E1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19" name="Freeform 11">
              <a:extLst>
                <a:ext uri="{FF2B5EF4-FFF2-40B4-BE49-F238E27FC236}">
                  <a16:creationId xmlns:a16="http://schemas.microsoft.com/office/drawing/2014/main" id="{91714DAA-0F00-4E7A-A096-03879E69B8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graphicFrame>
        <p:nvGraphicFramePr>
          <p:cNvPr id="28" name="Content Placeholder 2">
            <a:extLst>
              <a:ext uri="{FF2B5EF4-FFF2-40B4-BE49-F238E27FC236}">
                <a16:creationId xmlns:a16="http://schemas.microsoft.com/office/drawing/2014/main" id="{45BD2770-DA56-4023-B737-B0DF86EFC087}"/>
              </a:ext>
            </a:extLst>
          </p:cNvPr>
          <p:cNvGraphicFramePr>
            <a:graphicFrameLocks noGrp="1"/>
          </p:cNvGraphicFramePr>
          <p:nvPr>
            <p:ph idx="1"/>
            <p:extLst>
              <p:ext uri="{D42A27DB-BD31-4B8C-83A1-F6EECF244321}">
                <p14:modId xmlns:p14="http://schemas.microsoft.com/office/powerpoint/2010/main" val="3159755229"/>
              </p:ext>
            </p:extLst>
          </p:nvPr>
        </p:nvGraphicFramePr>
        <p:xfrm>
          <a:off x="643467" y="643468"/>
          <a:ext cx="7299200" cy="52398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7512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p:txBody>
          <a:bodyPr/>
          <a:lstStyle/>
          <a:p>
            <a:r>
              <a:rPr lang="en-US" dirty="0"/>
              <a:t>QUESTIONING &amp; CROSS-EXAMINATION</a:t>
            </a:r>
          </a:p>
        </p:txBody>
      </p:sp>
      <p:sp>
        <p:nvSpPr>
          <p:cNvPr id="3" name="Content Placeholder 2">
            <a:extLst>
              <a:ext uri="{FF2B5EF4-FFF2-40B4-BE49-F238E27FC236}">
                <a16:creationId xmlns:a16="http://schemas.microsoft.com/office/drawing/2014/main" id="{45484D91-4F69-41D2-8E32-33F119225875}"/>
              </a:ext>
            </a:extLst>
          </p:cNvPr>
          <p:cNvSpPr>
            <a:spLocks noGrp="1"/>
          </p:cNvSpPr>
          <p:nvPr>
            <p:ph idx="1"/>
          </p:nvPr>
        </p:nvSpPr>
        <p:spPr/>
        <p:txBody>
          <a:bodyPr>
            <a:normAutofit/>
          </a:bodyPr>
          <a:lstStyle/>
          <a:p>
            <a:pPr marL="0" indent="0">
              <a:buNone/>
            </a:pPr>
            <a:r>
              <a:rPr lang="en-US" sz="3000" b="1" dirty="0"/>
              <a:t>What is an Advisor’s role during a live hearing?</a:t>
            </a:r>
          </a:p>
          <a:p>
            <a:pPr marL="0" indent="0">
              <a:buNone/>
            </a:pPr>
            <a:endParaRPr lang="en-US" sz="3000" b="1" dirty="0"/>
          </a:p>
          <a:p>
            <a:pPr marL="0" indent="0">
              <a:buNone/>
            </a:pPr>
            <a:r>
              <a:rPr lang="en-US" sz="3000" b="1" dirty="0"/>
              <a:t>Who can serve as an Advisor?</a:t>
            </a:r>
          </a:p>
          <a:p>
            <a:pPr marL="800100"/>
            <a:r>
              <a:rPr lang="en-US" sz="3000" dirty="0"/>
              <a:t>Employees on campus</a:t>
            </a:r>
          </a:p>
          <a:p>
            <a:pPr marL="800100"/>
            <a:r>
              <a:rPr lang="en-US" sz="3000" dirty="0"/>
              <a:t>External individuals (attorneys, retired judges, etc.)</a:t>
            </a:r>
          </a:p>
          <a:p>
            <a:pPr marL="800100"/>
            <a:r>
              <a:rPr lang="en-US" sz="3000" dirty="0"/>
              <a:t>Employees of other colleges </a:t>
            </a:r>
          </a:p>
          <a:p>
            <a:pPr marL="0" indent="0">
              <a:buNone/>
            </a:pPr>
            <a:endParaRPr lang="en-US" sz="3000" dirty="0"/>
          </a:p>
          <a:p>
            <a:pPr marL="0" indent="0">
              <a:buNone/>
            </a:pPr>
            <a:r>
              <a:rPr lang="en-US" sz="3000" b="1" dirty="0"/>
              <a:t>How will the College designate Advisor(s) for parties that do not have their own?</a:t>
            </a:r>
            <a:endParaRPr lang="en-US" sz="3000" dirty="0"/>
          </a:p>
        </p:txBody>
      </p:sp>
    </p:spTree>
    <p:extLst>
      <p:ext uri="{BB962C8B-B14F-4D97-AF65-F5344CB8AC3E}">
        <p14:creationId xmlns:p14="http://schemas.microsoft.com/office/powerpoint/2010/main" val="24338082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6A198EF-6B7D-4B36-8666-4EE5A3BC45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a:xfrm>
            <a:off x="1484312" y="1284051"/>
            <a:ext cx="2812385" cy="3723836"/>
          </a:xfrm>
        </p:spPr>
        <p:txBody>
          <a:bodyPr>
            <a:normAutofit/>
          </a:bodyPr>
          <a:lstStyle/>
          <a:p>
            <a:r>
              <a:rPr lang="en-US" sz="2800" dirty="0">
                <a:solidFill>
                  <a:srgbClr val="000000"/>
                </a:solidFill>
              </a:rPr>
              <a:t>QUESTIONING &amp; CROSS-EXAMINATION</a:t>
            </a:r>
          </a:p>
        </p:txBody>
      </p:sp>
      <p:sp useBgFill="1">
        <p:nvSpPr>
          <p:cNvPr id="11" name="Rounded Rectangle 16">
            <a:extLst>
              <a:ext uri="{FF2B5EF4-FFF2-40B4-BE49-F238E27FC236}">
                <a16:creationId xmlns:a16="http://schemas.microsoft.com/office/drawing/2014/main" id="{17348318-06B3-4581-BDC7-8BB5ACC0DD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1162" y="648931"/>
            <a:ext cx="6881862" cy="5231964"/>
          </a:xfrm>
          <a:prstGeom prst="roundRect">
            <a:avLst>
              <a:gd name="adj" fmla="val 4834"/>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284EDEE4-D512-4009-8EEF-CE63D5996D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4" name="Freeform 6">
              <a:extLst>
                <a:ext uri="{FF2B5EF4-FFF2-40B4-BE49-F238E27FC236}">
                  <a16:creationId xmlns:a16="http://schemas.microsoft.com/office/drawing/2014/main" id="{0D0D74DB-6C71-4213-85FF-20DD13769E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15" name="Freeform 7">
              <a:extLst>
                <a:ext uri="{FF2B5EF4-FFF2-40B4-BE49-F238E27FC236}">
                  <a16:creationId xmlns:a16="http://schemas.microsoft.com/office/drawing/2014/main" id="{4E2ECCA0-3402-41F6-B3F0-C0614487A0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16" name="Freeform 8">
              <a:extLst>
                <a:ext uri="{FF2B5EF4-FFF2-40B4-BE49-F238E27FC236}">
                  <a16:creationId xmlns:a16="http://schemas.microsoft.com/office/drawing/2014/main" id="{E8D51413-DF87-4855-8485-2BD24C20D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17" name="Freeform 9">
              <a:extLst>
                <a:ext uri="{FF2B5EF4-FFF2-40B4-BE49-F238E27FC236}">
                  <a16:creationId xmlns:a16="http://schemas.microsoft.com/office/drawing/2014/main" id="{BDD05C6A-7DF1-4600-883B-B5E8D2415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18" name="Freeform 10">
              <a:extLst>
                <a:ext uri="{FF2B5EF4-FFF2-40B4-BE49-F238E27FC236}">
                  <a16:creationId xmlns:a16="http://schemas.microsoft.com/office/drawing/2014/main" id="{47050BDD-AE45-4BCF-A4B4-E66D549931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19" name="Freeform 11">
              <a:extLst>
                <a:ext uri="{FF2B5EF4-FFF2-40B4-BE49-F238E27FC236}">
                  <a16:creationId xmlns:a16="http://schemas.microsoft.com/office/drawing/2014/main" id="{9BFDB4D1-F713-4EE1-9802-3EC51960B2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graphicFrame>
        <p:nvGraphicFramePr>
          <p:cNvPr id="5" name="Content Placeholder 2">
            <a:extLst>
              <a:ext uri="{FF2B5EF4-FFF2-40B4-BE49-F238E27FC236}">
                <a16:creationId xmlns:a16="http://schemas.microsoft.com/office/drawing/2014/main" id="{5AA058A1-C02F-4BF1-8C6A-05EB5AC23E40}"/>
              </a:ext>
            </a:extLst>
          </p:cNvPr>
          <p:cNvGraphicFramePr>
            <a:graphicFrameLocks noGrp="1"/>
          </p:cNvGraphicFramePr>
          <p:nvPr>
            <p:ph idx="1"/>
            <p:extLst>
              <p:ext uri="{D42A27DB-BD31-4B8C-83A1-F6EECF244321}">
                <p14:modId xmlns:p14="http://schemas.microsoft.com/office/powerpoint/2010/main" val="3287634011"/>
              </p:ext>
            </p:extLst>
          </p:nvPr>
        </p:nvGraphicFramePr>
        <p:xfrm>
          <a:off x="4941201" y="992181"/>
          <a:ext cx="6237359" cy="4566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76193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DB012E3-88F0-5A48-57D8-E803B87226F0}"/>
              </a:ext>
            </a:extLst>
          </p:cNvPr>
          <p:cNvSpPr>
            <a:spLocks noGrp="1"/>
          </p:cNvSpPr>
          <p:nvPr>
            <p:ph idx="1"/>
          </p:nvPr>
        </p:nvSpPr>
        <p:spPr>
          <a:xfrm>
            <a:off x="1484311" y="2571750"/>
            <a:ext cx="2401889" cy="3413273"/>
          </a:xfrm>
        </p:spPr>
        <p:txBody>
          <a:bodyPr/>
          <a:lstStyle/>
          <a:p>
            <a:pPr marL="0" indent="0" algn="ctr">
              <a:buNone/>
            </a:pPr>
            <a:r>
              <a:rPr lang="en-US" sz="2400" dirty="0">
                <a:solidFill>
                  <a:srgbClr val="000000"/>
                </a:solidFill>
              </a:rPr>
              <a:t>QUESTIONING &amp; CROSS-EXAMINATION</a:t>
            </a:r>
            <a:endParaRPr lang="en-US" dirty="0"/>
          </a:p>
        </p:txBody>
      </p:sp>
      <p:graphicFrame>
        <p:nvGraphicFramePr>
          <p:cNvPr id="5" name="Content Placeholder 2">
            <a:extLst>
              <a:ext uri="{FF2B5EF4-FFF2-40B4-BE49-F238E27FC236}">
                <a16:creationId xmlns:a16="http://schemas.microsoft.com/office/drawing/2014/main" id="{77DE3C52-20C1-FB29-19D1-6BDFDD5B3B0A}"/>
              </a:ext>
            </a:extLst>
          </p:cNvPr>
          <p:cNvGraphicFramePr>
            <a:graphicFrameLocks/>
          </p:cNvGraphicFramePr>
          <p:nvPr>
            <p:extLst>
              <p:ext uri="{D42A27DB-BD31-4B8C-83A1-F6EECF244321}">
                <p14:modId xmlns:p14="http://schemas.microsoft.com/office/powerpoint/2010/main" val="1187645266"/>
              </p:ext>
            </p:extLst>
          </p:nvPr>
        </p:nvGraphicFramePr>
        <p:xfrm>
          <a:off x="4011930" y="834390"/>
          <a:ext cx="7452360" cy="51506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250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136A7F-8703-4FA7-80B1-874F5E758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716B2278-BFC9-43BE-9620-278464A4AB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82913"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tx2">
              <a:lumMod val="50000"/>
            </a:schemeClr>
          </a:solidFill>
          <a:ln>
            <a:noFill/>
          </a:ln>
        </p:spPr>
        <p:txBody>
          <a:bodyPr/>
          <a:lstStyle/>
          <a:p>
            <a:endParaRPr lang="en-US" dirty="0"/>
          </a:p>
        </p:txBody>
      </p:sp>
      <p:sp>
        <p:nvSpPr>
          <p:cNvPr id="12" name="Freeform 7">
            <a:extLst>
              <a:ext uri="{FF2B5EF4-FFF2-40B4-BE49-F238E27FC236}">
                <a16:creationId xmlns:a16="http://schemas.microsoft.com/office/drawing/2014/main" id="{E4CD00E4-F77A-49A5-A54B-A542D0DE5D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76525"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accent1"/>
          </a:solidFill>
          <a:ln>
            <a:noFill/>
          </a:ln>
        </p:spPr>
        <p:txBody>
          <a:bodyPr/>
          <a:lstStyle/>
          <a:p>
            <a:endParaRPr lang="en-US"/>
          </a:p>
        </p:txBody>
      </p:sp>
      <p:sp>
        <p:nvSpPr>
          <p:cNvPr id="14" name="Freeform 10">
            <a:extLst>
              <a:ext uri="{FF2B5EF4-FFF2-40B4-BE49-F238E27FC236}">
                <a16:creationId xmlns:a16="http://schemas.microsoft.com/office/drawing/2014/main" id="{17158038-9069-44CB-8794-762B5429B9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82913"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tx2">
              <a:lumMod val="25000"/>
              <a:alpha val="80000"/>
            </a:schemeClr>
          </a:solidFill>
          <a:ln>
            <a:noFill/>
          </a:ln>
        </p:spPr>
        <p:txBody>
          <a:bodyPr/>
          <a:lstStyle/>
          <a:p>
            <a:endParaRPr lang="en-US"/>
          </a:p>
        </p:txBody>
      </p:sp>
      <p:sp>
        <p:nvSpPr>
          <p:cNvPr id="16" name="Freeform: Shape 15">
            <a:extLst>
              <a:ext uri="{FF2B5EF4-FFF2-40B4-BE49-F238E27FC236}">
                <a16:creationId xmlns:a16="http://schemas.microsoft.com/office/drawing/2014/main" id="{045056AB-07D8-43D9-9343-AB85199AEA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76525" y="5238750"/>
            <a:ext cx="1695450" cy="1619250"/>
          </a:xfrm>
          <a:custGeom>
            <a:avLst/>
            <a:gdLst>
              <a:gd name="connsiteX0" fmla="*/ 0 w 1695450"/>
              <a:gd name="connsiteY0" fmla="*/ 0 h 1619250"/>
              <a:gd name="connsiteX1" fmla="*/ 10414 w 1695450"/>
              <a:gd name="connsiteY1" fmla="*/ 1623 h 1619250"/>
              <a:gd name="connsiteX2" fmla="*/ 9236 w 1695450"/>
              <a:gd name="connsiteY2" fmla="*/ 0 h 1619250"/>
              <a:gd name="connsiteX3" fmla="*/ 10475 w 1695450"/>
              <a:gd name="connsiteY3" fmla="*/ 1633 h 1619250"/>
              <a:gd name="connsiteX4" fmla="*/ 244475 w 1695450"/>
              <a:gd name="connsiteY4" fmla="*/ 38100 h 1619250"/>
              <a:gd name="connsiteX5" fmla="*/ 249238 w 1695450"/>
              <a:gd name="connsiteY5" fmla="*/ 38100 h 1619250"/>
              <a:gd name="connsiteX6" fmla="*/ 249238 w 1695450"/>
              <a:gd name="connsiteY6" fmla="*/ 42863 h 1619250"/>
              <a:gd name="connsiteX7" fmla="*/ 244475 w 1695450"/>
              <a:gd name="connsiteY7" fmla="*/ 42863 h 1619250"/>
              <a:gd name="connsiteX8" fmla="*/ 292100 w 1695450"/>
              <a:gd name="connsiteY8" fmla="*/ 95250 h 1619250"/>
              <a:gd name="connsiteX9" fmla="*/ 1695450 w 1695450"/>
              <a:gd name="connsiteY9" fmla="*/ 1619250 h 1619250"/>
              <a:gd name="connsiteX10" fmla="*/ 1237961 w 1695450"/>
              <a:gd name="connsiteY10" fmla="*/ 1619250 h 1619250"/>
              <a:gd name="connsiteX11" fmla="*/ 1228725 w 1695450"/>
              <a:gd name="connsiteY11" fmla="*/ 1619250 h 1619250"/>
              <a:gd name="connsiteX12" fmla="*/ 1183986 w 1695450"/>
              <a:gd name="connsiteY12" fmla="*/ 1619250 h 1619250"/>
              <a:gd name="connsiteX13" fmla="*/ 210255 w 1695450"/>
              <a:gd name="connsiteY13" fmla="*/ 277080 h 1619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95450" h="1619250">
                <a:moveTo>
                  <a:pt x="0" y="0"/>
                </a:moveTo>
                <a:lnTo>
                  <a:pt x="10414" y="1623"/>
                </a:lnTo>
                <a:lnTo>
                  <a:pt x="9236" y="0"/>
                </a:lnTo>
                <a:lnTo>
                  <a:pt x="10475" y="1633"/>
                </a:lnTo>
                <a:lnTo>
                  <a:pt x="244475" y="38100"/>
                </a:lnTo>
                <a:lnTo>
                  <a:pt x="249238" y="38100"/>
                </a:lnTo>
                <a:lnTo>
                  <a:pt x="249238" y="42863"/>
                </a:lnTo>
                <a:lnTo>
                  <a:pt x="244475" y="42863"/>
                </a:lnTo>
                <a:lnTo>
                  <a:pt x="292100" y="95250"/>
                </a:lnTo>
                <a:lnTo>
                  <a:pt x="1695450" y="1619250"/>
                </a:lnTo>
                <a:lnTo>
                  <a:pt x="1237961" y="1619250"/>
                </a:lnTo>
                <a:lnTo>
                  <a:pt x="1228725" y="1619250"/>
                </a:lnTo>
                <a:lnTo>
                  <a:pt x="1183986" y="1619250"/>
                </a:lnTo>
                <a:lnTo>
                  <a:pt x="210255" y="277080"/>
                </a:lnTo>
                <a:close/>
              </a:path>
            </a:pathLst>
          </a:custGeom>
          <a:solidFill>
            <a:schemeClr val="accent1">
              <a:lumMod val="75000"/>
              <a:alpha val="80000"/>
            </a:schemeClr>
          </a:solidFill>
          <a:ln>
            <a:noFill/>
          </a:ln>
        </p:spPr>
        <p:txBody>
          <a:bodyPr/>
          <a:lstStyle/>
          <a:p>
            <a:endParaRPr lang="en-US"/>
          </a:p>
        </p:txBody>
      </p:sp>
      <p:sp>
        <p:nvSpPr>
          <p:cNvPr id="2" name="Title 1">
            <a:extLst>
              <a:ext uri="{FF2B5EF4-FFF2-40B4-BE49-F238E27FC236}">
                <a16:creationId xmlns:a16="http://schemas.microsoft.com/office/drawing/2014/main" id="{0F13522A-F366-4DFC-8F76-8ECC2B7108A1}"/>
              </a:ext>
            </a:extLst>
          </p:cNvPr>
          <p:cNvSpPr>
            <a:spLocks noGrp="1"/>
          </p:cNvSpPr>
          <p:nvPr>
            <p:ph type="title"/>
          </p:nvPr>
        </p:nvSpPr>
        <p:spPr>
          <a:xfrm>
            <a:off x="8341910" y="1023257"/>
            <a:ext cx="3235083" cy="4767943"/>
          </a:xfrm>
          <a:effectLst/>
        </p:spPr>
        <p:txBody>
          <a:bodyPr anchor="ctr">
            <a:normAutofit/>
          </a:bodyPr>
          <a:lstStyle/>
          <a:p>
            <a:pPr algn="l"/>
            <a:r>
              <a:rPr lang="en-US" dirty="0"/>
              <a:t>HEARINGS?</a:t>
            </a:r>
            <a:endParaRPr lang="en-US"/>
          </a:p>
        </p:txBody>
      </p:sp>
      <p:sp>
        <p:nvSpPr>
          <p:cNvPr id="18" name="Freeform: Shape 17">
            <a:extLst>
              <a:ext uri="{FF2B5EF4-FFF2-40B4-BE49-F238E27FC236}">
                <a16:creationId xmlns:a16="http://schemas.microsoft.com/office/drawing/2014/main" id="{E83D8662-D21C-4B0A-A8A5-EA1E5DEBC5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43384" cy="6858001"/>
          </a:xfrm>
          <a:custGeom>
            <a:avLst/>
            <a:gdLst>
              <a:gd name="connsiteX0" fmla="*/ 0 w 8143384"/>
              <a:gd name="connsiteY0" fmla="*/ 0 h 6858001"/>
              <a:gd name="connsiteX1" fmla="*/ 3861881 w 8143384"/>
              <a:gd name="connsiteY1" fmla="*/ 0 h 6858001"/>
              <a:gd name="connsiteX2" fmla="*/ 3861881 w 8143384"/>
              <a:gd name="connsiteY2" fmla="*/ 1 h 6858001"/>
              <a:gd name="connsiteX3" fmla="*/ 6963565 w 8143384"/>
              <a:gd name="connsiteY3" fmla="*/ 1 h 6858001"/>
              <a:gd name="connsiteX4" fmla="*/ 6963565 w 8143384"/>
              <a:gd name="connsiteY4" fmla="*/ 0 h 6858001"/>
              <a:gd name="connsiteX5" fmla="*/ 7841583 w 8143384"/>
              <a:gd name="connsiteY5" fmla="*/ 0 h 6858001"/>
              <a:gd name="connsiteX6" fmla="*/ 6994625 w 8143384"/>
              <a:gd name="connsiteY6" fmla="*/ 5258645 h 6858001"/>
              <a:gd name="connsiteX7" fmla="*/ 6994625 w 8143384"/>
              <a:gd name="connsiteY7" fmla="*/ 5263939 h 6858001"/>
              <a:gd name="connsiteX8" fmla="*/ 8143384 w 8143384"/>
              <a:gd name="connsiteY8" fmla="*/ 6858001 h 6858001"/>
              <a:gd name="connsiteX9" fmla="*/ 6994625 w 8143384"/>
              <a:gd name="connsiteY9" fmla="*/ 6858001 h 6858001"/>
              <a:gd name="connsiteX10" fmla="*/ 6643195 w 8143384"/>
              <a:gd name="connsiteY10" fmla="*/ 6858001 h 6858001"/>
              <a:gd name="connsiteX11" fmla="*/ 3861881 w 8143384"/>
              <a:gd name="connsiteY11" fmla="*/ 6858001 h 6858001"/>
              <a:gd name="connsiteX12" fmla="*/ 3739675 w 8143384"/>
              <a:gd name="connsiteY12" fmla="*/ 6858001 h 6858001"/>
              <a:gd name="connsiteX13" fmla="*/ 0 w 8143384"/>
              <a:gd name="connsiteY13"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143384" h="6858001">
                <a:moveTo>
                  <a:pt x="0" y="0"/>
                </a:moveTo>
                <a:lnTo>
                  <a:pt x="3861881" y="0"/>
                </a:lnTo>
                <a:lnTo>
                  <a:pt x="3861881" y="1"/>
                </a:lnTo>
                <a:lnTo>
                  <a:pt x="6963565" y="1"/>
                </a:lnTo>
                <a:lnTo>
                  <a:pt x="6963565" y="0"/>
                </a:lnTo>
                <a:lnTo>
                  <a:pt x="7841583" y="0"/>
                </a:lnTo>
                <a:lnTo>
                  <a:pt x="6994625" y="5258645"/>
                </a:lnTo>
                <a:lnTo>
                  <a:pt x="6994625" y="5263939"/>
                </a:lnTo>
                <a:lnTo>
                  <a:pt x="8143384" y="6858001"/>
                </a:lnTo>
                <a:lnTo>
                  <a:pt x="6994625" y="6858001"/>
                </a:lnTo>
                <a:lnTo>
                  <a:pt x="6643195" y="6858001"/>
                </a:lnTo>
                <a:lnTo>
                  <a:pt x="3861881" y="6858001"/>
                </a:lnTo>
                <a:lnTo>
                  <a:pt x="3739675" y="6858001"/>
                </a:lnTo>
                <a:lnTo>
                  <a:pt x="0" y="6858001"/>
                </a:lnTo>
                <a:close/>
              </a:path>
            </a:pathLst>
          </a:custGeom>
          <a:solidFill>
            <a:schemeClr val="bg1">
              <a:lumMod val="75000"/>
              <a:lumOff val="2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Content Placeholder 2">
            <a:extLst>
              <a:ext uri="{FF2B5EF4-FFF2-40B4-BE49-F238E27FC236}">
                <a16:creationId xmlns:a16="http://schemas.microsoft.com/office/drawing/2014/main" id="{7B2493AC-ECD8-4186-BE62-86A6C333F04D}"/>
              </a:ext>
            </a:extLst>
          </p:cNvPr>
          <p:cNvSpPr>
            <a:spLocks noGrp="1"/>
          </p:cNvSpPr>
          <p:nvPr>
            <p:ph idx="1"/>
          </p:nvPr>
        </p:nvSpPr>
        <p:spPr>
          <a:xfrm>
            <a:off x="693035" y="1023256"/>
            <a:ext cx="6072339" cy="5276849"/>
          </a:xfrm>
        </p:spPr>
        <p:txBody>
          <a:bodyPr anchor="ctr">
            <a:normAutofit/>
          </a:bodyPr>
          <a:lstStyle/>
          <a:p>
            <a:pPr>
              <a:spcAft>
                <a:spcPts val="600"/>
              </a:spcAft>
            </a:pPr>
            <a:r>
              <a:rPr lang="en-US" dirty="0"/>
              <a:t>So what happens after an investigator gives the parties an investigative report?</a:t>
            </a:r>
          </a:p>
          <a:p>
            <a:pPr marL="0" indent="0">
              <a:spcAft>
                <a:spcPts val="600"/>
              </a:spcAft>
              <a:buNone/>
            </a:pPr>
            <a:endParaRPr lang="en-US" dirty="0"/>
          </a:p>
          <a:p>
            <a:pPr lvl="1">
              <a:spcAft>
                <a:spcPts val="600"/>
              </a:spcAft>
            </a:pPr>
            <a:r>
              <a:rPr lang="en-US" dirty="0"/>
              <a:t>College must choose a separate, </a:t>
            </a:r>
            <a:r>
              <a:rPr lang="en-US" u="sng" dirty="0"/>
              <a:t>independent</a:t>
            </a:r>
            <a:r>
              <a:rPr lang="en-US" dirty="0"/>
              <a:t> "decision-maker" (cannot be the investigator or the Title IX Coordinator). </a:t>
            </a:r>
          </a:p>
          <a:p>
            <a:pPr marL="457200" lvl="1" indent="0">
              <a:spcAft>
                <a:spcPts val="600"/>
              </a:spcAft>
              <a:buNone/>
            </a:pPr>
            <a:endParaRPr lang="en-US" dirty="0"/>
          </a:p>
          <a:p>
            <a:pPr lvl="1">
              <a:spcAft>
                <a:spcPts val="600"/>
              </a:spcAft>
            </a:pPr>
            <a:r>
              <a:rPr lang="en-US" dirty="0"/>
              <a:t>At least 10 days after issuing the investigative report, the College must hold a "live" hearing in front of the decision-maker to determine a Respondent’s responsibility </a:t>
            </a:r>
          </a:p>
        </p:txBody>
      </p:sp>
    </p:spTree>
    <p:extLst>
      <p:ext uri="{BB962C8B-B14F-4D97-AF65-F5344CB8AC3E}">
        <p14:creationId xmlns:p14="http://schemas.microsoft.com/office/powerpoint/2010/main" val="36027565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B5F54-5C98-0B55-82C5-B999CDB5BDAC}"/>
              </a:ext>
            </a:extLst>
          </p:cNvPr>
          <p:cNvSpPr>
            <a:spLocks noGrp="1"/>
          </p:cNvSpPr>
          <p:nvPr>
            <p:ph type="title"/>
          </p:nvPr>
        </p:nvSpPr>
        <p:spPr>
          <a:xfrm>
            <a:off x="1484310" y="385959"/>
            <a:ext cx="10018713" cy="1166115"/>
          </a:xfrm>
        </p:spPr>
        <p:txBody>
          <a:bodyPr>
            <a:normAutofit fontScale="90000"/>
          </a:bodyPr>
          <a:lstStyle/>
          <a:p>
            <a:r>
              <a:rPr lang="en-US" b="1" dirty="0"/>
              <a:t>BIDEN ADMINISTRATION ENFORCEMENT </a:t>
            </a:r>
            <a:br>
              <a:rPr lang="en-US" b="1" dirty="0"/>
            </a:br>
            <a:r>
              <a:rPr lang="en-US" b="1" dirty="0"/>
              <a:t>OF CROSS-EXAMINATION</a:t>
            </a:r>
          </a:p>
        </p:txBody>
      </p:sp>
      <p:sp>
        <p:nvSpPr>
          <p:cNvPr id="3" name="Content Placeholder 2">
            <a:extLst>
              <a:ext uri="{FF2B5EF4-FFF2-40B4-BE49-F238E27FC236}">
                <a16:creationId xmlns:a16="http://schemas.microsoft.com/office/drawing/2014/main" id="{5381A7EB-22B8-7520-3360-0001D4EE7644}"/>
              </a:ext>
            </a:extLst>
          </p:cNvPr>
          <p:cNvSpPr>
            <a:spLocks noGrp="1"/>
          </p:cNvSpPr>
          <p:nvPr>
            <p:ph idx="1"/>
          </p:nvPr>
        </p:nvSpPr>
        <p:spPr>
          <a:xfrm>
            <a:off x="1484310" y="1925053"/>
            <a:ext cx="10018713" cy="4059970"/>
          </a:xfrm>
        </p:spPr>
        <p:txBody>
          <a:bodyPr/>
          <a:lstStyle/>
          <a:p>
            <a:r>
              <a:rPr lang="en-US" dirty="0"/>
              <a:t>Not happening!</a:t>
            </a:r>
          </a:p>
          <a:p>
            <a:pPr marL="0" indent="0">
              <a:buNone/>
            </a:pPr>
            <a:endParaRPr lang="en-US" dirty="0"/>
          </a:p>
          <a:p>
            <a:r>
              <a:rPr lang="en-US" dirty="0"/>
              <a:t>In 2021, the Department of Education announced it will not enforce the federal regulation requirement of cross-examination in Title IX hearings. </a:t>
            </a:r>
          </a:p>
          <a:p>
            <a:pPr marL="0" indent="0">
              <a:buNone/>
            </a:pPr>
            <a:endParaRPr lang="en-US" dirty="0"/>
          </a:p>
          <a:p>
            <a:r>
              <a:rPr lang="en-US" dirty="0"/>
              <a:t>What do the 2023/2024 proposed regulations say about this?</a:t>
            </a:r>
          </a:p>
        </p:txBody>
      </p:sp>
    </p:spTree>
    <p:extLst>
      <p:ext uri="{BB962C8B-B14F-4D97-AF65-F5344CB8AC3E}">
        <p14:creationId xmlns:p14="http://schemas.microsoft.com/office/powerpoint/2010/main" val="35901080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1F8EB-BC8A-1576-A573-D61CE9302A59}"/>
              </a:ext>
            </a:extLst>
          </p:cNvPr>
          <p:cNvSpPr>
            <a:spLocks noGrp="1"/>
          </p:cNvSpPr>
          <p:nvPr>
            <p:ph type="title"/>
          </p:nvPr>
        </p:nvSpPr>
        <p:spPr/>
        <p:txBody>
          <a:bodyPr>
            <a:normAutofit fontScale="90000"/>
          </a:bodyPr>
          <a:lstStyle/>
          <a:p>
            <a:r>
              <a:rPr lang="en-US" b="1" dirty="0"/>
              <a:t>2023/2024 PROPOSED FEDERAL REGULATIONS ON CROSS-EXAMINATION</a:t>
            </a:r>
          </a:p>
        </p:txBody>
      </p:sp>
      <p:sp>
        <p:nvSpPr>
          <p:cNvPr id="3" name="Content Placeholder 2">
            <a:extLst>
              <a:ext uri="{FF2B5EF4-FFF2-40B4-BE49-F238E27FC236}">
                <a16:creationId xmlns:a16="http://schemas.microsoft.com/office/drawing/2014/main" id="{6BA71BA8-9739-8E18-5248-62C7017CAD3A}"/>
              </a:ext>
            </a:extLst>
          </p:cNvPr>
          <p:cNvSpPr>
            <a:spLocks noGrp="1"/>
          </p:cNvSpPr>
          <p:nvPr>
            <p:ph idx="1"/>
          </p:nvPr>
        </p:nvSpPr>
        <p:spPr>
          <a:xfrm>
            <a:off x="1484310" y="1913021"/>
            <a:ext cx="10018713" cy="4072002"/>
          </a:xfrm>
        </p:spPr>
        <p:txBody>
          <a:bodyPr/>
          <a:lstStyle/>
          <a:p>
            <a:r>
              <a:rPr lang="en-US" dirty="0"/>
              <a:t>Permit removal of the cross-examination requirement unless the process is required by other law. </a:t>
            </a:r>
          </a:p>
          <a:p>
            <a:pPr marL="0" indent="0">
              <a:buNone/>
            </a:pPr>
            <a:endParaRPr lang="en-US" dirty="0"/>
          </a:p>
          <a:p>
            <a:r>
              <a:rPr lang="en-US" dirty="0"/>
              <a:t>Allow higher education institutions to return to the single-investigator model, including allowing investigators to make decisions regarding responsibility….  No live hearing requirement!</a:t>
            </a:r>
          </a:p>
          <a:p>
            <a:pPr marL="0" indent="0">
              <a:buNone/>
            </a:pPr>
            <a:endParaRPr lang="en-US" dirty="0"/>
          </a:p>
          <a:p>
            <a:r>
              <a:rPr lang="en-US" dirty="0"/>
              <a:t>If these changes move forward, are there due process risks for higher education entities??</a:t>
            </a:r>
          </a:p>
        </p:txBody>
      </p:sp>
    </p:spTree>
    <p:extLst>
      <p:ext uri="{BB962C8B-B14F-4D97-AF65-F5344CB8AC3E}">
        <p14:creationId xmlns:p14="http://schemas.microsoft.com/office/powerpoint/2010/main" val="31510634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14BDC5-6F57-4F98-ADC5-8F1AC10908C5}"/>
              </a:ext>
            </a:extLst>
          </p:cNvPr>
          <p:cNvSpPr>
            <a:spLocks noGrp="1"/>
          </p:cNvSpPr>
          <p:nvPr>
            <p:ph idx="4294967295"/>
          </p:nvPr>
        </p:nvSpPr>
        <p:spPr>
          <a:xfrm>
            <a:off x="2173288" y="1865313"/>
            <a:ext cx="10018712" cy="3452812"/>
          </a:xfrm>
        </p:spPr>
        <p:txBody>
          <a:bodyPr>
            <a:normAutofit/>
          </a:bodyPr>
          <a:lstStyle/>
          <a:p>
            <a:pPr marL="0" indent="0" algn="ctr">
              <a:spcBef>
                <a:spcPts val="600"/>
              </a:spcBef>
              <a:buNone/>
            </a:pPr>
            <a:r>
              <a:rPr lang="en-US" sz="5400" b="1" dirty="0"/>
              <a:t>TITLE IX</a:t>
            </a:r>
          </a:p>
          <a:p>
            <a:pPr marL="0" indent="0" algn="ctr">
              <a:spcBef>
                <a:spcPts val="600"/>
              </a:spcBef>
              <a:buNone/>
            </a:pPr>
            <a:r>
              <a:rPr lang="en-US" sz="5400" b="1" dirty="0"/>
              <a:t>DETERMINATIONS </a:t>
            </a:r>
          </a:p>
          <a:p>
            <a:pPr marL="0" indent="0" algn="ctr">
              <a:spcBef>
                <a:spcPts val="600"/>
              </a:spcBef>
              <a:buNone/>
            </a:pPr>
            <a:r>
              <a:rPr lang="en-US" sz="5400" b="1" dirty="0"/>
              <a:t>AND APPEALS</a:t>
            </a:r>
          </a:p>
          <a:p>
            <a:pPr marL="0" indent="0" algn="ctr">
              <a:buNone/>
            </a:pPr>
            <a:endParaRPr lang="en-US" sz="5400" b="1" dirty="0"/>
          </a:p>
        </p:txBody>
      </p:sp>
    </p:spTree>
    <p:extLst>
      <p:ext uri="{BB962C8B-B14F-4D97-AF65-F5344CB8AC3E}">
        <p14:creationId xmlns:p14="http://schemas.microsoft.com/office/powerpoint/2010/main" val="37367457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F9625-24F4-419C-8BC8-ABDE2EC1D098}"/>
              </a:ext>
            </a:extLst>
          </p:cNvPr>
          <p:cNvSpPr>
            <a:spLocks noGrp="1"/>
          </p:cNvSpPr>
          <p:nvPr>
            <p:ph type="title"/>
          </p:nvPr>
        </p:nvSpPr>
        <p:spPr/>
        <p:txBody>
          <a:bodyPr>
            <a:normAutofit fontScale="90000"/>
          </a:bodyPr>
          <a:lstStyle/>
          <a:p>
            <a:r>
              <a:rPr lang="en-US" dirty="0"/>
              <a:t>ANALYZING INFORMATION POST-HEARING</a:t>
            </a:r>
          </a:p>
        </p:txBody>
      </p:sp>
      <p:sp>
        <p:nvSpPr>
          <p:cNvPr id="3" name="Content Placeholder 2">
            <a:extLst>
              <a:ext uri="{FF2B5EF4-FFF2-40B4-BE49-F238E27FC236}">
                <a16:creationId xmlns:a16="http://schemas.microsoft.com/office/drawing/2014/main" id="{C48BB542-1A46-4744-A658-81FE4DDA12A6}"/>
              </a:ext>
            </a:extLst>
          </p:cNvPr>
          <p:cNvSpPr>
            <a:spLocks noGrp="1"/>
          </p:cNvSpPr>
          <p:nvPr>
            <p:ph idx="1"/>
          </p:nvPr>
        </p:nvSpPr>
        <p:spPr/>
        <p:txBody>
          <a:bodyPr>
            <a:noAutofit/>
          </a:bodyPr>
          <a:lstStyle/>
          <a:p>
            <a:r>
              <a:rPr lang="en-US" sz="2600" dirty="0"/>
              <a:t>Decision-maker determines the greater weight of credibility on each key point in which credibility is at issue.</a:t>
            </a:r>
          </a:p>
          <a:p>
            <a:r>
              <a:rPr lang="en-US" sz="2600" dirty="0"/>
              <a:t>First, narrow to the contested facts, and then make a credibility analysis by the standard of proof for each.</a:t>
            </a:r>
          </a:p>
          <a:p>
            <a:r>
              <a:rPr lang="en-US" sz="2600" dirty="0"/>
              <a:t>Then, weigh the overall credibility based on the sum total of each contested fact.</a:t>
            </a:r>
          </a:p>
          <a:p>
            <a:r>
              <a:rPr lang="en-US" sz="2600" dirty="0"/>
              <a:t>When you write the final, written determination, focus on what facts, opinion, and/or circumstantial evidence supports your conclusion.  Offer a cogent and detailed rationale.</a:t>
            </a:r>
          </a:p>
        </p:txBody>
      </p:sp>
    </p:spTree>
    <p:extLst>
      <p:ext uri="{BB962C8B-B14F-4D97-AF65-F5344CB8AC3E}">
        <p14:creationId xmlns:p14="http://schemas.microsoft.com/office/powerpoint/2010/main" val="3067963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F9625-24F4-419C-8BC8-ABDE2EC1D098}"/>
              </a:ext>
            </a:extLst>
          </p:cNvPr>
          <p:cNvSpPr>
            <a:spLocks noGrp="1"/>
          </p:cNvSpPr>
          <p:nvPr>
            <p:ph type="title"/>
          </p:nvPr>
        </p:nvSpPr>
        <p:spPr/>
        <p:txBody>
          <a:bodyPr>
            <a:normAutofit fontScale="90000"/>
          </a:bodyPr>
          <a:lstStyle/>
          <a:p>
            <a:r>
              <a:rPr lang="en-US" dirty="0"/>
              <a:t>ANALYZING INFORMATION POST-HEARING</a:t>
            </a:r>
          </a:p>
        </p:txBody>
      </p:sp>
      <p:sp>
        <p:nvSpPr>
          <p:cNvPr id="3" name="Content Placeholder 2">
            <a:extLst>
              <a:ext uri="{FF2B5EF4-FFF2-40B4-BE49-F238E27FC236}">
                <a16:creationId xmlns:a16="http://schemas.microsoft.com/office/drawing/2014/main" id="{C48BB542-1A46-4744-A658-81FE4DDA12A6}"/>
              </a:ext>
            </a:extLst>
          </p:cNvPr>
          <p:cNvSpPr>
            <a:spLocks noGrp="1"/>
          </p:cNvSpPr>
          <p:nvPr>
            <p:ph idx="1"/>
          </p:nvPr>
        </p:nvSpPr>
        <p:spPr/>
        <p:txBody>
          <a:bodyPr>
            <a:normAutofit/>
          </a:bodyPr>
          <a:lstStyle/>
          <a:p>
            <a:r>
              <a:rPr lang="en-US" sz="3000" dirty="0"/>
              <a:t>Parse the Policy again, remind yourself of the elements that compose each allegation.</a:t>
            </a:r>
          </a:p>
          <a:p>
            <a:endParaRPr lang="en-US" sz="3000" dirty="0"/>
          </a:p>
          <a:p>
            <a:r>
              <a:rPr lang="en-US" sz="3000" dirty="0"/>
              <a:t>Determine whether it is more likely than not that Policy has been violated or determine whether highly probable if clear &amp; convincing standard applies.</a:t>
            </a:r>
          </a:p>
          <a:p>
            <a:endParaRPr lang="en-US" sz="3000" dirty="0"/>
          </a:p>
          <a:p>
            <a:r>
              <a:rPr lang="en-US" sz="3000" dirty="0"/>
              <a:t>Do not turn to "outside" evidence.</a:t>
            </a:r>
          </a:p>
        </p:txBody>
      </p:sp>
    </p:spTree>
    <p:extLst>
      <p:ext uri="{BB962C8B-B14F-4D97-AF65-F5344CB8AC3E}">
        <p14:creationId xmlns:p14="http://schemas.microsoft.com/office/powerpoint/2010/main" val="35657479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itle 2">
            <a:extLst>
              <a:ext uri="{FF2B5EF4-FFF2-40B4-BE49-F238E27FC236}">
                <a16:creationId xmlns:a16="http://schemas.microsoft.com/office/drawing/2014/main" id="{897198F7-B757-4C12-A38B-0641473E6748}"/>
              </a:ext>
            </a:extLst>
          </p:cNvPr>
          <p:cNvSpPr>
            <a:spLocks noGrp="1"/>
          </p:cNvSpPr>
          <p:nvPr>
            <p:ph type="title"/>
          </p:nvPr>
        </p:nvSpPr>
        <p:spPr>
          <a:xfrm>
            <a:off x="496112" y="685801"/>
            <a:ext cx="2743200" cy="5105400"/>
          </a:xfrm>
        </p:spPr>
        <p:txBody>
          <a:bodyPr>
            <a:normAutofit/>
          </a:bodyPr>
          <a:lstStyle/>
          <a:p>
            <a:pPr algn="l"/>
            <a:r>
              <a:rPr lang="en-US" sz="2500">
                <a:solidFill>
                  <a:srgbClr val="FFFFFF"/>
                </a:solidFill>
              </a:rPr>
              <a:t>DETERMINATION OF RESPONSIBILITY</a:t>
            </a:r>
          </a:p>
        </p:txBody>
      </p:sp>
      <p:grpSp>
        <p:nvGrpSpPr>
          <p:cNvPr id="13" name="Group 12">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15"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16"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17"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18"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19"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p:nvSpPr>
          <p:cNvPr id="4" name="Content Placeholder 3">
            <a:extLst>
              <a:ext uri="{FF2B5EF4-FFF2-40B4-BE49-F238E27FC236}">
                <a16:creationId xmlns:a16="http://schemas.microsoft.com/office/drawing/2014/main" id="{3EB33FFB-FE67-4AFE-9713-6CBEF7764227}"/>
              </a:ext>
            </a:extLst>
          </p:cNvPr>
          <p:cNvSpPr>
            <a:spLocks noGrp="1"/>
          </p:cNvSpPr>
          <p:nvPr>
            <p:ph idx="1"/>
          </p:nvPr>
        </p:nvSpPr>
        <p:spPr>
          <a:xfrm>
            <a:off x="4635575" y="217170"/>
            <a:ext cx="7224343" cy="6640830"/>
          </a:xfrm>
        </p:spPr>
        <p:txBody>
          <a:bodyPr>
            <a:normAutofit fontScale="77500" lnSpcReduction="20000"/>
          </a:bodyPr>
          <a:lstStyle/>
          <a:p>
            <a:pPr>
              <a:lnSpc>
                <a:spcPct val="90000"/>
              </a:lnSpc>
              <a:spcAft>
                <a:spcPts val="600"/>
              </a:spcAft>
            </a:pPr>
            <a:endParaRPr lang="en-US" sz="2000" dirty="0"/>
          </a:p>
          <a:p>
            <a:pPr>
              <a:lnSpc>
                <a:spcPct val="120000"/>
              </a:lnSpc>
            </a:pPr>
            <a:r>
              <a:rPr lang="en-US" sz="3100" dirty="0"/>
              <a:t>Within 10 days of a live hearing, the decision-maker must issue a written determination of responsibility, including:</a:t>
            </a:r>
          </a:p>
          <a:p>
            <a:pPr lvl="1">
              <a:lnSpc>
                <a:spcPct val="120000"/>
              </a:lnSpc>
            </a:pPr>
            <a:r>
              <a:rPr lang="en-US" sz="3100" dirty="0"/>
              <a:t>Summary of allegations;</a:t>
            </a:r>
          </a:p>
          <a:p>
            <a:pPr lvl="1">
              <a:lnSpc>
                <a:spcPct val="120000"/>
              </a:lnSpc>
            </a:pPr>
            <a:r>
              <a:rPr lang="en-US" sz="3100" dirty="0"/>
              <a:t>Procedural steps taken by College to investigate;</a:t>
            </a:r>
          </a:p>
          <a:p>
            <a:pPr lvl="1">
              <a:lnSpc>
                <a:spcPct val="120000"/>
              </a:lnSpc>
            </a:pPr>
            <a:r>
              <a:rPr lang="en-US" sz="3100" dirty="0"/>
              <a:t>Findings of fact supporting the determination;</a:t>
            </a:r>
          </a:p>
          <a:p>
            <a:pPr lvl="1">
              <a:lnSpc>
                <a:spcPct val="120000"/>
              </a:lnSpc>
            </a:pPr>
            <a:r>
              <a:rPr lang="en-US" sz="3100" dirty="0"/>
              <a:t>Conclusions regarding whether the alleged conduct occurred;</a:t>
            </a:r>
          </a:p>
          <a:p>
            <a:pPr lvl="1">
              <a:lnSpc>
                <a:spcPct val="120000"/>
              </a:lnSpc>
            </a:pPr>
            <a:r>
              <a:rPr lang="en-US" sz="3100" dirty="0"/>
              <a:t>Rationale for the result as to each allegation;</a:t>
            </a:r>
          </a:p>
          <a:p>
            <a:pPr lvl="1">
              <a:lnSpc>
                <a:spcPct val="120000"/>
              </a:lnSpc>
            </a:pPr>
            <a:r>
              <a:rPr lang="en-US" sz="3100" dirty="0"/>
              <a:t>Any disciplinary sanctions recommended or imposed on the Respondent; </a:t>
            </a:r>
          </a:p>
          <a:p>
            <a:pPr lvl="1">
              <a:lnSpc>
                <a:spcPct val="120000"/>
              </a:lnSpc>
            </a:pPr>
            <a:r>
              <a:rPr lang="en-US" sz="3100" dirty="0"/>
              <a:t>Whether remedies will be provided to the Complainant; and</a:t>
            </a:r>
          </a:p>
          <a:p>
            <a:pPr lvl="1">
              <a:lnSpc>
                <a:spcPct val="120000"/>
              </a:lnSpc>
            </a:pPr>
            <a:r>
              <a:rPr lang="en-US" sz="3100" dirty="0"/>
              <a:t>The College’s appeal procedures.</a:t>
            </a:r>
          </a:p>
          <a:p>
            <a:pPr marL="0" indent="0">
              <a:lnSpc>
                <a:spcPct val="90000"/>
              </a:lnSpc>
              <a:spcAft>
                <a:spcPts val="600"/>
              </a:spcAft>
              <a:buNone/>
            </a:pPr>
            <a:endParaRPr lang="en-US" sz="2000" dirty="0"/>
          </a:p>
        </p:txBody>
      </p:sp>
    </p:spTree>
    <p:extLst>
      <p:ext uri="{BB962C8B-B14F-4D97-AF65-F5344CB8AC3E}">
        <p14:creationId xmlns:p14="http://schemas.microsoft.com/office/powerpoint/2010/main" val="22593782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AA8EBAB-1820-415F-9D8D-2CDECA2DDA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6306" y="1"/>
            <a:ext cx="4455694"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1642C8-8EE7-4945-AC94-C107A64F9A83}"/>
              </a:ext>
            </a:extLst>
          </p:cNvPr>
          <p:cNvSpPr>
            <a:spLocks noGrp="1"/>
          </p:cNvSpPr>
          <p:nvPr>
            <p:ph type="title"/>
          </p:nvPr>
        </p:nvSpPr>
        <p:spPr>
          <a:xfrm>
            <a:off x="8903971" y="951277"/>
            <a:ext cx="2943048" cy="4377961"/>
          </a:xfrm>
        </p:spPr>
        <p:txBody>
          <a:bodyPr>
            <a:normAutofit/>
          </a:bodyPr>
          <a:lstStyle/>
          <a:p>
            <a:r>
              <a:rPr lang="en-US" sz="2400" dirty="0">
                <a:solidFill>
                  <a:srgbClr val="000000"/>
                </a:solidFill>
              </a:rPr>
              <a:t>DETERMINATION OF RESPONSIBILITY: LOGISTICS</a:t>
            </a:r>
          </a:p>
        </p:txBody>
      </p:sp>
      <p:sp useBgFill="1">
        <p:nvSpPr>
          <p:cNvPr id="11" name="Freeform: Shape 10">
            <a:extLst>
              <a:ext uri="{FF2B5EF4-FFF2-40B4-BE49-F238E27FC236}">
                <a16:creationId xmlns:a16="http://schemas.microsoft.com/office/drawing/2014/main" id="{6DB832FE-CF50-494F-BC92-5AF925246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9032100" cy="6858000"/>
          </a:xfrm>
          <a:custGeom>
            <a:avLst/>
            <a:gdLst>
              <a:gd name="connsiteX0" fmla="*/ 7891921 w 9032100"/>
              <a:gd name="connsiteY0" fmla="*/ 1602751 h 6858000"/>
              <a:gd name="connsiteX1" fmla="*/ 9032100 w 9032100"/>
              <a:gd name="connsiteY1" fmla="*/ 0 h 6858000"/>
              <a:gd name="connsiteX2" fmla="*/ 7880182 w 9032100"/>
              <a:gd name="connsiteY2" fmla="*/ 0 h 6858000"/>
              <a:gd name="connsiteX3" fmla="*/ 7880182 w 9032100"/>
              <a:gd name="connsiteY3" fmla="*/ 1528762 h 6858000"/>
              <a:gd name="connsiteX4" fmla="*/ 7880182 w 9032100"/>
              <a:gd name="connsiteY4" fmla="*/ 6858000 h 6858000"/>
              <a:gd name="connsiteX5" fmla="*/ 8725712 w 9032100"/>
              <a:gd name="connsiteY5" fmla="*/ 6858000 h 6858000"/>
              <a:gd name="connsiteX6" fmla="*/ 7891921 w 9032100"/>
              <a:gd name="connsiteY6" fmla="*/ 1602751 h 6858000"/>
              <a:gd name="connsiteX7" fmla="*/ 7880182 w 9032100"/>
              <a:gd name="connsiteY7" fmla="*/ 1619252 h 6858000"/>
              <a:gd name="connsiteX8" fmla="*/ 0 w 9032100"/>
              <a:gd name="connsiteY8" fmla="*/ 6858000 h 6858000"/>
              <a:gd name="connsiteX9" fmla="*/ 7880181 w 9032100"/>
              <a:gd name="connsiteY9" fmla="*/ 6858000 h 6858000"/>
              <a:gd name="connsiteX10" fmla="*/ 7880181 w 9032100"/>
              <a:gd name="connsiteY10" fmla="*/ 0 h 6858000"/>
              <a:gd name="connsiteX11" fmla="*/ 0 w 9032100"/>
              <a:gd name="connsiteY1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032100" h="6858000">
                <a:moveTo>
                  <a:pt x="7891921" y="1602751"/>
                </a:moveTo>
                <a:lnTo>
                  <a:pt x="9032100" y="0"/>
                </a:lnTo>
                <a:lnTo>
                  <a:pt x="7880182" y="0"/>
                </a:lnTo>
                <a:lnTo>
                  <a:pt x="7880182" y="1528762"/>
                </a:lnTo>
                <a:close/>
                <a:moveTo>
                  <a:pt x="7880182" y="6858000"/>
                </a:moveTo>
                <a:lnTo>
                  <a:pt x="8725712" y="6858000"/>
                </a:lnTo>
                <a:lnTo>
                  <a:pt x="7891921" y="1602751"/>
                </a:lnTo>
                <a:lnTo>
                  <a:pt x="7880182" y="1619252"/>
                </a:lnTo>
                <a:close/>
                <a:moveTo>
                  <a:pt x="0" y="6858000"/>
                </a:moveTo>
                <a:lnTo>
                  <a:pt x="7880181" y="6858000"/>
                </a:lnTo>
                <a:lnTo>
                  <a:pt x="7880181" y="0"/>
                </a:lnTo>
                <a:lnTo>
                  <a:pt x="0" y="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3" name="Group 12">
            <a:extLst>
              <a:ext uri="{FF2B5EF4-FFF2-40B4-BE49-F238E27FC236}">
                <a16:creationId xmlns:a16="http://schemas.microsoft.com/office/drawing/2014/main" id="{E89BB28F-9765-4059-8E5F-E3A9965D47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667" y="0"/>
            <a:ext cx="2436813" cy="6858001"/>
            <a:chOff x="1320800" y="0"/>
            <a:chExt cx="2436813" cy="6858001"/>
          </a:xfrm>
        </p:grpSpPr>
        <p:sp>
          <p:nvSpPr>
            <p:cNvPr id="14" name="Freeform 6">
              <a:extLst>
                <a:ext uri="{FF2B5EF4-FFF2-40B4-BE49-F238E27FC236}">
                  <a16:creationId xmlns:a16="http://schemas.microsoft.com/office/drawing/2014/main" id="{CDC2B730-2D9C-4A18-AFDB-0E81AB11BA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15" name="Freeform 7">
              <a:extLst>
                <a:ext uri="{FF2B5EF4-FFF2-40B4-BE49-F238E27FC236}">
                  <a16:creationId xmlns:a16="http://schemas.microsoft.com/office/drawing/2014/main" id="{BBE53A8C-4D41-4E78-B2F0-1277993C27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16" name="Freeform 8">
              <a:extLst>
                <a:ext uri="{FF2B5EF4-FFF2-40B4-BE49-F238E27FC236}">
                  <a16:creationId xmlns:a16="http://schemas.microsoft.com/office/drawing/2014/main" id="{EA9E0B8A-E893-4657-A6EE-65DD6D5CE0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17" name="Freeform 9">
              <a:extLst>
                <a:ext uri="{FF2B5EF4-FFF2-40B4-BE49-F238E27FC236}">
                  <a16:creationId xmlns:a16="http://schemas.microsoft.com/office/drawing/2014/main" id="{9310052A-A033-4FAB-957F-499C17B7C6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18" name="Freeform 10">
              <a:extLst>
                <a:ext uri="{FF2B5EF4-FFF2-40B4-BE49-F238E27FC236}">
                  <a16:creationId xmlns:a16="http://schemas.microsoft.com/office/drawing/2014/main" id="{3B043786-1DFA-4506-B362-73960ED6E1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19" name="Freeform 11">
              <a:extLst>
                <a:ext uri="{FF2B5EF4-FFF2-40B4-BE49-F238E27FC236}">
                  <a16:creationId xmlns:a16="http://schemas.microsoft.com/office/drawing/2014/main" id="{91714DAA-0F00-4E7A-A096-03879E69B8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graphicFrame>
        <p:nvGraphicFramePr>
          <p:cNvPr id="5" name="Content Placeholder 2">
            <a:extLst>
              <a:ext uri="{FF2B5EF4-FFF2-40B4-BE49-F238E27FC236}">
                <a16:creationId xmlns:a16="http://schemas.microsoft.com/office/drawing/2014/main" id="{40DCBAE6-D226-470E-84A1-4302B542EF08}"/>
              </a:ext>
            </a:extLst>
          </p:cNvPr>
          <p:cNvGraphicFramePr>
            <a:graphicFrameLocks noGrp="1"/>
          </p:cNvGraphicFramePr>
          <p:nvPr>
            <p:ph idx="1"/>
            <p:extLst>
              <p:ext uri="{D42A27DB-BD31-4B8C-83A1-F6EECF244321}">
                <p14:modId xmlns:p14="http://schemas.microsoft.com/office/powerpoint/2010/main" val="3089935838"/>
              </p:ext>
            </p:extLst>
          </p:nvPr>
        </p:nvGraphicFramePr>
        <p:xfrm>
          <a:off x="643467" y="643468"/>
          <a:ext cx="6749521" cy="52398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76775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642C8-8EE7-4945-AC94-C107A64F9A83}"/>
              </a:ext>
            </a:extLst>
          </p:cNvPr>
          <p:cNvSpPr>
            <a:spLocks noGrp="1"/>
          </p:cNvSpPr>
          <p:nvPr>
            <p:ph type="title"/>
          </p:nvPr>
        </p:nvSpPr>
        <p:spPr/>
        <p:txBody>
          <a:bodyPr/>
          <a:lstStyle/>
          <a:p>
            <a:r>
              <a:rPr lang="en-US" dirty="0"/>
              <a:t>SANCTIONING IN TITLE IX CASES</a:t>
            </a:r>
          </a:p>
        </p:txBody>
      </p:sp>
      <p:sp>
        <p:nvSpPr>
          <p:cNvPr id="3" name="Content Placeholder 2">
            <a:extLst>
              <a:ext uri="{FF2B5EF4-FFF2-40B4-BE49-F238E27FC236}">
                <a16:creationId xmlns:a16="http://schemas.microsoft.com/office/drawing/2014/main" id="{969B170A-20A6-4A2D-9BE2-601B83404424}"/>
              </a:ext>
            </a:extLst>
          </p:cNvPr>
          <p:cNvSpPr>
            <a:spLocks noGrp="1"/>
          </p:cNvSpPr>
          <p:nvPr>
            <p:ph idx="1"/>
          </p:nvPr>
        </p:nvSpPr>
        <p:spPr>
          <a:xfrm>
            <a:off x="1484310" y="1669774"/>
            <a:ext cx="10288590" cy="4315249"/>
          </a:xfrm>
        </p:spPr>
        <p:txBody>
          <a:bodyPr/>
          <a:lstStyle/>
          <a:p>
            <a:pPr marL="457200" indent="-412750"/>
            <a:r>
              <a:rPr lang="en-US" sz="2800" dirty="0"/>
              <a:t>Title IX and case law require:</a:t>
            </a:r>
          </a:p>
          <a:p>
            <a:pPr marL="914400" lvl="1" indent="-412750"/>
            <a:r>
              <a:rPr lang="en-US" sz="2800" dirty="0"/>
              <a:t>Decision-maker should decide sanction if credibility will influence the sanction</a:t>
            </a:r>
          </a:p>
          <a:p>
            <a:pPr marL="914400" lvl="1" indent="-412750"/>
            <a:r>
              <a:rPr lang="en-US" sz="2800" dirty="0"/>
              <a:t>Not act unreasonably to bring an end to the discriminatory conduct (Stop)</a:t>
            </a:r>
          </a:p>
          <a:p>
            <a:pPr marL="914400" lvl="1" indent="-412750"/>
            <a:r>
              <a:rPr lang="en-US" sz="2800" dirty="0"/>
              <a:t>Not act unreasonably to prevent the future reoccurrence of the discriminatory conduct (Prevent)</a:t>
            </a:r>
          </a:p>
          <a:p>
            <a:pPr marL="914400" lvl="1" indent="-412750"/>
            <a:r>
              <a:rPr lang="en-US" sz="2800" dirty="0"/>
              <a:t>Restore the Complainant as best you can (Remedy)</a:t>
            </a:r>
          </a:p>
        </p:txBody>
      </p:sp>
    </p:spTree>
    <p:extLst>
      <p:ext uri="{BB962C8B-B14F-4D97-AF65-F5344CB8AC3E}">
        <p14:creationId xmlns:p14="http://schemas.microsoft.com/office/powerpoint/2010/main" val="9361252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A5C-D818-49D6-BD6C-2F4B89992197}"/>
              </a:ext>
            </a:extLst>
          </p:cNvPr>
          <p:cNvSpPr>
            <a:spLocks noGrp="1"/>
          </p:cNvSpPr>
          <p:nvPr>
            <p:ph type="title"/>
          </p:nvPr>
        </p:nvSpPr>
        <p:spPr>
          <a:xfrm>
            <a:off x="1484311" y="327172"/>
            <a:ext cx="10018713" cy="1107345"/>
          </a:xfrm>
        </p:spPr>
        <p:txBody>
          <a:bodyPr/>
          <a:lstStyle/>
          <a:p>
            <a:r>
              <a:rPr lang="en-US" dirty="0"/>
              <a:t>COMMON SANCTIONS</a:t>
            </a:r>
          </a:p>
        </p:txBody>
      </p:sp>
      <p:sp>
        <p:nvSpPr>
          <p:cNvPr id="3" name="Content Placeholder 2">
            <a:extLst>
              <a:ext uri="{FF2B5EF4-FFF2-40B4-BE49-F238E27FC236}">
                <a16:creationId xmlns:a16="http://schemas.microsoft.com/office/drawing/2014/main" id="{43DC43A5-931D-48B1-859E-F6ACC679EDAA}"/>
              </a:ext>
            </a:extLst>
          </p:cNvPr>
          <p:cNvSpPr>
            <a:spLocks noGrp="1"/>
          </p:cNvSpPr>
          <p:nvPr>
            <p:ph sz="half" idx="1"/>
          </p:nvPr>
        </p:nvSpPr>
        <p:spPr>
          <a:xfrm>
            <a:off x="1712911" y="1434516"/>
            <a:ext cx="4162109" cy="4356683"/>
          </a:xfrm>
        </p:spPr>
        <p:txBody>
          <a:bodyPr>
            <a:normAutofit/>
          </a:bodyPr>
          <a:lstStyle/>
          <a:p>
            <a:pPr marL="342900" indent="-342900"/>
            <a:r>
              <a:rPr lang="en-US" sz="2800" dirty="0"/>
              <a:t>Warning</a:t>
            </a:r>
          </a:p>
          <a:p>
            <a:pPr marL="342900" indent="-342900"/>
            <a:r>
              <a:rPr lang="en-US" sz="2800" dirty="0"/>
              <a:t>Probation</a:t>
            </a:r>
          </a:p>
          <a:p>
            <a:pPr marL="342900" indent="-342900"/>
            <a:r>
              <a:rPr lang="en-US" sz="2800" dirty="0"/>
              <a:t>Loss of privileges</a:t>
            </a:r>
          </a:p>
          <a:p>
            <a:pPr marL="342900" indent="-342900"/>
            <a:r>
              <a:rPr lang="en-US" sz="2800" dirty="0"/>
              <a:t>Counseling</a:t>
            </a:r>
          </a:p>
          <a:p>
            <a:pPr marL="342900" indent="-342900"/>
            <a:r>
              <a:rPr lang="en-US" sz="2800" dirty="0"/>
              <a:t>No contact</a:t>
            </a:r>
          </a:p>
          <a:p>
            <a:pPr marL="342900" indent="-342900">
              <a:spcAft>
                <a:spcPts val="0"/>
              </a:spcAft>
            </a:pPr>
            <a:r>
              <a:rPr lang="en-US" sz="2800" dirty="0"/>
              <a:t>Limited access to </a:t>
            </a:r>
          </a:p>
          <a:p>
            <a:pPr marL="342900" indent="-342900">
              <a:spcBef>
                <a:spcPts val="0"/>
              </a:spcBef>
              <a:spcAft>
                <a:spcPts val="0"/>
              </a:spcAft>
              <a:buNone/>
            </a:pPr>
            <a:r>
              <a:rPr lang="en-US" sz="2800" dirty="0"/>
              <a:t>	campus</a:t>
            </a:r>
          </a:p>
        </p:txBody>
      </p:sp>
      <p:sp>
        <p:nvSpPr>
          <p:cNvPr id="7" name="Content Placeholder 6">
            <a:extLst>
              <a:ext uri="{FF2B5EF4-FFF2-40B4-BE49-F238E27FC236}">
                <a16:creationId xmlns:a16="http://schemas.microsoft.com/office/drawing/2014/main" id="{980F7A1C-2752-427C-934B-3A2B73CADC63}"/>
              </a:ext>
            </a:extLst>
          </p:cNvPr>
          <p:cNvSpPr>
            <a:spLocks noGrp="1"/>
          </p:cNvSpPr>
          <p:nvPr>
            <p:ph sz="half" idx="2"/>
          </p:nvPr>
        </p:nvSpPr>
        <p:spPr>
          <a:xfrm>
            <a:off x="6607967" y="1434517"/>
            <a:ext cx="4895056" cy="4356683"/>
          </a:xfrm>
        </p:spPr>
        <p:txBody>
          <a:bodyPr>
            <a:normAutofit/>
          </a:bodyPr>
          <a:lstStyle/>
          <a:p>
            <a:r>
              <a:rPr lang="en-US" sz="2800" dirty="0"/>
              <a:t>Service hours</a:t>
            </a:r>
          </a:p>
          <a:p>
            <a:r>
              <a:rPr lang="en-US" sz="2800" dirty="0"/>
              <a:t>Online education</a:t>
            </a:r>
          </a:p>
          <a:p>
            <a:r>
              <a:rPr lang="en-US" sz="2800" dirty="0"/>
              <a:t>Alcohol and drug assessment</a:t>
            </a:r>
          </a:p>
          <a:p>
            <a:r>
              <a:rPr lang="en-US" sz="2800" dirty="0"/>
              <a:t>Suspension</a:t>
            </a:r>
          </a:p>
          <a:p>
            <a:r>
              <a:rPr lang="en-US" sz="2800" dirty="0"/>
              <a:t>Expulsion </a:t>
            </a:r>
          </a:p>
          <a:p>
            <a:r>
              <a:rPr lang="en-US" sz="2800" dirty="0"/>
              <a:t>Termination </a:t>
            </a:r>
          </a:p>
        </p:txBody>
      </p:sp>
    </p:spTree>
    <p:extLst>
      <p:ext uri="{BB962C8B-B14F-4D97-AF65-F5344CB8AC3E}">
        <p14:creationId xmlns:p14="http://schemas.microsoft.com/office/powerpoint/2010/main" val="1782084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7198F7-B757-4C12-A38B-0641473E6748}"/>
              </a:ext>
            </a:extLst>
          </p:cNvPr>
          <p:cNvSpPr>
            <a:spLocks noGrp="1"/>
          </p:cNvSpPr>
          <p:nvPr>
            <p:ph type="title"/>
          </p:nvPr>
        </p:nvSpPr>
        <p:spPr>
          <a:xfrm>
            <a:off x="1758630" y="0"/>
            <a:ext cx="10018713" cy="974035"/>
          </a:xfrm>
        </p:spPr>
        <p:txBody>
          <a:bodyPr/>
          <a:lstStyle/>
          <a:p>
            <a:r>
              <a:rPr lang="en-US" dirty="0"/>
              <a:t>APPEALS</a:t>
            </a:r>
          </a:p>
        </p:txBody>
      </p:sp>
      <p:sp>
        <p:nvSpPr>
          <p:cNvPr id="4" name="Content Placeholder 3">
            <a:extLst>
              <a:ext uri="{FF2B5EF4-FFF2-40B4-BE49-F238E27FC236}">
                <a16:creationId xmlns:a16="http://schemas.microsoft.com/office/drawing/2014/main" id="{3EB33FFB-FE67-4AFE-9713-6CBEF7764227}"/>
              </a:ext>
            </a:extLst>
          </p:cNvPr>
          <p:cNvSpPr>
            <a:spLocks noGrp="1"/>
          </p:cNvSpPr>
          <p:nvPr>
            <p:ph idx="1"/>
          </p:nvPr>
        </p:nvSpPr>
        <p:spPr>
          <a:xfrm>
            <a:off x="1515901" y="974035"/>
            <a:ext cx="10504169" cy="5678224"/>
          </a:xfrm>
        </p:spPr>
        <p:txBody>
          <a:bodyPr>
            <a:normAutofit fontScale="77500" lnSpcReduction="20000"/>
          </a:bodyPr>
          <a:lstStyle/>
          <a:p>
            <a:pPr>
              <a:lnSpc>
                <a:spcPct val="120000"/>
              </a:lnSpc>
            </a:pPr>
            <a:r>
              <a:rPr lang="en-US" sz="3000" dirty="0"/>
              <a:t>College must offer all parties the opportunity to appeal responsibility determination (and College’s dismissal of a formal complaint) on these grounds:</a:t>
            </a:r>
          </a:p>
          <a:p>
            <a:pPr lvl="1">
              <a:lnSpc>
                <a:spcPct val="120000"/>
              </a:lnSpc>
            </a:pPr>
            <a:r>
              <a:rPr lang="en-US" sz="3000" u="sng" dirty="0"/>
              <a:t>Procedural irregularity</a:t>
            </a:r>
            <a:r>
              <a:rPr lang="en-US" sz="3000" dirty="0"/>
              <a:t> that affected the outcome;</a:t>
            </a:r>
          </a:p>
          <a:p>
            <a:pPr lvl="1">
              <a:lnSpc>
                <a:spcPct val="120000"/>
              </a:lnSpc>
            </a:pPr>
            <a:r>
              <a:rPr lang="en-US" sz="3000" u="sng" dirty="0"/>
              <a:t>New evidence</a:t>
            </a:r>
            <a:r>
              <a:rPr lang="en-US" sz="3000" dirty="0"/>
              <a:t> that was not reasonably available at the time the determination was made that could have affected the outcome; and/or</a:t>
            </a:r>
          </a:p>
          <a:p>
            <a:pPr lvl="1">
              <a:lnSpc>
                <a:spcPct val="120000"/>
              </a:lnSpc>
            </a:pPr>
            <a:r>
              <a:rPr lang="en-US" sz="3000" dirty="0"/>
              <a:t>The Title IX Coordinator, investigator, or decision-maker had a </a:t>
            </a:r>
            <a:r>
              <a:rPr lang="en-US" sz="3000" u="sng" dirty="0"/>
              <a:t>conflict of interest</a:t>
            </a:r>
            <a:r>
              <a:rPr lang="en-US" sz="3000" dirty="0"/>
              <a:t> or </a:t>
            </a:r>
            <a:r>
              <a:rPr lang="en-US" sz="3000" u="sng" dirty="0"/>
              <a:t>bias</a:t>
            </a:r>
            <a:r>
              <a:rPr lang="en-US" sz="3000" dirty="0"/>
              <a:t> that affected the outcome.</a:t>
            </a:r>
          </a:p>
          <a:p>
            <a:pPr>
              <a:lnSpc>
                <a:spcPct val="120000"/>
              </a:lnSpc>
            </a:pPr>
            <a:r>
              <a:rPr lang="en-US" sz="3000" dirty="0"/>
              <a:t>Must provide notice to both parties when appeal is filed.  Must provide both parties a chance to submit a written statement supporting or challenging the initial decision.</a:t>
            </a:r>
          </a:p>
          <a:p>
            <a:pPr>
              <a:lnSpc>
                <a:spcPct val="120000"/>
              </a:lnSpc>
            </a:pPr>
            <a:r>
              <a:rPr lang="en-US" sz="3000" dirty="0"/>
              <a:t>Appeal decision-maker must be a </a:t>
            </a:r>
            <a:r>
              <a:rPr lang="en-US" sz="3000" u="sng" dirty="0"/>
              <a:t>different person</a:t>
            </a:r>
            <a:r>
              <a:rPr lang="en-US" sz="3000" dirty="0"/>
              <a:t> from the Title IX Coordinator, investigator, or (initial) decision-maker. </a:t>
            </a:r>
          </a:p>
          <a:p>
            <a:pPr>
              <a:lnSpc>
                <a:spcPct val="120000"/>
              </a:lnSpc>
            </a:pPr>
            <a:r>
              <a:rPr lang="en-US" sz="3000" dirty="0"/>
              <a:t>A written, final decision that describes the appeal result and its rationale must be provided to both parties.</a:t>
            </a:r>
          </a:p>
          <a:p>
            <a:pPr marL="457200" lvl="1" indent="0">
              <a:buNone/>
            </a:pPr>
            <a:endParaRPr lang="en-US" dirty="0"/>
          </a:p>
        </p:txBody>
      </p:sp>
    </p:spTree>
    <p:extLst>
      <p:ext uri="{BB962C8B-B14F-4D97-AF65-F5344CB8AC3E}">
        <p14:creationId xmlns:p14="http://schemas.microsoft.com/office/powerpoint/2010/main" val="3985245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B5B5F-4EF4-490E-A103-53084FD1B686}"/>
              </a:ext>
            </a:extLst>
          </p:cNvPr>
          <p:cNvSpPr>
            <a:spLocks noGrp="1"/>
          </p:cNvSpPr>
          <p:nvPr>
            <p:ph type="title"/>
          </p:nvPr>
        </p:nvSpPr>
        <p:spPr/>
        <p:txBody>
          <a:bodyPr/>
          <a:lstStyle/>
          <a:p>
            <a:r>
              <a:rPr lang="en-US" dirty="0"/>
              <a:t>DECISION-MAKERS</a:t>
            </a:r>
          </a:p>
        </p:txBody>
      </p:sp>
      <p:sp>
        <p:nvSpPr>
          <p:cNvPr id="3" name="Content Placeholder 2">
            <a:extLst>
              <a:ext uri="{FF2B5EF4-FFF2-40B4-BE49-F238E27FC236}">
                <a16:creationId xmlns:a16="http://schemas.microsoft.com/office/drawing/2014/main" id="{76197704-E8CC-4628-BBC6-EA08F6FB4715}"/>
              </a:ext>
            </a:extLst>
          </p:cNvPr>
          <p:cNvSpPr>
            <a:spLocks noGrp="1"/>
          </p:cNvSpPr>
          <p:nvPr>
            <p:ph idx="1"/>
          </p:nvPr>
        </p:nvSpPr>
        <p:spPr>
          <a:xfrm>
            <a:off x="1484310" y="1669775"/>
            <a:ext cx="10018713" cy="3575993"/>
          </a:xfrm>
        </p:spPr>
        <p:txBody>
          <a:bodyPr>
            <a:normAutofit fontScale="92500" lnSpcReduction="10000"/>
          </a:bodyPr>
          <a:lstStyle/>
          <a:p>
            <a:pPr marL="0" indent="0">
              <a:buNone/>
            </a:pPr>
            <a:endParaRPr lang="en-US" dirty="0"/>
          </a:p>
          <a:p>
            <a:pPr marL="0" indent="0" algn="ctr">
              <a:buNone/>
            </a:pPr>
            <a:endParaRPr lang="en-US" sz="3000" dirty="0"/>
          </a:p>
          <a:p>
            <a:pPr marL="0" indent="0" algn="ctr">
              <a:buNone/>
            </a:pPr>
            <a:r>
              <a:rPr lang="en-US" sz="3000" dirty="0"/>
              <a:t>Decision-makers have no side other than the integrity </a:t>
            </a:r>
          </a:p>
          <a:p>
            <a:pPr marL="0" indent="0" algn="ctr">
              <a:buNone/>
            </a:pPr>
            <a:r>
              <a:rPr lang="en-US" sz="3000" dirty="0"/>
              <a:t>of the process.  And decision-makers represent </a:t>
            </a:r>
          </a:p>
          <a:p>
            <a:pPr marL="0" indent="0" algn="ctr">
              <a:buNone/>
            </a:pPr>
            <a:r>
              <a:rPr lang="en-US" sz="3000" dirty="0"/>
              <a:t>the College’s process.</a:t>
            </a:r>
          </a:p>
          <a:p>
            <a:pPr marL="0" indent="0" algn="ctr">
              <a:buNone/>
            </a:pPr>
            <a:endParaRPr lang="en-US" sz="3000" dirty="0"/>
          </a:p>
          <a:p>
            <a:pPr marL="0" indent="0" algn="ctr">
              <a:buNone/>
            </a:pPr>
            <a:r>
              <a:rPr lang="en-US" sz="3000" dirty="0"/>
              <a:t>Remember that the burden of proof and the burden of gathering evidence sufficient to reach a determination rests on the College, not on the parties.</a:t>
            </a:r>
          </a:p>
        </p:txBody>
      </p:sp>
    </p:spTree>
    <p:extLst>
      <p:ext uri="{BB962C8B-B14F-4D97-AF65-F5344CB8AC3E}">
        <p14:creationId xmlns:p14="http://schemas.microsoft.com/office/powerpoint/2010/main" val="4060899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7198F7-B757-4C12-A38B-0641473E6748}"/>
              </a:ext>
            </a:extLst>
          </p:cNvPr>
          <p:cNvSpPr>
            <a:spLocks noGrp="1"/>
          </p:cNvSpPr>
          <p:nvPr>
            <p:ph type="title"/>
          </p:nvPr>
        </p:nvSpPr>
        <p:spPr/>
        <p:txBody>
          <a:bodyPr/>
          <a:lstStyle/>
          <a:p>
            <a:r>
              <a:rPr lang="en-US" dirty="0"/>
              <a:t>APPEAL PROCESS</a:t>
            </a:r>
          </a:p>
        </p:txBody>
      </p:sp>
      <p:sp>
        <p:nvSpPr>
          <p:cNvPr id="2" name="TextBox 1">
            <a:extLst>
              <a:ext uri="{FF2B5EF4-FFF2-40B4-BE49-F238E27FC236}">
                <a16:creationId xmlns:a16="http://schemas.microsoft.com/office/drawing/2014/main" id="{BA835F36-00AE-418F-946C-54EA34A61F4D}"/>
              </a:ext>
            </a:extLst>
          </p:cNvPr>
          <p:cNvSpPr txBox="1"/>
          <p:nvPr/>
        </p:nvSpPr>
        <p:spPr>
          <a:xfrm>
            <a:off x="1828799" y="3259122"/>
            <a:ext cx="2072081"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dirty="0"/>
              <a:t>Request for Appeal</a:t>
            </a:r>
          </a:p>
        </p:txBody>
      </p:sp>
      <p:sp>
        <p:nvSpPr>
          <p:cNvPr id="7" name="TextBox 6">
            <a:extLst>
              <a:ext uri="{FF2B5EF4-FFF2-40B4-BE49-F238E27FC236}">
                <a16:creationId xmlns:a16="http://schemas.microsoft.com/office/drawing/2014/main" id="{AD55DE1D-FA44-4DC1-BC1B-2A50A926C082}"/>
              </a:ext>
            </a:extLst>
          </p:cNvPr>
          <p:cNvSpPr txBox="1"/>
          <p:nvPr/>
        </p:nvSpPr>
        <p:spPr>
          <a:xfrm>
            <a:off x="3610759" y="2410302"/>
            <a:ext cx="2072081"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t>Accepted</a:t>
            </a:r>
          </a:p>
        </p:txBody>
      </p:sp>
      <p:sp>
        <p:nvSpPr>
          <p:cNvPr id="8" name="TextBox 7">
            <a:extLst>
              <a:ext uri="{FF2B5EF4-FFF2-40B4-BE49-F238E27FC236}">
                <a16:creationId xmlns:a16="http://schemas.microsoft.com/office/drawing/2014/main" id="{C14B8176-69EC-4BEA-80F1-F60F50C94E68}"/>
              </a:ext>
            </a:extLst>
          </p:cNvPr>
          <p:cNvSpPr txBox="1"/>
          <p:nvPr/>
        </p:nvSpPr>
        <p:spPr>
          <a:xfrm>
            <a:off x="3610758" y="4057701"/>
            <a:ext cx="2072081"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t>Denied</a:t>
            </a:r>
          </a:p>
        </p:txBody>
      </p:sp>
      <p:sp>
        <p:nvSpPr>
          <p:cNvPr id="9" name="TextBox 8">
            <a:extLst>
              <a:ext uri="{FF2B5EF4-FFF2-40B4-BE49-F238E27FC236}">
                <a16:creationId xmlns:a16="http://schemas.microsoft.com/office/drawing/2014/main" id="{34368623-E377-4C8F-9575-AA899AD21462}"/>
              </a:ext>
            </a:extLst>
          </p:cNvPr>
          <p:cNvSpPr txBox="1"/>
          <p:nvPr/>
        </p:nvSpPr>
        <p:spPr>
          <a:xfrm>
            <a:off x="8763697" y="3190611"/>
            <a:ext cx="2072081"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dirty="0"/>
              <a:t>Sanctions-Only </a:t>
            </a:r>
          </a:p>
          <a:p>
            <a:pPr algn="ctr"/>
            <a:r>
              <a:rPr lang="en-US" dirty="0"/>
              <a:t>Re-Hearing</a:t>
            </a:r>
          </a:p>
        </p:txBody>
      </p:sp>
      <p:sp>
        <p:nvSpPr>
          <p:cNvPr id="10" name="TextBox 9">
            <a:extLst>
              <a:ext uri="{FF2B5EF4-FFF2-40B4-BE49-F238E27FC236}">
                <a16:creationId xmlns:a16="http://schemas.microsoft.com/office/drawing/2014/main" id="{F05E8FBD-08E2-4083-B6FD-01B0E1532775}"/>
              </a:ext>
            </a:extLst>
          </p:cNvPr>
          <p:cNvSpPr txBox="1"/>
          <p:nvPr/>
        </p:nvSpPr>
        <p:spPr>
          <a:xfrm>
            <a:off x="8763697" y="2620617"/>
            <a:ext cx="2072081"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dirty="0"/>
              <a:t>New or Re-Hearing</a:t>
            </a:r>
          </a:p>
        </p:txBody>
      </p:sp>
      <p:sp>
        <p:nvSpPr>
          <p:cNvPr id="11" name="TextBox 10">
            <a:extLst>
              <a:ext uri="{FF2B5EF4-FFF2-40B4-BE49-F238E27FC236}">
                <a16:creationId xmlns:a16="http://schemas.microsoft.com/office/drawing/2014/main" id="{26A54F0C-A273-4FCC-A154-4B5C2811423A}"/>
              </a:ext>
            </a:extLst>
          </p:cNvPr>
          <p:cNvSpPr txBox="1"/>
          <p:nvPr/>
        </p:nvSpPr>
        <p:spPr>
          <a:xfrm>
            <a:off x="8763697" y="1879775"/>
            <a:ext cx="2072081"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dirty="0"/>
              <a:t>Re-open/New Investigation</a:t>
            </a:r>
          </a:p>
        </p:txBody>
      </p:sp>
      <p:sp>
        <p:nvSpPr>
          <p:cNvPr id="12" name="TextBox 11">
            <a:extLst>
              <a:ext uri="{FF2B5EF4-FFF2-40B4-BE49-F238E27FC236}">
                <a16:creationId xmlns:a16="http://schemas.microsoft.com/office/drawing/2014/main" id="{EFE0EEF4-1D5B-453E-A463-AF785F858277}"/>
              </a:ext>
            </a:extLst>
          </p:cNvPr>
          <p:cNvSpPr txBox="1"/>
          <p:nvPr/>
        </p:nvSpPr>
        <p:spPr>
          <a:xfrm>
            <a:off x="6096000" y="4242367"/>
            <a:ext cx="2072081"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dirty="0"/>
              <a:t>Decision Stands</a:t>
            </a:r>
          </a:p>
        </p:txBody>
      </p:sp>
      <p:sp>
        <p:nvSpPr>
          <p:cNvPr id="13" name="TextBox 12">
            <a:extLst>
              <a:ext uri="{FF2B5EF4-FFF2-40B4-BE49-F238E27FC236}">
                <a16:creationId xmlns:a16="http://schemas.microsoft.com/office/drawing/2014/main" id="{07D5BE15-E58A-4166-9050-332F24CF7298}"/>
              </a:ext>
            </a:extLst>
          </p:cNvPr>
          <p:cNvSpPr txBox="1"/>
          <p:nvPr/>
        </p:nvSpPr>
        <p:spPr>
          <a:xfrm>
            <a:off x="6019098" y="3053334"/>
            <a:ext cx="2072081"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dirty="0"/>
              <a:t>Sanction Adjusted</a:t>
            </a:r>
          </a:p>
        </p:txBody>
      </p:sp>
      <p:sp>
        <p:nvSpPr>
          <p:cNvPr id="14" name="TextBox 13">
            <a:extLst>
              <a:ext uri="{FF2B5EF4-FFF2-40B4-BE49-F238E27FC236}">
                <a16:creationId xmlns:a16="http://schemas.microsoft.com/office/drawing/2014/main" id="{EFCE5525-9155-4AD6-A5B2-86ACBA71B663}"/>
              </a:ext>
            </a:extLst>
          </p:cNvPr>
          <p:cNvSpPr txBox="1"/>
          <p:nvPr/>
        </p:nvSpPr>
        <p:spPr>
          <a:xfrm>
            <a:off x="6019099" y="2441771"/>
            <a:ext cx="2072081"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dirty="0"/>
              <a:t>Remand</a:t>
            </a:r>
          </a:p>
        </p:txBody>
      </p:sp>
      <p:sp>
        <p:nvSpPr>
          <p:cNvPr id="15" name="TextBox 14">
            <a:extLst>
              <a:ext uri="{FF2B5EF4-FFF2-40B4-BE49-F238E27FC236}">
                <a16:creationId xmlns:a16="http://schemas.microsoft.com/office/drawing/2014/main" id="{66C6823F-4911-4C40-BF30-839F1FC3CCF1}"/>
              </a:ext>
            </a:extLst>
          </p:cNvPr>
          <p:cNvSpPr txBox="1"/>
          <p:nvPr/>
        </p:nvSpPr>
        <p:spPr>
          <a:xfrm>
            <a:off x="6019099" y="1864301"/>
            <a:ext cx="2072081"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dirty="0"/>
              <a:t>Decision Stands</a:t>
            </a:r>
          </a:p>
        </p:txBody>
      </p:sp>
      <p:cxnSp>
        <p:nvCxnSpPr>
          <p:cNvPr id="17" name="Straight Connector 16">
            <a:extLst>
              <a:ext uri="{FF2B5EF4-FFF2-40B4-BE49-F238E27FC236}">
                <a16:creationId xmlns:a16="http://schemas.microsoft.com/office/drawing/2014/main" id="{B6811E99-447F-4864-A50C-0B6980A4E775}"/>
              </a:ext>
            </a:extLst>
          </p:cNvPr>
          <p:cNvCxnSpPr>
            <a:cxnSpLocks/>
            <a:stCxn id="2" idx="0"/>
          </p:cNvCxnSpPr>
          <p:nvPr/>
        </p:nvCxnSpPr>
        <p:spPr>
          <a:xfrm flipV="1">
            <a:off x="2864840" y="2779634"/>
            <a:ext cx="745918" cy="479488"/>
          </a:xfrm>
          <a:prstGeom prst="line">
            <a:avLst/>
          </a:prstGeom>
        </p:spPr>
        <p:style>
          <a:lnRef idx="2">
            <a:schemeClr val="dk1"/>
          </a:lnRef>
          <a:fillRef idx="0">
            <a:schemeClr val="dk1"/>
          </a:fillRef>
          <a:effectRef idx="1">
            <a:schemeClr val="dk1"/>
          </a:effectRef>
          <a:fontRef idx="minor">
            <a:schemeClr val="tx1"/>
          </a:fontRef>
        </p:style>
      </p:cxnSp>
      <p:cxnSp>
        <p:nvCxnSpPr>
          <p:cNvPr id="18" name="Straight Connector 17">
            <a:extLst>
              <a:ext uri="{FF2B5EF4-FFF2-40B4-BE49-F238E27FC236}">
                <a16:creationId xmlns:a16="http://schemas.microsoft.com/office/drawing/2014/main" id="{3CF8A706-C674-4394-83B0-1EB23D9F3F9E}"/>
              </a:ext>
            </a:extLst>
          </p:cNvPr>
          <p:cNvCxnSpPr>
            <a:cxnSpLocks/>
            <a:stCxn id="7" idx="3"/>
          </p:cNvCxnSpPr>
          <p:nvPr/>
        </p:nvCxnSpPr>
        <p:spPr>
          <a:xfrm>
            <a:off x="5682840" y="2594968"/>
            <a:ext cx="336257" cy="9415"/>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Connector 18">
            <a:extLst>
              <a:ext uri="{FF2B5EF4-FFF2-40B4-BE49-F238E27FC236}">
                <a16:creationId xmlns:a16="http://schemas.microsoft.com/office/drawing/2014/main" id="{0D925C29-4101-4A45-9791-957F6925569D}"/>
              </a:ext>
            </a:extLst>
          </p:cNvPr>
          <p:cNvCxnSpPr>
            <a:cxnSpLocks/>
            <a:stCxn id="7" idx="3"/>
          </p:cNvCxnSpPr>
          <p:nvPr/>
        </p:nvCxnSpPr>
        <p:spPr>
          <a:xfrm>
            <a:off x="5682840" y="2594968"/>
            <a:ext cx="313189" cy="649107"/>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a:extLst>
              <a:ext uri="{FF2B5EF4-FFF2-40B4-BE49-F238E27FC236}">
                <a16:creationId xmlns:a16="http://schemas.microsoft.com/office/drawing/2014/main" id="{75A3F788-26D8-40FA-8487-DE60BEBFCD28}"/>
              </a:ext>
            </a:extLst>
          </p:cNvPr>
          <p:cNvCxnSpPr>
            <a:cxnSpLocks/>
            <a:stCxn id="8" idx="3"/>
          </p:cNvCxnSpPr>
          <p:nvPr/>
        </p:nvCxnSpPr>
        <p:spPr>
          <a:xfrm>
            <a:off x="5682839" y="4242367"/>
            <a:ext cx="413161" cy="157725"/>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a:extLst>
              <a:ext uri="{FF2B5EF4-FFF2-40B4-BE49-F238E27FC236}">
                <a16:creationId xmlns:a16="http://schemas.microsoft.com/office/drawing/2014/main" id="{EEE9AD3C-B7E3-4F8F-B8C0-81A14AE5E594}"/>
              </a:ext>
            </a:extLst>
          </p:cNvPr>
          <p:cNvCxnSpPr>
            <a:cxnSpLocks/>
            <a:stCxn id="14" idx="3"/>
          </p:cNvCxnSpPr>
          <p:nvPr/>
        </p:nvCxnSpPr>
        <p:spPr>
          <a:xfrm flipV="1">
            <a:off x="8091180" y="2314647"/>
            <a:ext cx="675835" cy="311790"/>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a:extLst>
              <a:ext uri="{FF2B5EF4-FFF2-40B4-BE49-F238E27FC236}">
                <a16:creationId xmlns:a16="http://schemas.microsoft.com/office/drawing/2014/main" id="{1B611C3F-9AFC-41FE-98CB-B0A3A64353D6}"/>
              </a:ext>
            </a:extLst>
          </p:cNvPr>
          <p:cNvCxnSpPr>
            <a:cxnSpLocks/>
            <a:stCxn id="14" idx="3"/>
          </p:cNvCxnSpPr>
          <p:nvPr/>
        </p:nvCxnSpPr>
        <p:spPr>
          <a:xfrm>
            <a:off x="8091180" y="2626437"/>
            <a:ext cx="663080" cy="123632"/>
          </a:xfrm>
          <a:prstGeom prst="line">
            <a:avLst/>
          </a:prstGeom>
        </p:spPr>
        <p:style>
          <a:lnRef idx="2">
            <a:schemeClr val="dk1"/>
          </a:lnRef>
          <a:fillRef idx="0">
            <a:schemeClr val="dk1"/>
          </a:fillRef>
          <a:effectRef idx="1">
            <a:schemeClr val="dk1"/>
          </a:effectRef>
          <a:fontRef idx="minor">
            <a:schemeClr val="tx1"/>
          </a:fontRef>
        </p:style>
      </p:cxnSp>
      <p:cxnSp>
        <p:nvCxnSpPr>
          <p:cNvPr id="23" name="Straight Connector 22">
            <a:extLst>
              <a:ext uri="{FF2B5EF4-FFF2-40B4-BE49-F238E27FC236}">
                <a16:creationId xmlns:a16="http://schemas.microsoft.com/office/drawing/2014/main" id="{024B9F9A-179B-4ADA-9147-3DD5E52EF98B}"/>
              </a:ext>
            </a:extLst>
          </p:cNvPr>
          <p:cNvCxnSpPr>
            <a:cxnSpLocks/>
            <a:stCxn id="14" idx="3"/>
          </p:cNvCxnSpPr>
          <p:nvPr/>
        </p:nvCxnSpPr>
        <p:spPr>
          <a:xfrm>
            <a:off x="8091180" y="2626437"/>
            <a:ext cx="672517" cy="879366"/>
          </a:xfrm>
          <a:prstGeom prst="line">
            <a:avLst/>
          </a:prstGeom>
        </p:spPr>
        <p:style>
          <a:lnRef idx="2">
            <a:schemeClr val="dk1"/>
          </a:lnRef>
          <a:fillRef idx="0">
            <a:schemeClr val="dk1"/>
          </a:fillRef>
          <a:effectRef idx="1">
            <a:schemeClr val="dk1"/>
          </a:effectRef>
          <a:fontRef idx="minor">
            <a:schemeClr val="tx1"/>
          </a:fontRef>
        </p:style>
      </p:cxnSp>
      <p:cxnSp>
        <p:nvCxnSpPr>
          <p:cNvPr id="30" name="Straight Connector 29">
            <a:extLst>
              <a:ext uri="{FF2B5EF4-FFF2-40B4-BE49-F238E27FC236}">
                <a16:creationId xmlns:a16="http://schemas.microsoft.com/office/drawing/2014/main" id="{7679E9C9-BCF7-4FC1-92F1-D3D55FBBD762}"/>
              </a:ext>
            </a:extLst>
          </p:cNvPr>
          <p:cNvCxnSpPr>
            <a:cxnSpLocks/>
            <a:stCxn id="2" idx="2"/>
          </p:cNvCxnSpPr>
          <p:nvPr/>
        </p:nvCxnSpPr>
        <p:spPr>
          <a:xfrm>
            <a:off x="2864840" y="3628454"/>
            <a:ext cx="745918" cy="618201"/>
          </a:xfrm>
          <a:prstGeom prst="line">
            <a:avLst/>
          </a:prstGeom>
        </p:spPr>
        <p:style>
          <a:lnRef idx="2">
            <a:schemeClr val="dk1"/>
          </a:lnRef>
          <a:fillRef idx="0">
            <a:schemeClr val="dk1"/>
          </a:fillRef>
          <a:effectRef idx="1">
            <a:schemeClr val="dk1"/>
          </a:effectRef>
          <a:fontRef idx="minor">
            <a:schemeClr val="tx1"/>
          </a:fontRef>
        </p:style>
      </p:cxnSp>
      <p:cxnSp>
        <p:nvCxnSpPr>
          <p:cNvPr id="31" name="Straight Connector 30">
            <a:extLst>
              <a:ext uri="{FF2B5EF4-FFF2-40B4-BE49-F238E27FC236}">
                <a16:creationId xmlns:a16="http://schemas.microsoft.com/office/drawing/2014/main" id="{90890D53-412C-4AC1-A2A3-44223C584898}"/>
              </a:ext>
            </a:extLst>
          </p:cNvPr>
          <p:cNvCxnSpPr>
            <a:cxnSpLocks/>
            <a:stCxn id="7" idx="3"/>
          </p:cNvCxnSpPr>
          <p:nvPr/>
        </p:nvCxnSpPr>
        <p:spPr>
          <a:xfrm flipV="1">
            <a:off x="5682840" y="2019538"/>
            <a:ext cx="406343" cy="57543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5818950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CD127-5A74-4EF9-8DE5-7224266CC767}"/>
              </a:ext>
            </a:extLst>
          </p:cNvPr>
          <p:cNvSpPr>
            <a:spLocks noGrp="1"/>
          </p:cNvSpPr>
          <p:nvPr>
            <p:ph type="ctrTitle"/>
          </p:nvPr>
        </p:nvSpPr>
        <p:spPr>
          <a:xfrm>
            <a:off x="2928401" y="1380068"/>
            <a:ext cx="8574622" cy="3136848"/>
          </a:xfrm>
        </p:spPr>
        <p:txBody>
          <a:bodyPr>
            <a:normAutofit/>
          </a:bodyPr>
          <a:lstStyle/>
          <a:p>
            <a:pPr algn="ctr"/>
            <a:r>
              <a:rPr lang="en-US" sz="3600" dirty="0"/>
              <a:t>Campbell Shatley, PLLC</a:t>
            </a:r>
            <a:br>
              <a:rPr lang="en-US" sz="3600" dirty="0"/>
            </a:br>
            <a:r>
              <a:rPr lang="en-US" sz="3600" dirty="0"/>
              <a:t>674 Merrimon Ave., Suite 210</a:t>
            </a:r>
            <a:br>
              <a:rPr lang="en-US" sz="3600" dirty="0"/>
            </a:br>
            <a:r>
              <a:rPr lang="en-US" sz="3600" dirty="0"/>
              <a:t>Asheville, NC  28804</a:t>
            </a:r>
            <a:br>
              <a:rPr lang="en-US" sz="3600" dirty="0"/>
            </a:br>
            <a:r>
              <a:rPr lang="en-US" sz="3600" dirty="0"/>
              <a:t>(828) 398-2776</a:t>
            </a:r>
          </a:p>
        </p:txBody>
      </p:sp>
    </p:spTree>
    <p:extLst>
      <p:ext uri="{BB962C8B-B14F-4D97-AF65-F5344CB8AC3E}">
        <p14:creationId xmlns:p14="http://schemas.microsoft.com/office/powerpoint/2010/main" val="2153004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4" name="Rectangle 8">
            <a:extLst>
              <a:ext uri="{FF2B5EF4-FFF2-40B4-BE49-F238E27FC236}">
                <a16:creationId xmlns:a16="http://schemas.microsoft.com/office/drawing/2014/main" id="{103AE710-7D3C-454B-82CF-49B0093E98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10">
            <a:extLst>
              <a:ext uri="{FF2B5EF4-FFF2-40B4-BE49-F238E27FC236}">
                <a16:creationId xmlns:a16="http://schemas.microsoft.com/office/drawing/2014/main" id="{039CC2B4-028D-4241-812D-86DEFC665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AC41FE2F-B5CD-4F88-9256-9B702ED32135}"/>
              </a:ext>
            </a:extLst>
          </p:cNvPr>
          <p:cNvSpPr>
            <a:spLocks noGrp="1"/>
          </p:cNvSpPr>
          <p:nvPr>
            <p:ph type="title"/>
          </p:nvPr>
        </p:nvSpPr>
        <p:spPr>
          <a:xfrm>
            <a:off x="535021" y="685800"/>
            <a:ext cx="2639962" cy="5105400"/>
          </a:xfrm>
        </p:spPr>
        <p:txBody>
          <a:bodyPr>
            <a:normAutofit/>
          </a:bodyPr>
          <a:lstStyle/>
          <a:p>
            <a:r>
              <a:rPr lang="en-US" sz="2800">
                <a:solidFill>
                  <a:srgbClr val="FFFFFF"/>
                </a:solidFill>
              </a:rPr>
              <a:t>PRE-HEARING PREPARATION</a:t>
            </a:r>
          </a:p>
        </p:txBody>
      </p:sp>
      <p:grpSp>
        <p:nvGrpSpPr>
          <p:cNvPr id="36" name="Group 12">
            <a:extLst>
              <a:ext uri="{FF2B5EF4-FFF2-40B4-BE49-F238E27FC236}">
                <a16:creationId xmlns:a16="http://schemas.microsoft.com/office/drawing/2014/main" id="{CA13242B-E02E-4DE0-859A-2A46B775FB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5ACFC104-86F4-4D49-B858-F1CA033539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15" name="Freeform 7">
              <a:extLst>
                <a:ext uri="{FF2B5EF4-FFF2-40B4-BE49-F238E27FC236}">
                  <a16:creationId xmlns:a16="http://schemas.microsoft.com/office/drawing/2014/main" id="{80627160-C0E1-4BB7-AA86-D39CB7E79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16" name="Freeform 8">
              <a:extLst>
                <a:ext uri="{FF2B5EF4-FFF2-40B4-BE49-F238E27FC236}">
                  <a16:creationId xmlns:a16="http://schemas.microsoft.com/office/drawing/2014/main" id="{F9C4CF4B-A323-44D9-9FEE-90EFE1D065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17" name="Freeform 9">
              <a:extLst>
                <a:ext uri="{FF2B5EF4-FFF2-40B4-BE49-F238E27FC236}">
                  <a16:creationId xmlns:a16="http://schemas.microsoft.com/office/drawing/2014/main" id="{13E2B3A4-22DB-49DD-A716-388DEC5F8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18" name="Freeform 10">
              <a:extLst>
                <a:ext uri="{FF2B5EF4-FFF2-40B4-BE49-F238E27FC236}">
                  <a16:creationId xmlns:a16="http://schemas.microsoft.com/office/drawing/2014/main" id="{337CB09C-5543-4330-8C3D-354519D8D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19" name="Freeform 11">
              <a:extLst>
                <a:ext uri="{FF2B5EF4-FFF2-40B4-BE49-F238E27FC236}">
                  <a16:creationId xmlns:a16="http://schemas.microsoft.com/office/drawing/2014/main" id="{F54B39E1-DFCE-43D0-80F5-D9256E47DF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graphicFrame>
        <p:nvGraphicFramePr>
          <p:cNvPr id="37" name="Content Placeholder 2">
            <a:extLst>
              <a:ext uri="{FF2B5EF4-FFF2-40B4-BE49-F238E27FC236}">
                <a16:creationId xmlns:a16="http://schemas.microsoft.com/office/drawing/2014/main" id="{69905DB1-4DF3-4ABB-8BDC-2BD8BE157146}"/>
              </a:ext>
            </a:extLst>
          </p:cNvPr>
          <p:cNvGraphicFramePr>
            <a:graphicFrameLocks noGrp="1"/>
          </p:cNvGraphicFramePr>
          <p:nvPr>
            <p:ph idx="1"/>
            <p:extLst>
              <p:ext uri="{D42A27DB-BD31-4B8C-83A1-F6EECF244321}">
                <p14:modId xmlns:p14="http://schemas.microsoft.com/office/powerpoint/2010/main" val="34803437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4687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B5B5F-4EF4-490E-A103-53084FD1B686}"/>
              </a:ext>
            </a:extLst>
          </p:cNvPr>
          <p:cNvSpPr>
            <a:spLocks noGrp="1"/>
          </p:cNvSpPr>
          <p:nvPr>
            <p:ph type="title"/>
          </p:nvPr>
        </p:nvSpPr>
        <p:spPr/>
        <p:txBody>
          <a:bodyPr/>
          <a:lstStyle/>
          <a:p>
            <a:r>
              <a:rPr lang="en-US" dirty="0"/>
              <a:t>PRE-HEARING PREPARATION</a:t>
            </a:r>
          </a:p>
        </p:txBody>
      </p:sp>
      <p:sp>
        <p:nvSpPr>
          <p:cNvPr id="3" name="Content Placeholder 2">
            <a:extLst>
              <a:ext uri="{FF2B5EF4-FFF2-40B4-BE49-F238E27FC236}">
                <a16:creationId xmlns:a16="http://schemas.microsoft.com/office/drawing/2014/main" id="{76197704-E8CC-4628-BBC6-EA08F6FB4715}"/>
              </a:ext>
            </a:extLst>
          </p:cNvPr>
          <p:cNvSpPr>
            <a:spLocks noGrp="1"/>
          </p:cNvSpPr>
          <p:nvPr>
            <p:ph idx="1"/>
          </p:nvPr>
        </p:nvSpPr>
        <p:spPr/>
        <p:txBody>
          <a:bodyPr/>
          <a:lstStyle/>
          <a:p>
            <a:pPr marL="0" indent="0">
              <a:buNone/>
            </a:pPr>
            <a:r>
              <a:rPr lang="en-US" dirty="0">
                <a:solidFill>
                  <a:srgbClr val="FF0000"/>
                </a:solidFill>
              </a:rPr>
              <a:t>Always Review:</a:t>
            </a:r>
          </a:p>
          <a:p>
            <a:pPr>
              <a:buFont typeface="Arial" panose="020B0604020202020204" pitchFamily="34" charset="0"/>
              <a:buChar char="•"/>
            </a:pPr>
            <a:r>
              <a:rPr lang="en-US" dirty="0"/>
              <a:t>Written notice of allegations</a:t>
            </a:r>
          </a:p>
          <a:p>
            <a:pPr>
              <a:buFont typeface="Arial" panose="020B0604020202020204" pitchFamily="34" charset="0"/>
              <a:buChar char="•"/>
            </a:pPr>
            <a:r>
              <a:rPr lang="en-US" dirty="0"/>
              <a:t>Policy(-</a:t>
            </a:r>
            <a:r>
              <a:rPr lang="en-US" dirty="0" err="1"/>
              <a:t>ies</a:t>
            </a:r>
            <a:r>
              <a:rPr lang="en-US" dirty="0"/>
              <a:t>) alleged to have been violated</a:t>
            </a:r>
          </a:p>
          <a:p>
            <a:pPr>
              <a:buFont typeface="Arial" panose="020B0604020202020204" pitchFamily="34" charset="0"/>
              <a:buChar char="•"/>
            </a:pPr>
            <a:r>
              <a:rPr lang="en-US" dirty="0"/>
              <a:t>Investigative report</a:t>
            </a:r>
          </a:p>
          <a:p>
            <a:pPr>
              <a:buFont typeface="Arial" panose="020B0604020202020204" pitchFamily="34" charset="0"/>
              <a:buChar char="•"/>
            </a:pPr>
            <a:endParaRPr lang="en-US" dirty="0"/>
          </a:p>
          <a:p>
            <a:pPr marL="0" indent="0">
              <a:buNone/>
            </a:pPr>
            <a:r>
              <a:rPr lang="en-US" dirty="0">
                <a:solidFill>
                  <a:srgbClr val="FF0000"/>
                </a:solidFill>
              </a:rPr>
              <a:t>Always Think:</a:t>
            </a:r>
          </a:p>
          <a:p>
            <a:pPr>
              <a:buFont typeface="Arial" panose="020B0604020202020204" pitchFamily="34" charset="0"/>
              <a:buChar char="•"/>
            </a:pPr>
            <a:r>
              <a:rPr lang="en-US" dirty="0"/>
              <a:t>What do I need to know?</a:t>
            </a:r>
          </a:p>
          <a:p>
            <a:pPr>
              <a:buFont typeface="Arial" panose="020B0604020202020204" pitchFamily="34" charset="0"/>
              <a:buChar char="•"/>
            </a:pPr>
            <a:r>
              <a:rPr lang="en-US" dirty="0"/>
              <a:t>Why do I need to know it?</a:t>
            </a:r>
          </a:p>
          <a:p>
            <a:pPr>
              <a:buFont typeface="Arial" panose="020B0604020202020204" pitchFamily="34" charset="0"/>
              <a:buChar char="•"/>
            </a:pPr>
            <a:r>
              <a:rPr lang="en-US" dirty="0"/>
              <a:t>Who is the best person to get this information from?</a:t>
            </a:r>
          </a:p>
        </p:txBody>
      </p:sp>
    </p:spTree>
    <p:extLst>
      <p:ext uri="{BB962C8B-B14F-4D97-AF65-F5344CB8AC3E}">
        <p14:creationId xmlns:p14="http://schemas.microsoft.com/office/powerpoint/2010/main" val="3038232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032CD-DBFD-443A-83F6-7FB3BA748AC7}"/>
              </a:ext>
            </a:extLst>
          </p:cNvPr>
          <p:cNvSpPr>
            <a:spLocks noGrp="1"/>
          </p:cNvSpPr>
          <p:nvPr>
            <p:ph type="title"/>
          </p:nvPr>
        </p:nvSpPr>
        <p:spPr/>
        <p:txBody>
          <a:bodyPr/>
          <a:lstStyle/>
          <a:p>
            <a:r>
              <a:rPr lang="en-US" dirty="0"/>
              <a:t>STANDARDS OF EVIDENCE</a:t>
            </a:r>
          </a:p>
        </p:txBody>
      </p:sp>
      <p:graphicFrame>
        <p:nvGraphicFramePr>
          <p:cNvPr id="4" name="Table 4">
            <a:extLst>
              <a:ext uri="{FF2B5EF4-FFF2-40B4-BE49-F238E27FC236}">
                <a16:creationId xmlns:a16="http://schemas.microsoft.com/office/drawing/2014/main" id="{F83AE72A-5C1F-441A-8639-A09659D4F41C}"/>
              </a:ext>
            </a:extLst>
          </p:cNvPr>
          <p:cNvGraphicFramePr>
            <a:graphicFrameLocks noGrp="1"/>
          </p:cNvGraphicFramePr>
          <p:nvPr>
            <p:extLst>
              <p:ext uri="{D42A27DB-BD31-4B8C-83A1-F6EECF244321}">
                <p14:modId xmlns:p14="http://schemas.microsoft.com/office/powerpoint/2010/main" val="2991842820"/>
              </p:ext>
            </p:extLst>
          </p:nvPr>
        </p:nvGraphicFramePr>
        <p:xfrm>
          <a:off x="1550126" y="1680753"/>
          <a:ext cx="9666514" cy="3997235"/>
        </p:xfrm>
        <a:graphic>
          <a:graphicData uri="http://schemas.openxmlformats.org/drawingml/2006/table">
            <a:tbl>
              <a:tblPr firstRow="1" bandRow="1">
                <a:tableStyleId>{5C22544A-7EE6-4342-B048-85BDC9FD1C3A}</a:tableStyleId>
              </a:tblPr>
              <a:tblGrid>
                <a:gridCol w="4833257">
                  <a:extLst>
                    <a:ext uri="{9D8B030D-6E8A-4147-A177-3AD203B41FA5}">
                      <a16:colId xmlns:a16="http://schemas.microsoft.com/office/drawing/2014/main" val="2996027276"/>
                    </a:ext>
                  </a:extLst>
                </a:gridCol>
                <a:gridCol w="4833257">
                  <a:extLst>
                    <a:ext uri="{9D8B030D-6E8A-4147-A177-3AD203B41FA5}">
                      <a16:colId xmlns:a16="http://schemas.microsoft.com/office/drawing/2014/main" val="2481584470"/>
                    </a:ext>
                  </a:extLst>
                </a:gridCol>
              </a:tblGrid>
              <a:tr h="522001">
                <a:tc>
                  <a:txBody>
                    <a:bodyPr/>
                    <a:lstStyle/>
                    <a:p>
                      <a:pPr algn="ctr"/>
                      <a:r>
                        <a:rPr lang="en-US" dirty="0"/>
                        <a:t>Standard of Evidence</a:t>
                      </a:r>
                    </a:p>
                  </a:txBody>
                  <a:tcPr/>
                </a:tc>
                <a:tc>
                  <a:txBody>
                    <a:bodyPr/>
                    <a:lstStyle/>
                    <a:p>
                      <a:pPr algn="ctr"/>
                      <a:r>
                        <a:rPr lang="en-US" dirty="0"/>
                        <a:t>Level of Proof</a:t>
                      </a:r>
                    </a:p>
                  </a:txBody>
                  <a:tcPr/>
                </a:tc>
                <a:extLst>
                  <a:ext uri="{0D108BD9-81ED-4DB2-BD59-A6C34878D82A}">
                    <a16:rowId xmlns:a16="http://schemas.microsoft.com/office/drawing/2014/main" val="1727558574"/>
                  </a:ext>
                </a:extLst>
              </a:tr>
              <a:tr h="1287124">
                <a:tc>
                  <a:txBody>
                    <a:bodyPr/>
                    <a:lstStyle/>
                    <a:p>
                      <a:pPr algn="ctr"/>
                      <a:r>
                        <a:rPr lang="en-US" b="1" dirty="0"/>
                        <a:t>Beyond a Reasonable Doubt</a:t>
                      </a:r>
                    </a:p>
                  </a:txBody>
                  <a:tcPr/>
                </a:tc>
                <a:tc>
                  <a:txBody>
                    <a:bodyPr/>
                    <a:lstStyle/>
                    <a:p>
                      <a:r>
                        <a:rPr lang="en-US" dirty="0"/>
                        <a:t>Highest standard of evidence; used in criminal law; facts of the case lead to only one reasonable conclusion</a:t>
                      </a:r>
                    </a:p>
                  </a:txBody>
                  <a:tcPr/>
                </a:tc>
                <a:extLst>
                  <a:ext uri="{0D108BD9-81ED-4DB2-BD59-A6C34878D82A}">
                    <a16:rowId xmlns:a16="http://schemas.microsoft.com/office/drawing/2014/main" val="3374335564"/>
                  </a:ext>
                </a:extLst>
              </a:tr>
              <a:tr h="1287124">
                <a:tc>
                  <a:txBody>
                    <a:bodyPr/>
                    <a:lstStyle/>
                    <a:p>
                      <a:pPr algn="ctr"/>
                      <a:r>
                        <a:rPr lang="en-US" b="1" dirty="0"/>
                        <a:t>Clear and Convincing </a:t>
                      </a:r>
                    </a:p>
                  </a:txBody>
                  <a:tcPr/>
                </a:tc>
                <a:tc>
                  <a:txBody>
                    <a:bodyPr/>
                    <a:lstStyle/>
                    <a:p>
                      <a:r>
                        <a:rPr lang="en-US" dirty="0"/>
                        <a:t>Hybrid; proof that a particular fact or event was highly and substantially more likely than not to have occurred </a:t>
                      </a:r>
                    </a:p>
                  </a:txBody>
                  <a:tcPr/>
                </a:tc>
                <a:extLst>
                  <a:ext uri="{0D108BD9-81ED-4DB2-BD59-A6C34878D82A}">
                    <a16:rowId xmlns:a16="http://schemas.microsoft.com/office/drawing/2014/main" val="2651434822"/>
                  </a:ext>
                </a:extLst>
              </a:tr>
              <a:tr h="900986">
                <a:tc>
                  <a:txBody>
                    <a:bodyPr/>
                    <a:lstStyle/>
                    <a:p>
                      <a:pPr algn="ctr"/>
                      <a:r>
                        <a:rPr lang="en-US" b="1" dirty="0"/>
                        <a:t>Preponderance of Evidence</a:t>
                      </a:r>
                    </a:p>
                  </a:txBody>
                  <a:tcPr/>
                </a:tc>
                <a:tc>
                  <a:txBody>
                    <a:bodyPr/>
                    <a:lstStyle/>
                    <a:p>
                      <a:r>
                        <a:rPr lang="en-US" dirty="0"/>
                        <a:t>Civil standard; proof that a fact or event was more likely than not to have occurred</a:t>
                      </a:r>
                    </a:p>
                  </a:txBody>
                  <a:tcPr/>
                </a:tc>
                <a:extLst>
                  <a:ext uri="{0D108BD9-81ED-4DB2-BD59-A6C34878D82A}">
                    <a16:rowId xmlns:a16="http://schemas.microsoft.com/office/drawing/2014/main" val="294154863"/>
                  </a:ext>
                </a:extLst>
              </a:tr>
            </a:tbl>
          </a:graphicData>
        </a:graphic>
      </p:graphicFrame>
    </p:spTree>
    <p:extLst>
      <p:ext uri="{BB962C8B-B14F-4D97-AF65-F5344CB8AC3E}">
        <p14:creationId xmlns:p14="http://schemas.microsoft.com/office/powerpoint/2010/main" val="3830646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3AE710-7D3C-454B-82CF-49B0093E98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039CC2B4-028D-4241-812D-86DEFC665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0F13522A-F366-4DFC-8F76-8ECC2B7108A1}"/>
              </a:ext>
            </a:extLst>
          </p:cNvPr>
          <p:cNvSpPr>
            <a:spLocks noGrp="1"/>
          </p:cNvSpPr>
          <p:nvPr>
            <p:ph type="title"/>
          </p:nvPr>
        </p:nvSpPr>
        <p:spPr>
          <a:xfrm>
            <a:off x="535021" y="685800"/>
            <a:ext cx="2639962" cy="5105400"/>
          </a:xfrm>
        </p:spPr>
        <p:txBody>
          <a:bodyPr>
            <a:normAutofit/>
          </a:bodyPr>
          <a:lstStyle/>
          <a:p>
            <a:r>
              <a:rPr lang="en-US" sz="3400">
                <a:solidFill>
                  <a:srgbClr val="FFFFFF"/>
                </a:solidFill>
              </a:rPr>
              <a:t>HEARINGS!</a:t>
            </a:r>
          </a:p>
        </p:txBody>
      </p:sp>
      <p:grpSp>
        <p:nvGrpSpPr>
          <p:cNvPr id="13" name="Group 12">
            <a:extLst>
              <a:ext uri="{FF2B5EF4-FFF2-40B4-BE49-F238E27FC236}">
                <a16:creationId xmlns:a16="http://schemas.microsoft.com/office/drawing/2014/main" id="{CA13242B-E02E-4DE0-859A-2A46B775FB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5ACFC104-86F4-4D49-B858-F1CA033539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15" name="Freeform 7">
              <a:extLst>
                <a:ext uri="{FF2B5EF4-FFF2-40B4-BE49-F238E27FC236}">
                  <a16:creationId xmlns:a16="http://schemas.microsoft.com/office/drawing/2014/main" id="{80627160-C0E1-4BB7-AA86-D39CB7E79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16" name="Freeform 8">
              <a:extLst>
                <a:ext uri="{FF2B5EF4-FFF2-40B4-BE49-F238E27FC236}">
                  <a16:creationId xmlns:a16="http://schemas.microsoft.com/office/drawing/2014/main" id="{F9C4CF4B-A323-44D9-9FEE-90EFE1D065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17" name="Freeform 9">
              <a:extLst>
                <a:ext uri="{FF2B5EF4-FFF2-40B4-BE49-F238E27FC236}">
                  <a16:creationId xmlns:a16="http://schemas.microsoft.com/office/drawing/2014/main" id="{13E2B3A4-22DB-49DD-A716-388DEC5F8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18" name="Freeform 10">
              <a:extLst>
                <a:ext uri="{FF2B5EF4-FFF2-40B4-BE49-F238E27FC236}">
                  <a16:creationId xmlns:a16="http://schemas.microsoft.com/office/drawing/2014/main" id="{337CB09C-5543-4330-8C3D-354519D8D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19" name="Freeform 11">
              <a:extLst>
                <a:ext uri="{FF2B5EF4-FFF2-40B4-BE49-F238E27FC236}">
                  <a16:creationId xmlns:a16="http://schemas.microsoft.com/office/drawing/2014/main" id="{F54B39E1-DFCE-43D0-80F5-D9256E47DF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graphicFrame>
        <p:nvGraphicFramePr>
          <p:cNvPr id="5" name="Content Placeholder 2">
            <a:extLst>
              <a:ext uri="{FF2B5EF4-FFF2-40B4-BE49-F238E27FC236}">
                <a16:creationId xmlns:a16="http://schemas.microsoft.com/office/drawing/2014/main" id="{93ADEEA5-BA7A-4DFB-B9B3-EB97F7FAC2C3}"/>
              </a:ext>
            </a:extLst>
          </p:cNvPr>
          <p:cNvGraphicFramePr>
            <a:graphicFrameLocks noGrp="1"/>
          </p:cNvGraphicFramePr>
          <p:nvPr>
            <p:ph idx="1"/>
            <p:extLst>
              <p:ext uri="{D42A27DB-BD31-4B8C-83A1-F6EECF244321}">
                <p14:modId xmlns:p14="http://schemas.microsoft.com/office/powerpoint/2010/main" val="2853454023"/>
              </p:ext>
            </p:extLst>
          </p:nvPr>
        </p:nvGraphicFramePr>
        <p:xfrm>
          <a:off x="5143796" y="497204"/>
          <a:ext cx="6492875" cy="58635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906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CD579-9E85-4F8E-B58F-3D4ECCC689BE}"/>
              </a:ext>
            </a:extLst>
          </p:cNvPr>
          <p:cNvSpPr>
            <a:spLocks noGrp="1"/>
          </p:cNvSpPr>
          <p:nvPr>
            <p:ph type="title"/>
          </p:nvPr>
        </p:nvSpPr>
        <p:spPr>
          <a:xfrm>
            <a:off x="1484310" y="182880"/>
            <a:ext cx="10018713" cy="1411941"/>
          </a:xfrm>
        </p:spPr>
        <p:txBody>
          <a:bodyPr/>
          <a:lstStyle/>
          <a:p>
            <a:r>
              <a:rPr lang="en-US" dirty="0"/>
              <a:t>HEARINGS: GENERAL LOGISTICS</a:t>
            </a:r>
          </a:p>
        </p:txBody>
      </p:sp>
      <p:sp>
        <p:nvSpPr>
          <p:cNvPr id="3" name="Content Placeholder 2">
            <a:extLst>
              <a:ext uri="{FF2B5EF4-FFF2-40B4-BE49-F238E27FC236}">
                <a16:creationId xmlns:a16="http://schemas.microsoft.com/office/drawing/2014/main" id="{37D28BB2-B7F3-4DAD-B69E-CD823764E1EF}"/>
              </a:ext>
            </a:extLst>
          </p:cNvPr>
          <p:cNvSpPr>
            <a:spLocks noGrp="1"/>
          </p:cNvSpPr>
          <p:nvPr>
            <p:ph sz="half" idx="1"/>
          </p:nvPr>
        </p:nvSpPr>
        <p:spPr>
          <a:xfrm>
            <a:off x="1884361" y="1954531"/>
            <a:ext cx="4895055" cy="4606289"/>
          </a:xfrm>
        </p:spPr>
        <p:txBody>
          <a:bodyPr>
            <a:noAutofit/>
          </a:bodyPr>
          <a:lstStyle/>
          <a:p>
            <a:pPr>
              <a:spcBef>
                <a:spcPts val="0"/>
              </a:spcBef>
              <a:spcAft>
                <a:spcPts val="0"/>
              </a:spcAft>
            </a:pPr>
            <a:r>
              <a:rPr lang="en-US" sz="2200" dirty="0"/>
              <a:t>Recording</a:t>
            </a:r>
          </a:p>
          <a:p>
            <a:pPr lvl="1">
              <a:spcBef>
                <a:spcPts val="0"/>
              </a:spcBef>
              <a:spcAft>
                <a:spcPts val="0"/>
              </a:spcAft>
              <a:buSzPct val="100000"/>
              <a:buFont typeface="Wingdings" panose="05000000000000000000" pitchFamily="2" charset="2"/>
              <a:buChar char="q"/>
            </a:pPr>
            <a:r>
              <a:rPr lang="en-US" sz="2200" dirty="0"/>
              <a:t>How, by whom, etc.</a:t>
            </a:r>
          </a:p>
          <a:p>
            <a:pPr>
              <a:spcBef>
                <a:spcPts val="0"/>
              </a:spcBef>
              <a:spcAft>
                <a:spcPts val="0"/>
              </a:spcAft>
            </a:pPr>
            <a:endParaRPr lang="en-US" sz="2200" dirty="0"/>
          </a:p>
          <a:p>
            <a:pPr>
              <a:spcBef>
                <a:spcPts val="0"/>
              </a:spcBef>
              <a:spcAft>
                <a:spcPts val="0"/>
              </a:spcAft>
            </a:pPr>
            <a:r>
              <a:rPr lang="en-US" sz="2200" dirty="0"/>
              <a:t>Attendance by parties and witnesses</a:t>
            </a:r>
          </a:p>
          <a:p>
            <a:pPr>
              <a:spcBef>
                <a:spcPts val="0"/>
              </a:spcBef>
              <a:spcAft>
                <a:spcPts val="0"/>
              </a:spcAft>
            </a:pPr>
            <a:endParaRPr lang="en-US" sz="2200" dirty="0"/>
          </a:p>
          <a:p>
            <a:pPr>
              <a:spcBef>
                <a:spcPts val="0"/>
              </a:spcBef>
              <a:spcAft>
                <a:spcPts val="0"/>
              </a:spcAft>
            </a:pPr>
            <a:r>
              <a:rPr lang="en-US" sz="2200" dirty="0"/>
              <a:t>Location and room set-up</a:t>
            </a:r>
          </a:p>
          <a:p>
            <a:pPr lvl="1">
              <a:spcBef>
                <a:spcPts val="0"/>
              </a:spcBef>
              <a:spcAft>
                <a:spcPts val="0"/>
              </a:spcAft>
              <a:buSzPct val="100000"/>
              <a:buFont typeface="Wingdings" panose="05000000000000000000" pitchFamily="2" charset="2"/>
              <a:buChar char="q"/>
            </a:pPr>
            <a:r>
              <a:rPr lang="en-US" sz="2200" dirty="0"/>
              <a:t>Comfort items</a:t>
            </a:r>
          </a:p>
          <a:p>
            <a:pPr lvl="1">
              <a:spcBef>
                <a:spcPts val="0"/>
              </a:spcBef>
              <a:spcAft>
                <a:spcPts val="0"/>
              </a:spcAft>
              <a:buSzPct val="100000"/>
              <a:buFont typeface="Wingdings" panose="05000000000000000000" pitchFamily="2" charset="2"/>
              <a:buChar char="q"/>
            </a:pPr>
            <a:r>
              <a:rPr lang="en-US" sz="2200" dirty="0"/>
              <a:t>Privacy concerns</a:t>
            </a:r>
          </a:p>
          <a:p>
            <a:pPr>
              <a:spcBef>
                <a:spcPts val="0"/>
              </a:spcBef>
              <a:spcAft>
                <a:spcPts val="0"/>
              </a:spcAft>
            </a:pPr>
            <a:endParaRPr lang="en-US" sz="2200" dirty="0"/>
          </a:p>
          <a:p>
            <a:pPr>
              <a:spcBef>
                <a:spcPts val="0"/>
              </a:spcBef>
              <a:spcAft>
                <a:spcPts val="0"/>
              </a:spcAft>
            </a:pPr>
            <a:r>
              <a:rPr lang="en-US" sz="2200" dirty="0"/>
              <a:t>Seating arrangements</a:t>
            </a:r>
          </a:p>
          <a:p>
            <a:pPr>
              <a:spcBef>
                <a:spcPts val="0"/>
              </a:spcBef>
              <a:spcAft>
                <a:spcPts val="0"/>
              </a:spcAft>
            </a:pPr>
            <a:endParaRPr lang="en-US" sz="2200" dirty="0"/>
          </a:p>
          <a:p>
            <a:pPr>
              <a:spcBef>
                <a:spcPts val="0"/>
              </a:spcBef>
              <a:spcAft>
                <a:spcPts val="0"/>
              </a:spcAft>
            </a:pPr>
            <a:r>
              <a:rPr lang="en-US" sz="2200" dirty="0"/>
              <a:t>Materials </a:t>
            </a:r>
          </a:p>
        </p:txBody>
      </p:sp>
      <p:sp>
        <p:nvSpPr>
          <p:cNvPr id="4" name="Content Placeholder 3">
            <a:extLst>
              <a:ext uri="{FF2B5EF4-FFF2-40B4-BE49-F238E27FC236}">
                <a16:creationId xmlns:a16="http://schemas.microsoft.com/office/drawing/2014/main" id="{E8604FD4-DF0F-4A27-B93A-591F345A9FA0}"/>
              </a:ext>
            </a:extLst>
          </p:cNvPr>
          <p:cNvSpPr>
            <a:spLocks noGrp="1"/>
          </p:cNvSpPr>
          <p:nvPr>
            <p:ph sz="half" idx="2"/>
          </p:nvPr>
        </p:nvSpPr>
        <p:spPr>
          <a:xfrm>
            <a:off x="6607967" y="1943100"/>
            <a:ext cx="4895056" cy="4514850"/>
          </a:xfrm>
        </p:spPr>
        <p:txBody>
          <a:bodyPr>
            <a:normAutofit/>
          </a:bodyPr>
          <a:lstStyle/>
          <a:p>
            <a:pPr>
              <a:spcBef>
                <a:spcPts val="0"/>
              </a:spcBef>
              <a:spcAft>
                <a:spcPts val="0"/>
              </a:spcAft>
            </a:pPr>
            <a:r>
              <a:rPr lang="en-US" sz="2200" dirty="0"/>
              <a:t>Access to administrative support if needed</a:t>
            </a:r>
          </a:p>
          <a:p>
            <a:pPr lvl="1">
              <a:spcBef>
                <a:spcPts val="0"/>
              </a:spcBef>
              <a:spcAft>
                <a:spcPts val="0"/>
              </a:spcAft>
              <a:buSzPct val="100000"/>
              <a:buFont typeface="Wingdings" panose="05000000000000000000" pitchFamily="2" charset="2"/>
              <a:buChar char="q"/>
            </a:pPr>
            <a:r>
              <a:rPr lang="en-US" sz="2200" dirty="0"/>
              <a:t>Phones, copiers</a:t>
            </a:r>
          </a:p>
          <a:p>
            <a:pPr>
              <a:spcBef>
                <a:spcPts val="0"/>
              </a:spcBef>
              <a:spcAft>
                <a:spcPts val="0"/>
              </a:spcAft>
            </a:pPr>
            <a:endParaRPr lang="en-US" sz="2200" dirty="0"/>
          </a:p>
          <a:p>
            <a:pPr>
              <a:spcBef>
                <a:spcPts val="0"/>
              </a:spcBef>
              <a:spcAft>
                <a:spcPts val="0"/>
              </a:spcAft>
            </a:pPr>
            <a:r>
              <a:rPr lang="en-US" sz="2200" dirty="0"/>
              <a:t>Advisors</a:t>
            </a:r>
          </a:p>
          <a:p>
            <a:pPr>
              <a:spcBef>
                <a:spcPts val="0"/>
              </a:spcBef>
              <a:spcAft>
                <a:spcPts val="0"/>
              </a:spcAft>
            </a:pPr>
            <a:endParaRPr lang="en-US" sz="2200" dirty="0"/>
          </a:p>
          <a:p>
            <a:pPr>
              <a:spcBef>
                <a:spcPts val="0"/>
              </a:spcBef>
              <a:spcAft>
                <a:spcPts val="0"/>
              </a:spcAft>
            </a:pPr>
            <a:r>
              <a:rPr lang="en-US" sz="2200" dirty="0"/>
              <a:t>Parties and witnesses waiting to testify</a:t>
            </a:r>
          </a:p>
          <a:p>
            <a:pPr>
              <a:spcBef>
                <a:spcPts val="0"/>
              </a:spcBef>
              <a:spcAft>
                <a:spcPts val="0"/>
              </a:spcAft>
            </a:pPr>
            <a:endParaRPr lang="en-US" sz="2200" dirty="0"/>
          </a:p>
          <a:p>
            <a:pPr>
              <a:spcBef>
                <a:spcPts val="0"/>
              </a:spcBef>
              <a:spcAft>
                <a:spcPts val="0"/>
              </a:spcAft>
            </a:pPr>
            <a:r>
              <a:rPr lang="en-US" sz="2200" dirty="0"/>
              <a:t>Breaks</a:t>
            </a:r>
          </a:p>
          <a:p>
            <a:pPr>
              <a:spcBef>
                <a:spcPts val="0"/>
              </a:spcBef>
              <a:spcAft>
                <a:spcPts val="0"/>
              </a:spcAft>
            </a:pPr>
            <a:endParaRPr lang="en-US" sz="2200" dirty="0"/>
          </a:p>
          <a:p>
            <a:pPr>
              <a:spcBef>
                <a:spcPts val="0"/>
              </a:spcBef>
              <a:spcAft>
                <a:spcPts val="0"/>
              </a:spcAft>
            </a:pPr>
            <a:r>
              <a:rPr lang="en-US" sz="2200" dirty="0"/>
              <a:t>Use of A/V</a:t>
            </a:r>
          </a:p>
          <a:p>
            <a:endParaRPr lang="en-US" dirty="0"/>
          </a:p>
        </p:txBody>
      </p:sp>
    </p:spTree>
    <p:extLst>
      <p:ext uri="{BB962C8B-B14F-4D97-AF65-F5344CB8AC3E}">
        <p14:creationId xmlns:p14="http://schemas.microsoft.com/office/powerpoint/2010/main" val="17736643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49">
      <a:dk1>
        <a:sysClr val="windowText" lastClr="000000"/>
      </a:dk1>
      <a:lt1>
        <a:srgbClr val="FFFFFF"/>
      </a:lt1>
      <a:dk2>
        <a:srgbClr val="000000"/>
      </a:dk2>
      <a:lt2>
        <a:srgbClr val="FFFFFF"/>
      </a:lt2>
      <a:accent1>
        <a:srgbClr val="C00000"/>
      </a:accent1>
      <a:accent2>
        <a:srgbClr val="000000"/>
      </a:accent2>
      <a:accent3>
        <a:srgbClr val="000000"/>
      </a:accent3>
      <a:accent4>
        <a:srgbClr val="000000"/>
      </a:accent4>
      <a:accent5>
        <a:srgbClr val="5F5F5F"/>
      </a:accent5>
      <a:accent6>
        <a:srgbClr val="000000"/>
      </a:accent6>
      <a:hlink>
        <a:srgbClr val="5F5F5F"/>
      </a:hlink>
      <a:folHlink>
        <a:srgbClr val="919191"/>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TotalTime>
  <Words>2316</Words>
  <Application>Microsoft Office PowerPoint</Application>
  <PresentationFormat>Widescreen</PresentationFormat>
  <Paragraphs>321</Paragraphs>
  <Slides>41</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41</vt:i4>
      </vt:variant>
    </vt:vector>
  </HeadingPairs>
  <TitlesOfParts>
    <vt:vector size="50" baseType="lpstr">
      <vt:lpstr>Arial</vt:lpstr>
      <vt:lpstr>Arial Nova</vt:lpstr>
      <vt:lpstr>Calibri</vt:lpstr>
      <vt:lpstr>Century Gothic</vt:lpstr>
      <vt:lpstr>Comic Sans MS</vt:lpstr>
      <vt:lpstr>Corbel</vt:lpstr>
      <vt:lpstr>Courier New</vt:lpstr>
      <vt:lpstr>Wingdings</vt:lpstr>
      <vt:lpstr>Parallax</vt:lpstr>
      <vt:lpstr>TITLE IX HEARINGS GETTING TO THE FINISH LINE</vt:lpstr>
      <vt:lpstr>THE PROCESS</vt:lpstr>
      <vt:lpstr>HEARINGS?</vt:lpstr>
      <vt:lpstr>DECISION-MAKERS</vt:lpstr>
      <vt:lpstr>PRE-HEARING PREPARATION</vt:lpstr>
      <vt:lpstr>PRE-HEARING PREPARATION</vt:lpstr>
      <vt:lpstr>STANDARDS OF EVIDENCE</vt:lpstr>
      <vt:lpstr>HEARINGS!</vt:lpstr>
      <vt:lpstr>HEARINGS: GENERAL LOGISTICS</vt:lpstr>
      <vt:lpstr>RULES FOR HEARINGS</vt:lpstr>
      <vt:lpstr>TIPS FOR DECISION-MAKERS</vt:lpstr>
      <vt:lpstr>HEARING TESTIMONY</vt:lpstr>
      <vt:lpstr>QUESTIONING SKILLS AND GUIDELINES</vt:lpstr>
      <vt:lpstr>IF YOU THINK YOU HAVE TO ASK A QUESTION, ASK YOURSELF</vt:lpstr>
      <vt:lpstr>ASKING GOOD QUESTIONS</vt:lpstr>
      <vt:lpstr>DECISION-MAKING SKILLS</vt:lpstr>
      <vt:lpstr>UNDERSTANDING EVIDENCE</vt:lpstr>
      <vt:lpstr>UNDERSTANDING EVIDENCE</vt:lpstr>
      <vt:lpstr>RELEVANCE</vt:lpstr>
      <vt:lpstr>UNDERSTANDING EVIDENCE</vt:lpstr>
      <vt:lpstr>SPECIFIC EVIDENCE ISSUES</vt:lpstr>
      <vt:lpstr>ADDITIONAL EVIDENCE RESTRICTIONS</vt:lpstr>
      <vt:lpstr>WHAT IS CREDIBILITY?</vt:lpstr>
      <vt:lpstr>WHAT IS CREDIBILITY?</vt:lpstr>
      <vt:lpstr>WHAT IS (NOT) CREDIBILITY?</vt:lpstr>
      <vt:lpstr>WHAT IS (NOT) CREDIBILITY?</vt:lpstr>
      <vt:lpstr>QUESTIONING &amp; CROSS-EXAMINATION</vt:lpstr>
      <vt:lpstr>QUESTIONING &amp; CROSS-EXAMINATION</vt:lpstr>
      <vt:lpstr>PowerPoint Presentation</vt:lpstr>
      <vt:lpstr>BIDEN ADMINISTRATION ENFORCEMENT  OF CROSS-EXAMINATION</vt:lpstr>
      <vt:lpstr>2023/2024 PROPOSED FEDERAL REGULATIONS ON CROSS-EXAMINATION</vt:lpstr>
      <vt:lpstr>PowerPoint Presentation</vt:lpstr>
      <vt:lpstr>ANALYZING INFORMATION POST-HEARING</vt:lpstr>
      <vt:lpstr>ANALYZING INFORMATION POST-HEARING</vt:lpstr>
      <vt:lpstr>DETERMINATION OF RESPONSIBILITY</vt:lpstr>
      <vt:lpstr>DETERMINATION OF RESPONSIBILITY: LOGISTICS</vt:lpstr>
      <vt:lpstr>SANCTIONING IN TITLE IX CASES</vt:lpstr>
      <vt:lpstr>COMMON SANCTIONS</vt:lpstr>
      <vt:lpstr>APPEALS</vt:lpstr>
      <vt:lpstr>APPEAL PROCESS</vt:lpstr>
      <vt:lpstr>Campbell Shatley, PLLC 674 Merrimon Ave., Suite 210 Asheville, NC  28804 (828) 398-2776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TRAINING Legal Obligations and Roles©</dc:title>
  <dc:creator>Kris Caudle</dc:creator>
  <cp:lastModifiedBy>Paula Lovitt</cp:lastModifiedBy>
  <cp:revision>25</cp:revision>
  <cp:lastPrinted>2020-09-30T19:10:02Z</cp:lastPrinted>
  <dcterms:created xsi:type="dcterms:W3CDTF">2020-09-29T17:59:58Z</dcterms:created>
  <dcterms:modified xsi:type="dcterms:W3CDTF">2023-11-29T22:13:47Z</dcterms:modified>
</cp:coreProperties>
</file>