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76" r:id="rId1"/>
  </p:sldMasterIdLst>
  <p:notesMasterIdLst>
    <p:notesMasterId r:id="rId75"/>
  </p:notesMasterIdLst>
  <p:sldIdLst>
    <p:sldId id="503" r:id="rId2"/>
    <p:sldId id="727" r:id="rId3"/>
    <p:sldId id="271" r:id="rId4"/>
    <p:sldId id="282" r:id="rId5"/>
    <p:sldId id="728" r:id="rId6"/>
    <p:sldId id="729" r:id="rId7"/>
    <p:sldId id="586" r:id="rId8"/>
    <p:sldId id="681" r:id="rId9"/>
    <p:sldId id="707" r:id="rId10"/>
    <p:sldId id="706" r:id="rId11"/>
    <p:sldId id="682" r:id="rId12"/>
    <p:sldId id="730" r:id="rId13"/>
    <p:sldId id="683" r:id="rId14"/>
    <p:sldId id="684" r:id="rId15"/>
    <p:sldId id="685" r:id="rId16"/>
    <p:sldId id="687" r:id="rId17"/>
    <p:sldId id="505" r:id="rId18"/>
    <p:sldId id="709" r:id="rId19"/>
    <p:sldId id="731" r:id="rId20"/>
    <p:sldId id="711" r:id="rId21"/>
    <p:sldId id="743" r:id="rId22"/>
    <p:sldId id="732" r:id="rId23"/>
    <p:sldId id="733" r:id="rId24"/>
    <p:sldId id="708" r:id="rId25"/>
    <p:sldId id="712" r:id="rId26"/>
    <p:sldId id="689" r:id="rId27"/>
    <p:sldId id="690" r:id="rId28"/>
    <p:sldId id="734" r:id="rId29"/>
    <p:sldId id="735" r:id="rId30"/>
    <p:sldId id="713" r:id="rId31"/>
    <p:sldId id="714" r:id="rId32"/>
    <p:sldId id="715" r:id="rId33"/>
    <p:sldId id="695" r:id="rId34"/>
    <p:sldId id="692" r:id="rId35"/>
    <p:sldId id="736" r:id="rId36"/>
    <p:sldId id="512" r:id="rId37"/>
    <p:sldId id="737" r:id="rId38"/>
    <p:sldId id="738" r:id="rId39"/>
    <p:sldId id="273" r:id="rId40"/>
    <p:sldId id="528" r:id="rId41"/>
    <p:sldId id="739" r:id="rId42"/>
    <p:sldId id="702" r:id="rId43"/>
    <p:sldId id="290" r:id="rId44"/>
    <p:sldId id="299" r:id="rId45"/>
    <p:sldId id="298" r:id="rId46"/>
    <p:sldId id="297" r:id="rId47"/>
    <p:sldId id="740" r:id="rId48"/>
    <p:sldId id="741" r:id="rId49"/>
    <p:sldId id="716" r:id="rId50"/>
    <p:sldId id="718" r:id="rId51"/>
    <p:sldId id="572" r:id="rId52"/>
    <p:sldId id="571" r:id="rId53"/>
    <p:sldId id="291" r:id="rId54"/>
    <p:sldId id="717" r:id="rId55"/>
    <p:sldId id="720" r:id="rId56"/>
    <p:sldId id="721" r:id="rId57"/>
    <p:sldId id="722" r:id="rId58"/>
    <p:sldId id="723" r:id="rId59"/>
    <p:sldId id="724" r:id="rId60"/>
    <p:sldId id="725" r:id="rId61"/>
    <p:sldId id="726" r:id="rId62"/>
    <p:sldId id="703" r:id="rId63"/>
    <p:sldId id="514" r:id="rId64"/>
    <p:sldId id="719" r:id="rId65"/>
    <p:sldId id="536" r:id="rId66"/>
    <p:sldId id="704" r:id="rId67"/>
    <p:sldId id="697" r:id="rId68"/>
    <p:sldId id="698" r:id="rId69"/>
    <p:sldId id="742" r:id="rId70"/>
    <p:sldId id="700" r:id="rId71"/>
    <p:sldId id="701" r:id="rId72"/>
    <p:sldId id="705" r:id="rId73"/>
    <p:sldId id="504" r:id="rId7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84" autoAdjust="0"/>
    <p:restoredTop sz="80027" autoAdjust="0"/>
  </p:normalViewPr>
  <p:slideViewPr>
    <p:cSldViewPr snapToGrid="0">
      <p:cViewPr varScale="1">
        <p:scale>
          <a:sx n="91" d="100"/>
          <a:sy n="91" d="100"/>
        </p:scale>
        <p:origin x="1068" y="84"/>
      </p:cViewPr>
      <p:guideLst/>
    </p:cSldViewPr>
  </p:slideViewPr>
  <p:notesTextViewPr>
    <p:cViewPr>
      <p:scale>
        <a:sx n="1" d="1"/>
        <a:sy n="1" d="1"/>
      </p:scale>
      <p:origin x="0" y="0"/>
    </p:cViewPr>
  </p:notesTextViewPr>
  <p:sorterViewPr>
    <p:cViewPr>
      <p:scale>
        <a:sx n="50" d="100"/>
        <a:sy n="50" d="100"/>
      </p:scale>
      <p:origin x="0" y="-1716"/>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diagrams/_rels/data3.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s>
</file>

<file path=ppt/diagrams/_rels/data5.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15.png"/><Relationship Id="rId7" Type="http://schemas.openxmlformats.org/officeDocument/2006/relationships/image" Target="../media/image12.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8.svg"/><Relationship Id="rId5" Type="http://schemas.openxmlformats.org/officeDocument/2006/relationships/image" Target="../media/image17.png"/><Relationship Id="rId10" Type="http://schemas.openxmlformats.org/officeDocument/2006/relationships/image" Target="../media/image20.svg"/><Relationship Id="rId4" Type="http://schemas.openxmlformats.org/officeDocument/2006/relationships/image" Target="../media/image16.svg"/><Relationship Id="rId9" Type="http://schemas.openxmlformats.org/officeDocument/2006/relationships/image" Target="../media/image19.png"/></Relationships>
</file>

<file path=ppt/diagrams/_rels/drawing3.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s>
</file>

<file path=ppt/diagrams/_rels/drawing5.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15.png"/><Relationship Id="rId7" Type="http://schemas.openxmlformats.org/officeDocument/2006/relationships/image" Target="../media/image12.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8.svg"/><Relationship Id="rId5" Type="http://schemas.openxmlformats.org/officeDocument/2006/relationships/image" Target="../media/image17.png"/><Relationship Id="rId10" Type="http://schemas.openxmlformats.org/officeDocument/2006/relationships/image" Target="../media/image20.svg"/><Relationship Id="rId4" Type="http://schemas.openxmlformats.org/officeDocument/2006/relationships/image" Target="../media/image16.svg"/><Relationship Id="rId9" Type="http://schemas.openxmlformats.org/officeDocument/2006/relationships/image" Target="../media/image19.pn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4A97770-010A-4FFC-83C6-EBAFA5115C5A}" type="doc">
      <dgm:prSet loTypeId="urn:microsoft.com/office/officeart/2005/8/layout/hierarchy1" loCatId="hierarchy" qsTypeId="urn:microsoft.com/office/officeart/2005/8/quickstyle/simple1" qsCatId="simple" csTypeId="urn:microsoft.com/office/officeart/2005/8/colors/colorful2" csCatId="colorful"/>
      <dgm:spPr/>
      <dgm:t>
        <a:bodyPr/>
        <a:lstStyle/>
        <a:p>
          <a:endParaRPr lang="en-US"/>
        </a:p>
      </dgm:t>
    </dgm:pt>
    <dgm:pt modelId="{A3B33537-0B7E-458B-99AC-38936290A8DF}">
      <dgm:prSet custT="1"/>
      <dgm:spPr/>
      <dgm:t>
        <a:bodyPr/>
        <a:lstStyle/>
        <a:p>
          <a:r>
            <a:rPr lang="en-US" sz="3600" dirty="0">
              <a:latin typeface="Arial Nova" panose="020B0504020202020204" pitchFamily="34" charset="0"/>
            </a:rPr>
            <a:t>Roles and Responsibilities at the Outset of a Complaint</a:t>
          </a:r>
        </a:p>
      </dgm:t>
    </dgm:pt>
    <dgm:pt modelId="{0096D494-3C0D-4CB5-A0DF-D24F09B00DDE}" type="parTrans" cxnId="{B0169368-2853-45D9-8A25-A56B9D51E408}">
      <dgm:prSet/>
      <dgm:spPr/>
      <dgm:t>
        <a:bodyPr/>
        <a:lstStyle/>
        <a:p>
          <a:endParaRPr lang="en-US"/>
        </a:p>
      </dgm:t>
    </dgm:pt>
    <dgm:pt modelId="{46E53548-094A-4D64-BE4E-B129070E55CB}" type="sibTrans" cxnId="{B0169368-2853-45D9-8A25-A56B9D51E408}">
      <dgm:prSet/>
      <dgm:spPr/>
      <dgm:t>
        <a:bodyPr/>
        <a:lstStyle/>
        <a:p>
          <a:endParaRPr lang="en-US"/>
        </a:p>
      </dgm:t>
    </dgm:pt>
    <dgm:pt modelId="{57BDD835-7622-4D37-AA3A-81095B525429}">
      <dgm:prSet custT="1"/>
      <dgm:spPr/>
      <dgm:t>
        <a:bodyPr/>
        <a:lstStyle/>
        <a:p>
          <a:r>
            <a:rPr lang="en-US" sz="3600" dirty="0">
              <a:latin typeface="Arial Nova" panose="020B0504020202020204" pitchFamily="34" charset="0"/>
            </a:rPr>
            <a:t>Working through the Investigation and Decision-Making Process</a:t>
          </a:r>
        </a:p>
      </dgm:t>
    </dgm:pt>
    <dgm:pt modelId="{73A1F971-C109-48B9-BB07-C6178EF32027}" type="parTrans" cxnId="{9A894E70-AC1F-4F3C-A7EC-F376581950AE}">
      <dgm:prSet/>
      <dgm:spPr/>
      <dgm:t>
        <a:bodyPr/>
        <a:lstStyle/>
        <a:p>
          <a:endParaRPr lang="en-US"/>
        </a:p>
      </dgm:t>
    </dgm:pt>
    <dgm:pt modelId="{5EF6BB8B-B720-4CCC-9F46-ECA9F95F4719}" type="sibTrans" cxnId="{9A894E70-AC1F-4F3C-A7EC-F376581950AE}">
      <dgm:prSet/>
      <dgm:spPr/>
      <dgm:t>
        <a:bodyPr/>
        <a:lstStyle/>
        <a:p>
          <a:endParaRPr lang="en-US"/>
        </a:p>
      </dgm:t>
    </dgm:pt>
    <dgm:pt modelId="{52ABE41E-C2FB-4306-AC39-5A5D62BE892F}" type="pres">
      <dgm:prSet presAssocID="{B4A97770-010A-4FFC-83C6-EBAFA5115C5A}" presName="hierChild1" presStyleCnt="0">
        <dgm:presLayoutVars>
          <dgm:chPref val="1"/>
          <dgm:dir/>
          <dgm:animOne val="branch"/>
          <dgm:animLvl val="lvl"/>
          <dgm:resizeHandles/>
        </dgm:presLayoutVars>
      </dgm:prSet>
      <dgm:spPr/>
    </dgm:pt>
    <dgm:pt modelId="{DD657A2B-5659-4DA8-931F-BA0775040190}" type="pres">
      <dgm:prSet presAssocID="{A3B33537-0B7E-458B-99AC-38936290A8DF}" presName="hierRoot1" presStyleCnt="0"/>
      <dgm:spPr/>
    </dgm:pt>
    <dgm:pt modelId="{05AE2BBD-0309-4A3F-8296-BC4931A9140F}" type="pres">
      <dgm:prSet presAssocID="{A3B33537-0B7E-458B-99AC-38936290A8DF}" presName="composite" presStyleCnt="0"/>
      <dgm:spPr/>
    </dgm:pt>
    <dgm:pt modelId="{9816ED11-CD3D-4187-A22A-5AED48F39750}" type="pres">
      <dgm:prSet presAssocID="{A3B33537-0B7E-458B-99AC-38936290A8DF}" presName="background" presStyleLbl="node0" presStyleIdx="0" presStyleCnt="2"/>
      <dgm:spPr/>
    </dgm:pt>
    <dgm:pt modelId="{5DCA28DE-8524-40A4-B66F-5372F214A9F3}" type="pres">
      <dgm:prSet presAssocID="{A3B33537-0B7E-458B-99AC-38936290A8DF}" presName="text" presStyleLbl="fgAcc0" presStyleIdx="0" presStyleCnt="2">
        <dgm:presLayoutVars>
          <dgm:chPref val="3"/>
        </dgm:presLayoutVars>
      </dgm:prSet>
      <dgm:spPr/>
    </dgm:pt>
    <dgm:pt modelId="{17CAE1A3-E56C-405E-B33F-BB0D508A5409}" type="pres">
      <dgm:prSet presAssocID="{A3B33537-0B7E-458B-99AC-38936290A8DF}" presName="hierChild2" presStyleCnt="0"/>
      <dgm:spPr/>
    </dgm:pt>
    <dgm:pt modelId="{817AE392-A1D7-4FBC-8A24-614D813DA915}" type="pres">
      <dgm:prSet presAssocID="{57BDD835-7622-4D37-AA3A-81095B525429}" presName="hierRoot1" presStyleCnt="0"/>
      <dgm:spPr/>
    </dgm:pt>
    <dgm:pt modelId="{3C25AFA1-0C36-410F-92E2-192091BE8D55}" type="pres">
      <dgm:prSet presAssocID="{57BDD835-7622-4D37-AA3A-81095B525429}" presName="composite" presStyleCnt="0"/>
      <dgm:spPr/>
    </dgm:pt>
    <dgm:pt modelId="{27E161E8-283A-48E2-9B0D-C87F1A895B68}" type="pres">
      <dgm:prSet presAssocID="{57BDD835-7622-4D37-AA3A-81095B525429}" presName="background" presStyleLbl="node0" presStyleIdx="1" presStyleCnt="2"/>
      <dgm:spPr/>
    </dgm:pt>
    <dgm:pt modelId="{A65A5838-6E1E-491A-82F6-3AE89727DCEA}" type="pres">
      <dgm:prSet presAssocID="{57BDD835-7622-4D37-AA3A-81095B525429}" presName="text" presStyleLbl="fgAcc0" presStyleIdx="1" presStyleCnt="2">
        <dgm:presLayoutVars>
          <dgm:chPref val="3"/>
        </dgm:presLayoutVars>
      </dgm:prSet>
      <dgm:spPr/>
    </dgm:pt>
    <dgm:pt modelId="{69C2421D-E959-4568-A5DB-CC679E96F3DC}" type="pres">
      <dgm:prSet presAssocID="{57BDD835-7622-4D37-AA3A-81095B525429}" presName="hierChild2" presStyleCnt="0"/>
      <dgm:spPr/>
    </dgm:pt>
  </dgm:ptLst>
  <dgm:cxnLst>
    <dgm:cxn modelId="{861D4732-06F1-42FB-9E41-C48394F77FBD}" type="presOf" srcId="{B4A97770-010A-4FFC-83C6-EBAFA5115C5A}" destId="{52ABE41E-C2FB-4306-AC39-5A5D62BE892F}" srcOrd="0" destOrd="0" presId="urn:microsoft.com/office/officeart/2005/8/layout/hierarchy1"/>
    <dgm:cxn modelId="{B0169368-2853-45D9-8A25-A56B9D51E408}" srcId="{B4A97770-010A-4FFC-83C6-EBAFA5115C5A}" destId="{A3B33537-0B7E-458B-99AC-38936290A8DF}" srcOrd="0" destOrd="0" parTransId="{0096D494-3C0D-4CB5-A0DF-D24F09B00DDE}" sibTransId="{46E53548-094A-4D64-BE4E-B129070E55CB}"/>
    <dgm:cxn modelId="{9A894E70-AC1F-4F3C-A7EC-F376581950AE}" srcId="{B4A97770-010A-4FFC-83C6-EBAFA5115C5A}" destId="{57BDD835-7622-4D37-AA3A-81095B525429}" srcOrd="1" destOrd="0" parTransId="{73A1F971-C109-48B9-BB07-C6178EF32027}" sibTransId="{5EF6BB8B-B720-4CCC-9F46-ECA9F95F4719}"/>
    <dgm:cxn modelId="{2F7D9CB5-0FD4-48E4-8B85-CF44557587AC}" type="presOf" srcId="{A3B33537-0B7E-458B-99AC-38936290A8DF}" destId="{5DCA28DE-8524-40A4-B66F-5372F214A9F3}" srcOrd="0" destOrd="0" presId="urn:microsoft.com/office/officeart/2005/8/layout/hierarchy1"/>
    <dgm:cxn modelId="{4144A7C0-8B35-46BF-8330-7C1083EB391C}" type="presOf" srcId="{57BDD835-7622-4D37-AA3A-81095B525429}" destId="{A65A5838-6E1E-491A-82F6-3AE89727DCEA}" srcOrd="0" destOrd="0" presId="urn:microsoft.com/office/officeart/2005/8/layout/hierarchy1"/>
    <dgm:cxn modelId="{C97FB15A-CE2B-405B-8D9B-99E19299A169}" type="presParOf" srcId="{52ABE41E-C2FB-4306-AC39-5A5D62BE892F}" destId="{DD657A2B-5659-4DA8-931F-BA0775040190}" srcOrd="0" destOrd="0" presId="urn:microsoft.com/office/officeart/2005/8/layout/hierarchy1"/>
    <dgm:cxn modelId="{17BE27DA-7323-4426-A1BF-71AF53EE7BEF}" type="presParOf" srcId="{DD657A2B-5659-4DA8-931F-BA0775040190}" destId="{05AE2BBD-0309-4A3F-8296-BC4931A9140F}" srcOrd="0" destOrd="0" presId="urn:microsoft.com/office/officeart/2005/8/layout/hierarchy1"/>
    <dgm:cxn modelId="{82FDF214-DED9-4386-9AE7-69237898CD1D}" type="presParOf" srcId="{05AE2BBD-0309-4A3F-8296-BC4931A9140F}" destId="{9816ED11-CD3D-4187-A22A-5AED48F39750}" srcOrd="0" destOrd="0" presId="urn:microsoft.com/office/officeart/2005/8/layout/hierarchy1"/>
    <dgm:cxn modelId="{FD894CB1-15EF-4B91-A4FC-1E62B27EB8E6}" type="presParOf" srcId="{05AE2BBD-0309-4A3F-8296-BC4931A9140F}" destId="{5DCA28DE-8524-40A4-B66F-5372F214A9F3}" srcOrd="1" destOrd="0" presId="urn:microsoft.com/office/officeart/2005/8/layout/hierarchy1"/>
    <dgm:cxn modelId="{C309E017-A486-4AD5-80C1-0EAA3D733A8F}" type="presParOf" srcId="{DD657A2B-5659-4DA8-931F-BA0775040190}" destId="{17CAE1A3-E56C-405E-B33F-BB0D508A5409}" srcOrd="1" destOrd="0" presId="urn:microsoft.com/office/officeart/2005/8/layout/hierarchy1"/>
    <dgm:cxn modelId="{F433B85E-4051-4381-B57B-E865158B138B}" type="presParOf" srcId="{52ABE41E-C2FB-4306-AC39-5A5D62BE892F}" destId="{817AE392-A1D7-4FBC-8A24-614D813DA915}" srcOrd="1" destOrd="0" presId="urn:microsoft.com/office/officeart/2005/8/layout/hierarchy1"/>
    <dgm:cxn modelId="{2279FFAC-540C-47FE-B61E-C3B0D2AEC752}" type="presParOf" srcId="{817AE392-A1D7-4FBC-8A24-614D813DA915}" destId="{3C25AFA1-0C36-410F-92E2-192091BE8D55}" srcOrd="0" destOrd="0" presId="urn:microsoft.com/office/officeart/2005/8/layout/hierarchy1"/>
    <dgm:cxn modelId="{008BCD4B-ED30-4756-9657-B5BF2AFE85FE}" type="presParOf" srcId="{3C25AFA1-0C36-410F-92E2-192091BE8D55}" destId="{27E161E8-283A-48E2-9B0D-C87F1A895B68}" srcOrd="0" destOrd="0" presId="urn:microsoft.com/office/officeart/2005/8/layout/hierarchy1"/>
    <dgm:cxn modelId="{94DFB2D5-D4EF-4CF3-9C45-FBB9A66AED75}" type="presParOf" srcId="{3C25AFA1-0C36-410F-92E2-192091BE8D55}" destId="{A65A5838-6E1E-491A-82F6-3AE89727DCEA}" srcOrd="1" destOrd="0" presId="urn:microsoft.com/office/officeart/2005/8/layout/hierarchy1"/>
    <dgm:cxn modelId="{EA0999EA-8B5E-47C4-B305-EF99F6A4BE09}" type="presParOf" srcId="{817AE392-A1D7-4FBC-8A24-614D813DA915}" destId="{69C2421D-E959-4568-A5DB-CC679E96F3DC}"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50FB9B8-4CD0-4B98-B7F8-0D7D7D53269D}"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503FFF86-9782-437C-B77D-4C9A06D8D69B}">
      <dgm:prSet/>
      <dgm:spPr/>
      <dgm:t>
        <a:bodyPr/>
        <a:lstStyle/>
        <a:p>
          <a:r>
            <a:rPr lang="en-US" dirty="0">
              <a:latin typeface="Arial Nova" panose="020B0504020202020204" pitchFamily="34" charset="0"/>
            </a:rPr>
            <a:t>Did you as the Title IX Coordinator receive a "Formal Complaint" from a "Complainant"? </a:t>
          </a:r>
        </a:p>
      </dgm:t>
    </dgm:pt>
    <dgm:pt modelId="{CFCC0D2D-3EAF-4096-A4FF-883B4A475D68}" type="parTrans" cxnId="{CAEA21EF-0F24-4C18-AF39-70E09E6E4281}">
      <dgm:prSet/>
      <dgm:spPr/>
      <dgm:t>
        <a:bodyPr/>
        <a:lstStyle/>
        <a:p>
          <a:endParaRPr lang="en-US"/>
        </a:p>
      </dgm:t>
    </dgm:pt>
    <dgm:pt modelId="{E964B72F-818C-4E96-84B3-7CB6F9840F4F}" type="sibTrans" cxnId="{CAEA21EF-0F24-4C18-AF39-70E09E6E4281}">
      <dgm:prSet/>
      <dgm:spPr/>
      <dgm:t>
        <a:bodyPr/>
        <a:lstStyle/>
        <a:p>
          <a:endParaRPr lang="en-US"/>
        </a:p>
      </dgm:t>
    </dgm:pt>
    <dgm:pt modelId="{4D631F62-0FBF-4C29-942F-5106216206C7}">
      <dgm:prSet/>
      <dgm:spPr/>
      <dgm:t>
        <a:bodyPr/>
        <a:lstStyle/>
        <a:p>
          <a:r>
            <a:rPr lang="en-US" dirty="0">
              <a:latin typeface="Arial Nova" panose="020B0504020202020204" pitchFamily="34" charset="0"/>
            </a:rPr>
            <a:t>Allegations against a Respondent?</a:t>
          </a:r>
        </a:p>
      </dgm:t>
    </dgm:pt>
    <dgm:pt modelId="{677FABB1-323F-4857-B0CC-8FB1583B40BD}" type="parTrans" cxnId="{4CEB75CF-D051-4E20-8321-DCD40D18984E}">
      <dgm:prSet/>
      <dgm:spPr/>
      <dgm:t>
        <a:bodyPr/>
        <a:lstStyle/>
        <a:p>
          <a:endParaRPr lang="en-US"/>
        </a:p>
      </dgm:t>
    </dgm:pt>
    <dgm:pt modelId="{5433ACBF-7121-44E3-BF84-8DB35E96C4E1}" type="sibTrans" cxnId="{4CEB75CF-D051-4E20-8321-DCD40D18984E}">
      <dgm:prSet/>
      <dgm:spPr/>
      <dgm:t>
        <a:bodyPr/>
        <a:lstStyle/>
        <a:p>
          <a:endParaRPr lang="en-US"/>
        </a:p>
      </dgm:t>
    </dgm:pt>
    <dgm:pt modelId="{381B1ECF-2F55-46BA-8EDD-FF510EAA395B}">
      <dgm:prSet/>
      <dgm:spPr/>
      <dgm:t>
        <a:bodyPr/>
        <a:lstStyle/>
        <a:p>
          <a:r>
            <a:rPr lang="en-US" dirty="0">
              <a:latin typeface="Arial Nova" panose="020B0504020202020204" pitchFamily="34" charset="0"/>
            </a:rPr>
            <a:t>Alleges Sexual Harassment?</a:t>
          </a:r>
        </a:p>
      </dgm:t>
    </dgm:pt>
    <dgm:pt modelId="{05362E72-9E47-425D-A8AD-81154954BD22}" type="parTrans" cxnId="{732E2202-E4C6-4E22-91C9-032F0D06F1DA}">
      <dgm:prSet/>
      <dgm:spPr/>
      <dgm:t>
        <a:bodyPr/>
        <a:lstStyle/>
        <a:p>
          <a:endParaRPr lang="en-US"/>
        </a:p>
      </dgm:t>
    </dgm:pt>
    <dgm:pt modelId="{BB7808D9-4594-4F9E-A635-0F0CAAA5FC67}" type="sibTrans" cxnId="{732E2202-E4C6-4E22-91C9-032F0D06F1DA}">
      <dgm:prSet/>
      <dgm:spPr/>
      <dgm:t>
        <a:bodyPr/>
        <a:lstStyle/>
        <a:p>
          <a:endParaRPr lang="en-US"/>
        </a:p>
      </dgm:t>
    </dgm:pt>
    <dgm:pt modelId="{19520456-D06D-4BA0-B0F7-D6951EF5AA1D}">
      <dgm:prSet/>
      <dgm:spPr/>
      <dgm:t>
        <a:bodyPr/>
        <a:lstStyle/>
        <a:p>
          <a:r>
            <a:rPr lang="en-US" dirty="0">
              <a:latin typeface="Arial Nova" panose="020B0504020202020204" pitchFamily="34" charset="0"/>
            </a:rPr>
            <a:t>Person is attempting to/participating in an education program or activity?</a:t>
          </a:r>
        </a:p>
      </dgm:t>
    </dgm:pt>
    <dgm:pt modelId="{F9E08C11-8AD5-4F7A-A79E-1689817C8EE1}" type="parTrans" cxnId="{489AF3FE-9C2E-40B9-B0C8-627E86A0811C}">
      <dgm:prSet/>
      <dgm:spPr/>
      <dgm:t>
        <a:bodyPr/>
        <a:lstStyle/>
        <a:p>
          <a:endParaRPr lang="en-US"/>
        </a:p>
      </dgm:t>
    </dgm:pt>
    <dgm:pt modelId="{E833CCCE-E94C-4562-B3C2-4A344F3CDA6B}" type="sibTrans" cxnId="{489AF3FE-9C2E-40B9-B0C8-627E86A0811C}">
      <dgm:prSet/>
      <dgm:spPr/>
      <dgm:t>
        <a:bodyPr/>
        <a:lstStyle/>
        <a:p>
          <a:endParaRPr lang="en-US"/>
        </a:p>
      </dgm:t>
    </dgm:pt>
    <dgm:pt modelId="{1CCD6A2F-6A6E-42C5-9DF7-6CFC5E25D92E}">
      <dgm:prSet/>
      <dgm:spPr/>
      <dgm:t>
        <a:bodyPr/>
        <a:lstStyle/>
        <a:p>
          <a:r>
            <a:rPr lang="en-US" dirty="0">
              <a:latin typeface="Arial Nova" panose="020B0504020202020204" pitchFamily="34" charset="0"/>
            </a:rPr>
            <a:t>Person experienced the alleged Sexual Harassment? </a:t>
          </a:r>
        </a:p>
      </dgm:t>
    </dgm:pt>
    <dgm:pt modelId="{2D3C9954-9EB9-4D24-8911-62A24E8D6E0B}" type="parTrans" cxnId="{2A46AE77-50EC-444F-BD9F-80D07A174732}">
      <dgm:prSet/>
      <dgm:spPr/>
      <dgm:t>
        <a:bodyPr/>
        <a:lstStyle/>
        <a:p>
          <a:endParaRPr lang="en-US"/>
        </a:p>
      </dgm:t>
    </dgm:pt>
    <dgm:pt modelId="{962701BA-35DD-4302-97AF-ABBC0D7A7076}" type="sibTrans" cxnId="{2A46AE77-50EC-444F-BD9F-80D07A174732}">
      <dgm:prSet/>
      <dgm:spPr/>
      <dgm:t>
        <a:bodyPr/>
        <a:lstStyle/>
        <a:p>
          <a:endParaRPr lang="en-US"/>
        </a:p>
      </dgm:t>
    </dgm:pt>
    <dgm:pt modelId="{F69D0960-18FD-4ED6-B2F8-E4979596F87F}">
      <dgm:prSet/>
      <dgm:spPr/>
      <dgm:t>
        <a:bodyPr/>
        <a:lstStyle/>
        <a:p>
          <a:r>
            <a:rPr lang="en-US" dirty="0">
              <a:latin typeface="Arial Nova" panose="020B0504020202020204" pitchFamily="34" charset="0"/>
            </a:rPr>
            <a:t>The alleged Sexual Harassment occurred within the College's Title IX jurisdiction?</a:t>
          </a:r>
        </a:p>
      </dgm:t>
    </dgm:pt>
    <dgm:pt modelId="{CEC3B2BC-362C-4344-AF9C-23D333A3D3E9}" type="parTrans" cxnId="{FD2E5793-2C45-463B-A627-84A5972BC939}">
      <dgm:prSet/>
      <dgm:spPr/>
      <dgm:t>
        <a:bodyPr/>
        <a:lstStyle/>
        <a:p>
          <a:endParaRPr lang="en-US"/>
        </a:p>
      </dgm:t>
    </dgm:pt>
    <dgm:pt modelId="{2DB1FCB0-1015-489C-BB12-363024741115}" type="sibTrans" cxnId="{FD2E5793-2C45-463B-A627-84A5972BC939}">
      <dgm:prSet/>
      <dgm:spPr/>
      <dgm:t>
        <a:bodyPr/>
        <a:lstStyle/>
        <a:p>
          <a:endParaRPr lang="en-US"/>
        </a:p>
      </dgm:t>
    </dgm:pt>
    <dgm:pt modelId="{FA7C3D8D-EEAA-4AE3-BC42-DC769CBDFF7D}" type="pres">
      <dgm:prSet presAssocID="{950FB9B8-4CD0-4B98-B7F8-0D7D7D53269D}" presName="diagram" presStyleCnt="0">
        <dgm:presLayoutVars>
          <dgm:dir/>
          <dgm:resizeHandles val="exact"/>
        </dgm:presLayoutVars>
      </dgm:prSet>
      <dgm:spPr/>
    </dgm:pt>
    <dgm:pt modelId="{7E02A3C4-7DE3-4388-A816-A06AA9AE86EF}" type="pres">
      <dgm:prSet presAssocID="{503FFF86-9782-437C-B77D-4C9A06D8D69B}" presName="node" presStyleLbl="node1" presStyleIdx="0" presStyleCnt="6">
        <dgm:presLayoutVars>
          <dgm:bulletEnabled val="1"/>
        </dgm:presLayoutVars>
      </dgm:prSet>
      <dgm:spPr/>
    </dgm:pt>
    <dgm:pt modelId="{A410495E-1E98-453F-AB00-94DCBC10D81D}" type="pres">
      <dgm:prSet presAssocID="{E964B72F-818C-4E96-84B3-7CB6F9840F4F}" presName="sibTrans" presStyleCnt="0"/>
      <dgm:spPr/>
    </dgm:pt>
    <dgm:pt modelId="{A5E35FBE-B453-484A-B1E4-B57D8C0CB806}" type="pres">
      <dgm:prSet presAssocID="{4D631F62-0FBF-4C29-942F-5106216206C7}" presName="node" presStyleLbl="node1" presStyleIdx="1" presStyleCnt="6">
        <dgm:presLayoutVars>
          <dgm:bulletEnabled val="1"/>
        </dgm:presLayoutVars>
      </dgm:prSet>
      <dgm:spPr/>
    </dgm:pt>
    <dgm:pt modelId="{512C7E32-5A17-4CFA-AE89-955ACE1EE46A}" type="pres">
      <dgm:prSet presAssocID="{5433ACBF-7121-44E3-BF84-8DB35E96C4E1}" presName="sibTrans" presStyleCnt="0"/>
      <dgm:spPr/>
    </dgm:pt>
    <dgm:pt modelId="{5590A9D5-AFBA-4D34-8C84-643AAEEEC9EA}" type="pres">
      <dgm:prSet presAssocID="{381B1ECF-2F55-46BA-8EDD-FF510EAA395B}" presName="node" presStyleLbl="node1" presStyleIdx="2" presStyleCnt="6">
        <dgm:presLayoutVars>
          <dgm:bulletEnabled val="1"/>
        </dgm:presLayoutVars>
      </dgm:prSet>
      <dgm:spPr/>
    </dgm:pt>
    <dgm:pt modelId="{3B968959-74D6-4D58-AF61-4AF6019B0E1D}" type="pres">
      <dgm:prSet presAssocID="{BB7808D9-4594-4F9E-A635-0F0CAAA5FC67}" presName="sibTrans" presStyleCnt="0"/>
      <dgm:spPr/>
    </dgm:pt>
    <dgm:pt modelId="{78656DC4-0E17-45CA-A902-4E7627E9972D}" type="pres">
      <dgm:prSet presAssocID="{19520456-D06D-4BA0-B0F7-D6951EF5AA1D}" presName="node" presStyleLbl="node1" presStyleIdx="3" presStyleCnt="6">
        <dgm:presLayoutVars>
          <dgm:bulletEnabled val="1"/>
        </dgm:presLayoutVars>
      </dgm:prSet>
      <dgm:spPr/>
    </dgm:pt>
    <dgm:pt modelId="{A059FF61-8DFF-4FD0-AD69-CA4B0624E011}" type="pres">
      <dgm:prSet presAssocID="{E833CCCE-E94C-4562-B3C2-4A344F3CDA6B}" presName="sibTrans" presStyleCnt="0"/>
      <dgm:spPr/>
    </dgm:pt>
    <dgm:pt modelId="{E298194F-865C-43B1-AC9B-F038675EFFBB}" type="pres">
      <dgm:prSet presAssocID="{1CCD6A2F-6A6E-42C5-9DF7-6CFC5E25D92E}" presName="node" presStyleLbl="node1" presStyleIdx="4" presStyleCnt="6">
        <dgm:presLayoutVars>
          <dgm:bulletEnabled val="1"/>
        </dgm:presLayoutVars>
      </dgm:prSet>
      <dgm:spPr/>
    </dgm:pt>
    <dgm:pt modelId="{287F7624-5EBF-41F1-A42D-077A01655F95}" type="pres">
      <dgm:prSet presAssocID="{962701BA-35DD-4302-97AF-ABBC0D7A7076}" presName="sibTrans" presStyleCnt="0"/>
      <dgm:spPr/>
    </dgm:pt>
    <dgm:pt modelId="{36E0720B-690A-4B0B-A802-27B6E370F370}" type="pres">
      <dgm:prSet presAssocID="{F69D0960-18FD-4ED6-B2F8-E4979596F87F}" presName="node" presStyleLbl="node1" presStyleIdx="5" presStyleCnt="6">
        <dgm:presLayoutVars>
          <dgm:bulletEnabled val="1"/>
        </dgm:presLayoutVars>
      </dgm:prSet>
      <dgm:spPr/>
    </dgm:pt>
  </dgm:ptLst>
  <dgm:cxnLst>
    <dgm:cxn modelId="{732E2202-E4C6-4E22-91C9-032F0D06F1DA}" srcId="{950FB9B8-4CD0-4B98-B7F8-0D7D7D53269D}" destId="{381B1ECF-2F55-46BA-8EDD-FF510EAA395B}" srcOrd="2" destOrd="0" parTransId="{05362E72-9E47-425D-A8AD-81154954BD22}" sibTransId="{BB7808D9-4594-4F9E-A635-0F0CAAA5FC67}"/>
    <dgm:cxn modelId="{8C74001B-CEAF-4BD4-ACEF-9E6CF87352ED}" type="presOf" srcId="{950FB9B8-4CD0-4B98-B7F8-0D7D7D53269D}" destId="{FA7C3D8D-EEAA-4AE3-BC42-DC769CBDFF7D}" srcOrd="0" destOrd="0" presId="urn:microsoft.com/office/officeart/2005/8/layout/default"/>
    <dgm:cxn modelId="{7FA9992A-C4A3-4681-82ED-BC2F688C5A4E}" type="presOf" srcId="{1CCD6A2F-6A6E-42C5-9DF7-6CFC5E25D92E}" destId="{E298194F-865C-43B1-AC9B-F038675EFFBB}" srcOrd="0" destOrd="0" presId="urn:microsoft.com/office/officeart/2005/8/layout/default"/>
    <dgm:cxn modelId="{D0649C36-3DD9-4B30-A552-A98E239E0AA0}" type="presOf" srcId="{4D631F62-0FBF-4C29-942F-5106216206C7}" destId="{A5E35FBE-B453-484A-B1E4-B57D8C0CB806}" srcOrd="0" destOrd="0" presId="urn:microsoft.com/office/officeart/2005/8/layout/default"/>
    <dgm:cxn modelId="{CD402E4A-A3F1-4C11-949B-2AA072EFCE92}" type="presOf" srcId="{19520456-D06D-4BA0-B0F7-D6951EF5AA1D}" destId="{78656DC4-0E17-45CA-A902-4E7627E9972D}" srcOrd="0" destOrd="0" presId="urn:microsoft.com/office/officeart/2005/8/layout/default"/>
    <dgm:cxn modelId="{2A46AE77-50EC-444F-BD9F-80D07A174732}" srcId="{950FB9B8-4CD0-4B98-B7F8-0D7D7D53269D}" destId="{1CCD6A2F-6A6E-42C5-9DF7-6CFC5E25D92E}" srcOrd="4" destOrd="0" parTransId="{2D3C9954-9EB9-4D24-8911-62A24E8D6E0B}" sibTransId="{962701BA-35DD-4302-97AF-ABBC0D7A7076}"/>
    <dgm:cxn modelId="{8847017B-EDDE-455D-A291-20B3BF11F30E}" type="presOf" srcId="{503FFF86-9782-437C-B77D-4C9A06D8D69B}" destId="{7E02A3C4-7DE3-4388-A816-A06AA9AE86EF}" srcOrd="0" destOrd="0" presId="urn:microsoft.com/office/officeart/2005/8/layout/default"/>
    <dgm:cxn modelId="{10D58382-F0E1-4233-9F5D-E597CD9185EF}" type="presOf" srcId="{381B1ECF-2F55-46BA-8EDD-FF510EAA395B}" destId="{5590A9D5-AFBA-4D34-8C84-643AAEEEC9EA}" srcOrd="0" destOrd="0" presId="urn:microsoft.com/office/officeart/2005/8/layout/default"/>
    <dgm:cxn modelId="{FD2E5793-2C45-463B-A627-84A5972BC939}" srcId="{950FB9B8-4CD0-4B98-B7F8-0D7D7D53269D}" destId="{F69D0960-18FD-4ED6-B2F8-E4979596F87F}" srcOrd="5" destOrd="0" parTransId="{CEC3B2BC-362C-4344-AF9C-23D333A3D3E9}" sibTransId="{2DB1FCB0-1015-489C-BB12-363024741115}"/>
    <dgm:cxn modelId="{C902D9A3-EB16-49A4-A632-4AAB370B6CBD}" type="presOf" srcId="{F69D0960-18FD-4ED6-B2F8-E4979596F87F}" destId="{36E0720B-690A-4B0B-A802-27B6E370F370}" srcOrd="0" destOrd="0" presId="urn:microsoft.com/office/officeart/2005/8/layout/default"/>
    <dgm:cxn modelId="{4CEB75CF-D051-4E20-8321-DCD40D18984E}" srcId="{950FB9B8-4CD0-4B98-B7F8-0D7D7D53269D}" destId="{4D631F62-0FBF-4C29-942F-5106216206C7}" srcOrd="1" destOrd="0" parTransId="{677FABB1-323F-4857-B0CC-8FB1583B40BD}" sibTransId="{5433ACBF-7121-44E3-BF84-8DB35E96C4E1}"/>
    <dgm:cxn modelId="{CAEA21EF-0F24-4C18-AF39-70E09E6E4281}" srcId="{950FB9B8-4CD0-4B98-B7F8-0D7D7D53269D}" destId="{503FFF86-9782-437C-B77D-4C9A06D8D69B}" srcOrd="0" destOrd="0" parTransId="{CFCC0D2D-3EAF-4096-A4FF-883B4A475D68}" sibTransId="{E964B72F-818C-4E96-84B3-7CB6F9840F4F}"/>
    <dgm:cxn modelId="{489AF3FE-9C2E-40B9-B0C8-627E86A0811C}" srcId="{950FB9B8-4CD0-4B98-B7F8-0D7D7D53269D}" destId="{19520456-D06D-4BA0-B0F7-D6951EF5AA1D}" srcOrd="3" destOrd="0" parTransId="{F9E08C11-8AD5-4F7A-A79E-1689817C8EE1}" sibTransId="{E833CCCE-E94C-4562-B3C2-4A344F3CDA6B}"/>
    <dgm:cxn modelId="{7341D0D4-89CF-412B-AE44-42441F9807E0}" type="presParOf" srcId="{FA7C3D8D-EEAA-4AE3-BC42-DC769CBDFF7D}" destId="{7E02A3C4-7DE3-4388-A816-A06AA9AE86EF}" srcOrd="0" destOrd="0" presId="urn:microsoft.com/office/officeart/2005/8/layout/default"/>
    <dgm:cxn modelId="{648B16ED-947E-4741-AFE5-DDAB4391A31B}" type="presParOf" srcId="{FA7C3D8D-EEAA-4AE3-BC42-DC769CBDFF7D}" destId="{A410495E-1E98-453F-AB00-94DCBC10D81D}" srcOrd="1" destOrd="0" presId="urn:microsoft.com/office/officeart/2005/8/layout/default"/>
    <dgm:cxn modelId="{8DFC09F0-8D77-47ED-A58B-2BA39833E2D1}" type="presParOf" srcId="{FA7C3D8D-EEAA-4AE3-BC42-DC769CBDFF7D}" destId="{A5E35FBE-B453-484A-B1E4-B57D8C0CB806}" srcOrd="2" destOrd="0" presId="urn:microsoft.com/office/officeart/2005/8/layout/default"/>
    <dgm:cxn modelId="{1469BB25-9223-4B0B-9955-6B61AAFDB1DA}" type="presParOf" srcId="{FA7C3D8D-EEAA-4AE3-BC42-DC769CBDFF7D}" destId="{512C7E32-5A17-4CFA-AE89-955ACE1EE46A}" srcOrd="3" destOrd="0" presId="urn:microsoft.com/office/officeart/2005/8/layout/default"/>
    <dgm:cxn modelId="{7BE652D9-9C9C-4EE9-BCB0-334C21179301}" type="presParOf" srcId="{FA7C3D8D-EEAA-4AE3-BC42-DC769CBDFF7D}" destId="{5590A9D5-AFBA-4D34-8C84-643AAEEEC9EA}" srcOrd="4" destOrd="0" presId="urn:microsoft.com/office/officeart/2005/8/layout/default"/>
    <dgm:cxn modelId="{2421E2E6-771B-4C11-8563-171AEC270B30}" type="presParOf" srcId="{FA7C3D8D-EEAA-4AE3-BC42-DC769CBDFF7D}" destId="{3B968959-74D6-4D58-AF61-4AF6019B0E1D}" srcOrd="5" destOrd="0" presId="urn:microsoft.com/office/officeart/2005/8/layout/default"/>
    <dgm:cxn modelId="{03D0D027-8356-4ED9-BD10-D9E3560F541F}" type="presParOf" srcId="{FA7C3D8D-EEAA-4AE3-BC42-DC769CBDFF7D}" destId="{78656DC4-0E17-45CA-A902-4E7627E9972D}" srcOrd="6" destOrd="0" presId="urn:microsoft.com/office/officeart/2005/8/layout/default"/>
    <dgm:cxn modelId="{1F376FBB-9710-439B-AF00-3DE9C3816BFE}" type="presParOf" srcId="{FA7C3D8D-EEAA-4AE3-BC42-DC769CBDFF7D}" destId="{A059FF61-8DFF-4FD0-AD69-CA4B0624E011}" srcOrd="7" destOrd="0" presId="urn:microsoft.com/office/officeart/2005/8/layout/default"/>
    <dgm:cxn modelId="{22E07FF2-0522-46D9-A4C2-5F8C5483301F}" type="presParOf" srcId="{FA7C3D8D-EEAA-4AE3-BC42-DC769CBDFF7D}" destId="{E298194F-865C-43B1-AC9B-F038675EFFBB}" srcOrd="8" destOrd="0" presId="urn:microsoft.com/office/officeart/2005/8/layout/default"/>
    <dgm:cxn modelId="{4C729D6A-6277-4EE2-830A-00C9957481CC}" type="presParOf" srcId="{FA7C3D8D-EEAA-4AE3-BC42-DC769CBDFF7D}" destId="{287F7624-5EBF-41F1-A42D-077A01655F95}" srcOrd="9" destOrd="0" presId="urn:microsoft.com/office/officeart/2005/8/layout/default"/>
    <dgm:cxn modelId="{25A4A9BD-292A-453F-8F69-DA1504C07227}" type="presParOf" srcId="{FA7C3D8D-EEAA-4AE3-BC42-DC769CBDFF7D}" destId="{36E0720B-690A-4B0B-A802-27B6E370F370}"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F52FC89-E48F-4464-83AB-38CC0199E196}"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77773638-1375-462A-B0A5-0B76C8708DCE}">
      <dgm:prSet/>
      <dgm:spPr/>
      <dgm:t>
        <a:bodyPr/>
        <a:lstStyle/>
        <a:p>
          <a:pPr>
            <a:lnSpc>
              <a:spcPct val="100000"/>
            </a:lnSpc>
          </a:pPr>
          <a:r>
            <a:rPr lang="en-US" dirty="0">
              <a:latin typeface="Arial Nova" panose="020B0504020202020204" pitchFamily="34" charset="0"/>
            </a:rPr>
            <a:t>Don't pressure them to make a decision today.</a:t>
          </a:r>
        </a:p>
      </dgm:t>
    </dgm:pt>
    <dgm:pt modelId="{AD51E52B-74DB-44C3-A719-D05AFADC182B}" type="parTrans" cxnId="{997E98B8-39E1-4059-90D7-1BC30FED1652}">
      <dgm:prSet/>
      <dgm:spPr/>
      <dgm:t>
        <a:bodyPr/>
        <a:lstStyle/>
        <a:p>
          <a:endParaRPr lang="en-US"/>
        </a:p>
      </dgm:t>
    </dgm:pt>
    <dgm:pt modelId="{2E258253-090F-4936-A40D-F6039FFEA578}" type="sibTrans" cxnId="{997E98B8-39E1-4059-90D7-1BC30FED1652}">
      <dgm:prSet/>
      <dgm:spPr/>
      <dgm:t>
        <a:bodyPr/>
        <a:lstStyle/>
        <a:p>
          <a:endParaRPr lang="en-US"/>
        </a:p>
      </dgm:t>
    </dgm:pt>
    <dgm:pt modelId="{178DDFD3-F663-4F01-9C23-8026070EA558}">
      <dgm:prSet/>
      <dgm:spPr/>
      <dgm:t>
        <a:bodyPr/>
        <a:lstStyle/>
        <a:p>
          <a:pPr>
            <a:lnSpc>
              <a:spcPct val="100000"/>
            </a:lnSpc>
          </a:pPr>
          <a:r>
            <a:rPr lang="en-US" dirty="0">
              <a:latin typeface="Arial Nova" panose="020B0504020202020204" pitchFamily="34" charset="0"/>
            </a:rPr>
            <a:t>Give them time to review their options. </a:t>
          </a:r>
        </a:p>
      </dgm:t>
    </dgm:pt>
    <dgm:pt modelId="{D6555B30-8CBB-49E3-8825-CC651EF45C1E}" type="parTrans" cxnId="{EB4D62FB-F410-4F5D-9CD8-7F254705FA3D}">
      <dgm:prSet/>
      <dgm:spPr/>
      <dgm:t>
        <a:bodyPr/>
        <a:lstStyle/>
        <a:p>
          <a:endParaRPr lang="en-US"/>
        </a:p>
      </dgm:t>
    </dgm:pt>
    <dgm:pt modelId="{ECBBC97C-2760-4C28-A6BD-41EE016B13C9}" type="sibTrans" cxnId="{EB4D62FB-F410-4F5D-9CD8-7F254705FA3D}">
      <dgm:prSet/>
      <dgm:spPr/>
      <dgm:t>
        <a:bodyPr/>
        <a:lstStyle/>
        <a:p>
          <a:endParaRPr lang="en-US"/>
        </a:p>
      </dgm:t>
    </dgm:pt>
    <dgm:pt modelId="{66F3AE73-9809-4338-A6F2-74BB234BC6DA}">
      <dgm:prSet/>
      <dgm:spPr/>
      <dgm:t>
        <a:bodyPr/>
        <a:lstStyle/>
        <a:p>
          <a:pPr>
            <a:lnSpc>
              <a:spcPct val="100000"/>
            </a:lnSpc>
          </a:pPr>
          <a:r>
            <a:rPr lang="en-US" dirty="0">
              <a:latin typeface="Arial Nova" panose="020B0504020202020204" pitchFamily="34" charset="0"/>
            </a:rPr>
            <a:t>Encourage them to reach out to a counselor as a supportive measure.</a:t>
          </a:r>
        </a:p>
      </dgm:t>
    </dgm:pt>
    <dgm:pt modelId="{9B521697-CBFF-4F6A-B3BB-E858C351FF52}" type="parTrans" cxnId="{71EE87C3-B3CE-4D66-9DEF-00A96CE2E4EA}">
      <dgm:prSet/>
      <dgm:spPr/>
      <dgm:t>
        <a:bodyPr/>
        <a:lstStyle/>
        <a:p>
          <a:endParaRPr lang="en-US"/>
        </a:p>
      </dgm:t>
    </dgm:pt>
    <dgm:pt modelId="{61EF715B-8361-4DD0-8C86-F761D2A4094F}" type="sibTrans" cxnId="{71EE87C3-B3CE-4D66-9DEF-00A96CE2E4EA}">
      <dgm:prSet/>
      <dgm:spPr/>
      <dgm:t>
        <a:bodyPr/>
        <a:lstStyle/>
        <a:p>
          <a:endParaRPr lang="en-US"/>
        </a:p>
      </dgm:t>
    </dgm:pt>
    <dgm:pt modelId="{D7E58A97-B3D7-483A-9F8A-B098B0B831CC}">
      <dgm:prSet/>
      <dgm:spPr/>
      <dgm:t>
        <a:bodyPr/>
        <a:lstStyle/>
        <a:p>
          <a:pPr>
            <a:lnSpc>
              <a:spcPct val="100000"/>
            </a:lnSpc>
          </a:pPr>
          <a:r>
            <a:rPr lang="en-US" dirty="0">
              <a:latin typeface="Arial Nova" panose="020B0504020202020204" pitchFamily="34" charset="0"/>
            </a:rPr>
            <a:t>Schedule a check-in with them. </a:t>
          </a:r>
        </a:p>
      </dgm:t>
    </dgm:pt>
    <dgm:pt modelId="{561F94AE-EE60-4F86-B430-23914F2A9E8E}" type="parTrans" cxnId="{B5CD06D2-E786-45CE-92E0-43D2DF70EAE1}">
      <dgm:prSet/>
      <dgm:spPr/>
      <dgm:t>
        <a:bodyPr/>
        <a:lstStyle/>
        <a:p>
          <a:endParaRPr lang="en-US"/>
        </a:p>
      </dgm:t>
    </dgm:pt>
    <dgm:pt modelId="{48EAA3F4-99EF-42A0-AF10-793572C7519A}" type="sibTrans" cxnId="{B5CD06D2-E786-45CE-92E0-43D2DF70EAE1}">
      <dgm:prSet/>
      <dgm:spPr/>
      <dgm:t>
        <a:bodyPr/>
        <a:lstStyle/>
        <a:p>
          <a:endParaRPr lang="en-US"/>
        </a:p>
      </dgm:t>
    </dgm:pt>
    <dgm:pt modelId="{D8C352A6-F4AE-44FE-AE62-3EDBF52E25B6}">
      <dgm:prSet/>
      <dgm:spPr/>
      <dgm:t>
        <a:bodyPr/>
        <a:lstStyle/>
        <a:p>
          <a:pPr>
            <a:lnSpc>
              <a:spcPct val="100000"/>
            </a:lnSpc>
          </a:pPr>
          <a:r>
            <a:rPr lang="en-US" dirty="0">
              <a:latin typeface="Arial Nova" panose="020B0504020202020204" pitchFamily="34" charset="0"/>
            </a:rPr>
            <a:t>Ensure they understand potential consequences of whatever decision they make.</a:t>
          </a:r>
        </a:p>
      </dgm:t>
    </dgm:pt>
    <dgm:pt modelId="{32D1119E-9E96-4C5D-9052-B23F1573B74F}" type="parTrans" cxnId="{A76BFBBF-4B57-47A3-95CB-CC1D9813974E}">
      <dgm:prSet/>
      <dgm:spPr/>
      <dgm:t>
        <a:bodyPr/>
        <a:lstStyle/>
        <a:p>
          <a:endParaRPr lang="en-US"/>
        </a:p>
      </dgm:t>
    </dgm:pt>
    <dgm:pt modelId="{3958867A-489F-4CB3-9822-29A2796FAD18}" type="sibTrans" cxnId="{A76BFBBF-4B57-47A3-95CB-CC1D9813974E}">
      <dgm:prSet/>
      <dgm:spPr/>
      <dgm:t>
        <a:bodyPr/>
        <a:lstStyle/>
        <a:p>
          <a:endParaRPr lang="en-US"/>
        </a:p>
      </dgm:t>
    </dgm:pt>
    <dgm:pt modelId="{42DCB60F-65EE-440A-B167-6A2C8CB83FA7}" type="pres">
      <dgm:prSet presAssocID="{3F52FC89-E48F-4464-83AB-38CC0199E196}" presName="root" presStyleCnt="0">
        <dgm:presLayoutVars>
          <dgm:dir/>
          <dgm:resizeHandles val="exact"/>
        </dgm:presLayoutVars>
      </dgm:prSet>
      <dgm:spPr/>
    </dgm:pt>
    <dgm:pt modelId="{DC67FB83-5859-4A52-82C9-A6FC96F14FD7}" type="pres">
      <dgm:prSet presAssocID="{77773638-1375-462A-B0A5-0B76C8708DCE}" presName="compNode" presStyleCnt="0"/>
      <dgm:spPr/>
    </dgm:pt>
    <dgm:pt modelId="{7C0C489F-64C0-4C0F-9438-EF649B243B4B}" type="pres">
      <dgm:prSet presAssocID="{77773638-1375-462A-B0A5-0B76C8708DCE}" presName="bgRect" presStyleLbl="bgShp" presStyleIdx="0" presStyleCnt="5"/>
      <dgm:spPr/>
    </dgm:pt>
    <dgm:pt modelId="{D96F02A0-7C00-4A1D-A315-04E39E3300BA}" type="pres">
      <dgm:prSet presAssocID="{77773638-1375-462A-B0A5-0B76C8708DCE}"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Irritant"/>
        </a:ext>
      </dgm:extLst>
    </dgm:pt>
    <dgm:pt modelId="{47FF41F4-B9CF-4548-B09F-4C7EBFF13E3D}" type="pres">
      <dgm:prSet presAssocID="{77773638-1375-462A-B0A5-0B76C8708DCE}" presName="spaceRect" presStyleCnt="0"/>
      <dgm:spPr/>
    </dgm:pt>
    <dgm:pt modelId="{B42E8ABC-39B7-43FE-9FBC-BE9BDA2DA610}" type="pres">
      <dgm:prSet presAssocID="{77773638-1375-462A-B0A5-0B76C8708DCE}" presName="parTx" presStyleLbl="revTx" presStyleIdx="0" presStyleCnt="5">
        <dgm:presLayoutVars>
          <dgm:chMax val="0"/>
          <dgm:chPref val="0"/>
        </dgm:presLayoutVars>
      </dgm:prSet>
      <dgm:spPr/>
    </dgm:pt>
    <dgm:pt modelId="{36A961D1-4AF6-4E22-AA71-778F2ECB0E0D}" type="pres">
      <dgm:prSet presAssocID="{2E258253-090F-4936-A40D-F6039FFEA578}" presName="sibTrans" presStyleCnt="0"/>
      <dgm:spPr/>
    </dgm:pt>
    <dgm:pt modelId="{35CC57EE-52C5-4C8B-9DE4-594E01D2F5F4}" type="pres">
      <dgm:prSet presAssocID="{178DDFD3-F663-4F01-9C23-8026070EA558}" presName="compNode" presStyleCnt="0"/>
      <dgm:spPr/>
    </dgm:pt>
    <dgm:pt modelId="{07A29F42-8D2D-4A8F-B294-6569A9E4EC81}" type="pres">
      <dgm:prSet presAssocID="{178DDFD3-F663-4F01-9C23-8026070EA558}" presName="bgRect" presStyleLbl="bgShp" presStyleIdx="1" presStyleCnt="5"/>
      <dgm:spPr/>
    </dgm:pt>
    <dgm:pt modelId="{49FA6FAB-14E2-45DA-997D-5B68D3632198}" type="pres">
      <dgm:prSet presAssocID="{178DDFD3-F663-4F01-9C23-8026070EA558}"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Hourglass"/>
        </a:ext>
      </dgm:extLst>
    </dgm:pt>
    <dgm:pt modelId="{0037F45F-AF59-4F31-A464-E27E79138F89}" type="pres">
      <dgm:prSet presAssocID="{178DDFD3-F663-4F01-9C23-8026070EA558}" presName="spaceRect" presStyleCnt="0"/>
      <dgm:spPr/>
    </dgm:pt>
    <dgm:pt modelId="{FFA10E21-FCFC-4857-A7BC-0596004439AC}" type="pres">
      <dgm:prSet presAssocID="{178DDFD3-F663-4F01-9C23-8026070EA558}" presName="parTx" presStyleLbl="revTx" presStyleIdx="1" presStyleCnt="5">
        <dgm:presLayoutVars>
          <dgm:chMax val="0"/>
          <dgm:chPref val="0"/>
        </dgm:presLayoutVars>
      </dgm:prSet>
      <dgm:spPr/>
    </dgm:pt>
    <dgm:pt modelId="{8105413C-C327-42BE-9FC0-6DB8BC9D0BA3}" type="pres">
      <dgm:prSet presAssocID="{ECBBC97C-2760-4C28-A6BD-41EE016B13C9}" presName="sibTrans" presStyleCnt="0"/>
      <dgm:spPr/>
    </dgm:pt>
    <dgm:pt modelId="{311EEEC4-25E1-41F6-ACE0-F4170B2EFC8A}" type="pres">
      <dgm:prSet presAssocID="{66F3AE73-9809-4338-A6F2-74BB234BC6DA}" presName="compNode" presStyleCnt="0"/>
      <dgm:spPr/>
    </dgm:pt>
    <dgm:pt modelId="{A6AC47A9-57ED-421E-9FDA-3168826AD450}" type="pres">
      <dgm:prSet presAssocID="{66F3AE73-9809-4338-A6F2-74BB234BC6DA}" presName="bgRect" presStyleLbl="bgShp" presStyleIdx="2" presStyleCnt="5"/>
      <dgm:spPr/>
    </dgm:pt>
    <dgm:pt modelId="{1D8D3CA6-5FBC-4309-8B62-B83A0A989063}" type="pres">
      <dgm:prSet presAssocID="{66F3AE73-9809-4338-A6F2-74BB234BC6DA}"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Handshake"/>
        </a:ext>
      </dgm:extLst>
    </dgm:pt>
    <dgm:pt modelId="{DA6B08C2-979E-4A72-9A3C-A0EEB303F5D2}" type="pres">
      <dgm:prSet presAssocID="{66F3AE73-9809-4338-A6F2-74BB234BC6DA}" presName="spaceRect" presStyleCnt="0"/>
      <dgm:spPr/>
    </dgm:pt>
    <dgm:pt modelId="{A746C9AC-3F14-431A-9CF2-C8B7B82311F0}" type="pres">
      <dgm:prSet presAssocID="{66F3AE73-9809-4338-A6F2-74BB234BC6DA}" presName="parTx" presStyleLbl="revTx" presStyleIdx="2" presStyleCnt="5">
        <dgm:presLayoutVars>
          <dgm:chMax val="0"/>
          <dgm:chPref val="0"/>
        </dgm:presLayoutVars>
      </dgm:prSet>
      <dgm:spPr/>
    </dgm:pt>
    <dgm:pt modelId="{FEF9AD4C-ED0E-4462-BE85-801DC043A692}" type="pres">
      <dgm:prSet presAssocID="{61EF715B-8361-4DD0-8C86-F761D2A4094F}" presName="sibTrans" presStyleCnt="0"/>
      <dgm:spPr/>
    </dgm:pt>
    <dgm:pt modelId="{B348A839-8421-48BE-BD15-59833879EBEB}" type="pres">
      <dgm:prSet presAssocID="{D7E58A97-B3D7-483A-9F8A-B098B0B831CC}" presName="compNode" presStyleCnt="0"/>
      <dgm:spPr/>
    </dgm:pt>
    <dgm:pt modelId="{0A2D3A48-C918-4609-8721-B9A94C94F630}" type="pres">
      <dgm:prSet presAssocID="{D7E58A97-B3D7-483A-9F8A-B098B0B831CC}" presName="bgRect" presStyleLbl="bgShp" presStyleIdx="3" presStyleCnt="5"/>
      <dgm:spPr/>
    </dgm:pt>
    <dgm:pt modelId="{8AD430AA-4D5E-424D-B85E-D4ED00A72BD4}" type="pres">
      <dgm:prSet presAssocID="{D7E58A97-B3D7-483A-9F8A-B098B0B831CC}"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Table"/>
        </a:ext>
      </dgm:extLst>
    </dgm:pt>
    <dgm:pt modelId="{19B4A912-02F0-4293-845D-182103844CD9}" type="pres">
      <dgm:prSet presAssocID="{D7E58A97-B3D7-483A-9F8A-B098B0B831CC}" presName="spaceRect" presStyleCnt="0"/>
      <dgm:spPr/>
    </dgm:pt>
    <dgm:pt modelId="{51C3222D-7503-4677-A654-9EBEF7834CE9}" type="pres">
      <dgm:prSet presAssocID="{D7E58A97-B3D7-483A-9F8A-B098B0B831CC}" presName="parTx" presStyleLbl="revTx" presStyleIdx="3" presStyleCnt="5">
        <dgm:presLayoutVars>
          <dgm:chMax val="0"/>
          <dgm:chPref val="0"/>
        </dgm:presLayoutVars>
      </dgm:prSet>
      <dgm:spPr/>
    </dgm:pt>
    <dgm:pt modelId="{4DC2A9AA-4C16-4B6E-B7A6-0C567DFFB928}" type="pres">
      <dgm:prSet presAssocID="{48EAA3F4-99EF-42A0-AF10-793572C7519A}" presName="sibTrans" presStyleCnt="0"/>
      <dgm:spPr/>
    </dgm:pt>
    <dgm:pt modelId="{FC5510BF-292A-4ABF-9B5C-611D633F3558}" type="pres">
      <dgm:prSet presAssocID="{D8C352A6-F4AE-44FE-AE62-3EDBF52E25B6}" presName="compNode" presStyleCnt="0"/>
      <dgm:spPr/>
    </dgm:pt>
    <dgm:pt modelId="{D5832A50-6EF5-4189-9D6E-FE6A6C35A569}" type="pres">
      <dgm:prSet presAssocID="{D8C352A6-F4AE-44FE-AE62-3EDBF52E25B6}" presName="bgRect" presStyleLbl="bgShp" presStyleIdx="4" presStyleCnt="5"/>
      <dgm:spPr/>
    </dgm:pt>
    <dgm:pt modelId="{23228619-3ECA-4B90-883A-D9C7213971CE}" type="pres">
      <dgm:prSet presAssocID="{D8C352A6-F4AE-44FE-AE62-3EDBF52E25B6}"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dgm:spPr>
      <dgm:extLst>
        <a:ext uri="{E40237B7-FDA0-4F09-8148-C483321AD2D9}">
          <dgm14:cNvPr xmlns:dgm14="http://schemas.microsoft.com/office/drawing/2010/diagram" id="0" name="" descr="Scales of Justice"/>
        </a:ext>
      </dgm:extLst>
    </dgm:pt>
    <dgm:pt modelId="{BD8BA3C0-112F-4C2C-B991-A7194FAF9CCB}" type="pres">
      <dgm:prSet presAssocID="{D8C352A6-F4AE-44FE-AE62-3EDBF52E25B6}" presName="spaceRect" presStyleCnt="0"/>
      <dgm:spPr/>
    </dgm:pt>
    <dgm:pt modelId="{EB59D920-C6F7-4B97-B6E9-4D1E6D2D0F5D}" type="pres">
      <dgm:prSet presAssocID="{D8C352A6-F4AE-44FE-AE62-3EDBF52E25B6}" presName="parTx" presStyleLbl="revTx" presStyleIdx="4" presStyleCnt="5">
        <dgm:presLayoutVars>
          <dgm:chMax val="0"/>
          <dgm:chPref val="0"/>
        </dgm:presLayoutVars>
      </dgm:prSet>
      <dgm:spPr/>
    </dgm:pt>
  </dgm:ptLst>
  <dgm:cxnLst>
    <dgm:cxn modelId="{D7896B1F-48C7-47E6-B485-E7CD58122DB6}" type="presOf" srcId="{D7E58A97-B3D7-483A-9F8A-B098B0B831CC}" destId="{51C3222D-7503-4677-A654-9EBEF7834CE9}" srcOrd="0" destOrd="0" presId="urn:microsoft.com/office/officeart/2018/2/layout/IconVerticalSolidList"/>
    <dgm:cxn modelId="{F2268B97-20B2-4F45-AA06-8DD21C46C492}" type="presOf" srcId="{66F3AE73-9809-4338-A6F2-74BB234BC6DA}" destId="{A746C9AC-3F14-431A-9CF2-C8B7B82311F0}" srcOrd="0" destOrd="0" presId="urn:microsoft.com/office/officeart/2018/2/layout/IconVerticalSolidList"/>
    <dgm:cxn modelId="{78C700A2-7BF6-4ACC-A99C-D7AF263D475D}" type="presOf" srcId="{178DDFD3-F663-4F01-9C23-8026070EA558}" destId="{FFA10E21-FCFC-4857-A7BC-0596004439AC}" srcOrd="0" destOrd="0" presId="urn:microsoft.com/office/officeart/2018/2/layout/IconVerticalSolidList"/>
    <dgm:cxn modelId="{F95AA9B1-23BB-4124-9887-B17DDC537D4B}" type="presOf" srcId="{3F52FC89-E48F-4464-83AB-38CC0199E196}" destId="{42DCB60F-65EE-440A-B167-6A2C8CB83FA7}" srcOrd="0" destOrd="0" presId="urn:microsoft.com/office/officeart/2018/2/layout/IconVerticalSolidList"/>
    <dgm:cxn modelId="{5D8B2DB6-9F57-4E57-9AFA-A4F4375811A5}" type="presOf" srcId="{D8C352A6-F4AE-44FE-AE62-3EDBF52E25B6}" destId="{EB59D920-C6F7-4B97-B6E9-4D1E6D2D0F5D}" srcOrd="0" destOrd="0" presId="urn:microsoft.com/office/officeart/2018/2/layout/IconVerticalSolidList"/>
    <dgm:cxn modelId="{997E98B8-39E1-4059-90D7-1BC30FED1652}" srcId="{3F52FC89-E48F-4464-83AB-38CC0199E196}" destId="{77773638-1375-462A-B0A5-0B76C8708DCE}" srcOrd="0" destOrd="0" parTransId="{AD51E52B-74DB-44C3-A719-D05AFADC182B}" sibTransId="{2E258253-090F-4936-A40D-F6039FFEA578}"/>
    <dgm:cxn modelId="{A76BFBBF-4B57-47A3-95CB-CC1D9813974E}" srcId="{3F52FC89-E48F-4464-83AB-38CC0199E196}" destId="{D8C352A6-F4AE-44FE-AE62-3EDBF52E25B6}" srcOrd="4" destOrd="0" parTransId="{32D1119E-9E96-4C5D-9052-B23F1573B74F}" sibTransId="{3958867A-489F-4CB3-9822-29A2796FAD18}"/>
    <dgm:cxn modelId="{71EE87C3-B3CE-4D66-9DEF-00A96CE2E4EA}" srcId="{3F52FC89-E48F-4464-83AB-38CC0199E196}" destId="{66F3AE73-9809-4338-A6F2-74BB234BC6DA}" srcOrd="2" destOrd="0" parTransId="{9B521697-CBFF-4F6A-B3BB-E858C351FF52}" sibTransId="{61EF715B-8361-4DD0-8C86-F761D2A4094F}"/>
    <dgm:cxn modelId="{B5CD06D2-E786-45CE-92E0-43D2DF70EAE1}" srcId="{3F52FC89-E48F-4464-83AB-38CC0199E196}" destId="{D7E58A97-B3D7-483A-9F8A-B098B0B831CC}" srcOrd="3" destOrd="0" parTransId="{561F94AE-EE60-4F86-B430-23914F2A9E8E}" sibTransId="{48EAA3F4-99EF-42A0-AF10-793572C7519A}"/>
    <dgm:cxn modelId="{D672E2ED-4853-48CE-8A62-009CA599273A}" type="presOf" srcId="{77773638-1375-462A-B0A5-0B76C8708DCE}" destId="{B42E8ABC-39B7-43FE-9FBC-BE9BDA2DA610}" srcOrd="0" destOrd="0" presId="urn:microsoft.com/office/officeart/2018/2/layout/IconVerticalSolidList"/>
    <dgm:cxn modelId="{EB4D62FB-F410-4F5D-9CD8-7F254705FA3D}" srcId="{3F52FC89-E48F-4464-83AB-38CC0199E196}" destId="{178DDFD3-F663-4F01-9C23-8026070EA558}" srcOrd="1" destOrd="0" parTransId="{D6555B30-8CBB-49E3-8825-CC651EF45C1E}" sibTransId="{ECBBC97C-2760-4C28-A6BD-41EE016B13C9}"/>
    <dgm:cxn modelId="{221B52E9-BCC0-4C2D-B4A0-B52EE9D9CE0A}" type="presParOf" srcId="{42DCB60F-65EE-440A-B167-6A2C8CB83FA7}" destId="{DC67FB83-5859-4A52-82C9-A6FC96F14FD7}" srcOrd="0" destOrd="0" presId="urn:microsoft.com/office/officeart/2018/2/layout/IconVerticalSolidList"/>
    <dgm:cxn modelId="{E94DDC6D-D860-41CB-9C63-E3A3F5BADB07}" type="presParOf" srcId="{DC67FB83-5859-4A52-82C9-A6FC96F14FD7}" destId="{7C0C489F-64C0-4C0F-9438-EF649B243B4B}" srcOrd="0" destOrd="0" presId="urn:microsoft.com/office/officeart/2018/2/layout/IconVerticalSolidList"/>
    <dgm:cxn modelId="{C3868F25-8D9E-4EA6-8458-9DA4008A9051}" type="presParOf" srcId="{DC67FB83-5859-4A52-82C9-A6FC96F14FD7}" destId="{D96F02A0-7C00-4A1D-A315-04E39E3300BA}" srcOrd="1" destOrd="0" presId="urn:microsoft.com/office/officeart/2018/2/layout/IconVerticalSolidList"/>
    <dgm:cxn modelId="{C11C648A-AB93-448B-BF17-9E77BE0E98FB}" type="presParOf" srcId="{DC67FB83-5859-4A52-82C9-A6FC96F14FD7}" destId="{47FF41F4-B9CF-4548-B09F-4C7EBFF13E3D}" srcOrd="2" destOrd="0" presId="urn:microsoft.com/office/officeart/2018/2/layout/IconVerticalSolidList"/>
    <dgm:cxn modelId="{1A22D228-BBAE-4C8E-8B46-F37348C8E712}" type="presParOf" srcId="{DC67FB83-5859-4A52-82C9-A6FC96F14FD7}" destId="{B42E8ABC-39B7-43FE-9FBC-BE9BDA2DA610}" srcOrd="3" destOrd="0" presId="urn:microsoft.com/office/officeart/2018/2/layout/IconVerticalSolidList"/>
    <dgm:cxn modelId="{206A348C-9E97-4556-A367-361E3DC3A24D}" type="presParOf" srcId="{42DCB60F-65EE-440A-B167-6A2C8CB83FA7}" destId="{36A961D1-4AF6-4E22-AA71-778F2ECB0E0D}" srcOrd="1" destOrd="0" presId="urn:microsoft.com/office/officeart/2018/2/layout/IconVerticalSolidList"/>
    <dgm:cxn modelId="{E6EBFFA6-2868-42FA-9DBC-601677D1A1B8}" type="presParOf" srcId="{42DCB60F-65EE-440A-B167-6A2C8CB83FA7}" destId="{35CC57EE-52C5-4C8B-9DE4-594E01D2F5F4}" srcOrd="2" destOrd="0" presId="urn:microsoft.com/office/officeart/2018/2/layout/IconVerticalSolidList"/>
    <dgm:cxn modelId="{E87E9266-BB03-4E55-9F2C-EBB2B49ABAB4}" type="presParOf" srcId="{35CC57EE-52C5-4C8B-9DE4-594E01D2F5F4}" destId="{07A29F42-8D2D-4A8F-B294-6569A9E4EC81}" srcOrd="0" destOrd="0" presId="urn:microsoft.com/office/officeart/2018/2/layout/IconVerticalSolidList"/>
    <dgm:cxn modelId="{39557E45-117B-463A-B680-392EDE2BDECB}" type="presParOf" srcId="{35CC57EE-52C5-4C8B-9DE4-594E01D2F5F4}" destId="{49FA6FAB-14E2-45DA-997D-5B68D3632198}" srcOrd="1" destOrd="0" presId="urn:microsoft.com/office/officeart/2018/2/layout/IconVerticalSolidList"/>
    <dgm:cxn modelId="{E79A969F-FE24-41C1-9E9E-D384FC0F1A3D}" type="presParOf" srcId="{35CC57EE-52C5-4C8B-9DE4-594E01D2F5F4}" destId="{0037F45F-AF59-4F31-A464-E27E79138F89}" srcOrd="2" destOrd="0" presId="urn:microsoft.com/office/officeart/2018/2/layout/IconVerticalSolidList"/>
    <dgm:cxn modelId="{135377B7-1D62-4DCE-9195-2F6B5EA896FB}" type="presParOf" srcId="{35CC57EE-52C5-4C8B-9DE4-594E01D2F5F4}" destId="{FFA10E21-FCFC-4857-A7BC-0596004439AC}" srcOrd="3" destOrd="0" presId="urn:microsoft.com/office/officeart/2018/2/layout/IconVerticalSolidList"/>
    <dgm:cxn modelId="{D37597CE-3573-48B3-A5CB-04EBD79CA13B}" type="presParOf" srcId="{42DCB60F-65EE-440A-B167-6A2C8CB83FA7}" destId="{8105413C-C327-42BE-9FC0-6DB8BC9D0BA3}" srcOrd="3" destOrd="0" presId="urn:microsoft.com/office/officeart/2018/2/layout/IconVerticalSolidList"/>
    <dgm:cxn modelId="{8D7CCDBB-0B95-43F0-BF07-60D4D1E72DE1}" type="presParOf" srcId="{42DCB60F-65EE-440A-B167-6A2C8CB83FA7}" destId="{311EEEC4-25E1-41F6-ACE0-F4170B2EFC8A}" srcOrd="4" destOrd="0" presId="urn:microsoft.com/office/officeart/2018/2/layout/IconVerticalSolidList"/>
    <dgm:cxn modelId="{4468BE26-257F-48F1-BA10-1AE3D9B12677}" type="presParOf" srcId="{311EEEC4-25E1-41F6-ACE0-F4170B2EFC8A}" destId="{A6AC47A9-57ED-421E-9FDA-3168826AD450}" srcOrd="0" destOrd="0" presId="urn:microsoft.com/office/officeart/2018/2/layout/IconVerticalSolidList"/>
    <dgm:cxn modelId="{693CD80D-2B4E-4B02-83C8-F650E57AF726}" type="presParOf" srcId="{311EEEC4-25E1-41F6-ACE0-F4170B2EFC8A}" destId="{1D8D3CA6-5FBC-4309-8B62-B83A0A989063}" srcOrd="1" destOrd="0" presId="urn:microsoft.com/office/officeart/2018/2/layout/IconVerticalSolidList"/>
    <dgm:cxn modelId="{F76E285B-E2C3-43E6-ABDD-5517FD11861B}" type="presParOf" srcId="{311EEEC4-25E1-41F6-ACE0-F4170B2EFC8A}" destId="{DA6B08C2-979E-4A72-9A3C-A0EEB303F5D2}" srcOrd="2" destOrd="0" presId="urn:microsoft.com/office/officeart/2018/2/layout/IconVerticalSolidList"/>
    <dgm:cxn modelId="{B1BF62AF-6C08-40B0-93A1-CF160953F80C}" type="presParOf" srcId="{311EEEC4-25E1-41F6-ACE0-F4170B2EFC8A}" destId="{A746C9AC-3F14-431A-9CF2-C8B7B82311F0}" srcOrd="3" destOrd="0" presId="urn:microsoft.com/office/officeart/2018/2/layout/IconVerticalSolidList"/>
    <dgm:cxn modelId="{0A14BD4F-56BB-4CC7-9073-24E8C99E814C}" type="presParOf" srcId="{42DCB60F-65EE-440A-B167-6A2C8CB83FA7}" destId="{FEF9AD4C-ED0E-4462-BE85-801DC043A692}" srcOrd="5" destOrd="0" presId="urn:microsoft.com/office/officeart/2018/2/layout/IconVerticalSolidList"/>
    <dgm:cxn modelId="{1E3793D4-75C2-4543-B3B3-B59557347B4D}" type="presParOf" srcId="{42DCB60F-65EE-440A-B167-6A2C8CB83FA7}" destId="{B348A839-8421-48BE-BD15-59833879EBEB}" srcOrd="6" destOrd="0" presId="urn:microsoft.com/office/officeart/2018/2/layout/IconVerticalSolidList"/>
    <dgm:cxn modelId="{4111A32D-D2F0-4096-9AB8-7040CE64E00E}" type="presParOf" srcId="{B348A839-8421-48BE-BD15-59833879EBEB}" destId="{0A2D3A48-C918-4609-8721-B9A94C94F630}" srcOrd="0" destOrd="0" presId="urn:microsoft.com/office/officeart/2018/2/layout/IconVerticalSolidList"/>
    <dgm:cxn modelId="{BCA33706-A30A-477B-AF6A-DC514A20C404}" type="presParOf" srcId="{B348A839-8421-48BE-BD15-59833879EBEB}" destId="{8AD430AA-4D5E-424D-B85E-D4ED00A72BD4}" srcOrd="1" destOrd="0" presId="urn:microsoft.com/office/officeart/2018/2/layout/IconVerticalSolidList"/>
    <dgm:cxn modelId="{3CA3D665-E5AB-4358-874A-53507113BAED}" type="presParOf" srcId="{B348A839-8421-48BE-BD15-59833879EBEB}" destId="{19B4A912-02F0-4293-845D-182103844CD9}" srcOrd="2" destOrd="0" presId="urn:microsoft.com/office/officeart/2018/2/layout/IconVerticalSolidList"/>
    <dgm:cxn modelId="{6106C7E3-06F3-4381-9B1B-13374D2C0585}" type="presParOf" srcId="{B348A839-8421-48BE-BD15-59833879EBEB}" destId="{51C3222D-7503-4677-A654-9EBEF7834CE9}" srcOrd="3" destOrd="0" presId="urn:microsoft.com/office/officeart/2018/2/layout/IconVerticalSolidList"/>
    <dgm:cxn modelId="{38DEAEF6-DCEF-4E42-ADF9-A132D1DD7B53}" type="presParOf" srcId="{42DCB60F-65EE-440A-B167-6A2C8CB83FA7}" destId="{4DC2A9AA-4C16-4B6E-B7A6-0C567DFFB928}" srcOrd="7" destOrd="0" presId="urn:microsoft.com/office/officeart/2018/2/layout/IconVerticalSolidList"/>
    <dgm:cxn modelId="{E10A30C0-4810-4A45-9667-51CD4B1A1F75}" type="presParOf" srcId="{42DCB60F-65EE-440A-B167-6A2C8CB83FA7}" destId="{FC5510BF-292A-4ABF-9B5C-611D633F3558}" srcOrd="8" destOrd="0" presId="urn:microsoft.com/office/officeart/2018/2/layout/IconVerticalSolidList"/>
    <dgm:cxn modelId="{CA39C018-2028-46B6-B203-9B9A18370B53}" type="presParOf" srcId="{FC5510BF-292A-4ABF-9B5C-611D633F3558}" destId="{D5832A50-6EF5-4189-9D6E-FE6A6C35A569}" srcOrd="0" destOrd="0" presId="urn:microsoft.com/office/officeart/2018/2/layout/IconVerticalSolidList"/>
    <dgm:cxn modelId="{CED15C38-3240-47E7-99F3-DDF176C1E9F9}" type="presParOf" srcId="{FC5510BF-292A-4ABF-9B5C-611D633F3558}" destId="{23228619-3ECA-4B90-883A-D9C7213971CE}" srcOrd="1" destOrd="0" presId="urn:microsoft.com/office/officeart/2018/2/layout/IconVerticalSolidList"/>
    <dgm:cxn modelId="{781569F0-14AF-47B1-BDB2-065FB43C319E}" type="presParOf" srcId="{FC5510BF-292A-4ABF-9B5C-611D633F3558}" destId="{BD8BA3C0-112F-4C2C-B991-A7194FAF9CCB}" srcOrd="2" destOrd="0" presId="urn:microsoft.com/office/officeart/2018/2/layout/IconVerticalSolidList"/>
    <dgm:cxn modelId="{43181A35-54DE-47B6-83B5-A7D7CDC50823}" type="presParOf" srcId="{FC5510BF-292A-4ABF-9B5C-611D633F3558}" destId="{EB59D920-C6F7-4B97-B6E9-4D1E6D2D0F5D}"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5CCC132-919C-4B56-AF8F-CE7EB4E639DC}"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1B184E3E-C4AA-40B1-BAA0-41EBE4C79D39}">
      <dgm:prSet custT="1"/>
      <dgm:spPr/>
      <dgm:t>
        <a:bodyPr/>
        <a:lstStyle/>
        <a:p>
          <a:r>
            <a:rPr lang="en-US" sz="2800" dirty="0">
              <a:latin typeface="Arial Nova" panose="020B0504020202020204" pitchFamily="34" charset="0"/>
            </a:rPr>
            <a:t>Any of the three conditions must apply to extend Title IX jurisdiction off campus:</a:t>
          </a:r>
        </a:p>
      </dgm:t>
    </dgm:pt>
    <dgm:pt modelId="{836070CB-F91A-4047-AD07-AD42CDF80FEE}" type="parTrans" cxnId="{42874F80-7252-432B-A02B-5A50527C6EDC}">
      <dgm:prSet/>
      <dgm:spPr/>
      <dgm:t>
        <a:bodyPr/>
        <a:lstStyle/>
        <a:p>
          <a:endParaRPr lang="en-US"/>
        </a:p>
      </dgm:t>
    </dgm:pt>
    <dgm:pt modelId="{6CC080C3-DB5D-4052-87C5-DCCC1C9D1585}" type="sibTrans" cxnId="{42874F80-7252-432B-A02B-5A50527C6EDC}">
      <dgm:prSet/>
      <dgm:spPr/>
      <dgm:t>
        <a:bodyPr/>
        <a:lstStyle/>
        <a:p>
          <a:endParaRPr lang="en-US"/>
        </a:p>
      </dgm:t>
    </dgm:pt>
    <dgm:pt modelId="{BE526DDD-888C-4F91-A7DE-057974182093}">
      <dgm:prSet custT="1"/>
      <dgm:spPr/>
      <dgm:t>
        <a:bodyPr/>
        <a:lstStyle/>
        <a:p>
          <a:pPr>
            <a:buClr>
              <a:schemeClr val="accent1">
                <a:lumMod val="75000"/>
              </a:schemeClr>
            </a:buClr>
            <a:buSzPct val="145000"/>
          </a:pPr>
          <a:r>
            <a:rPr lang="en-US" sz="2400" dirty="0">
              <a:latin typeface="Arial Nova" panose="020B0504020202020204" pitchFamily="34" charset="0"/>
            </a:rPr>
            <a:t>Incident occurs as part of the College's "operations";</a:t>
          </a:r>
        </a:p>
      </dgm:t>
    </dgm:pt>
    <dgm:pt modelId="{5C299849-A5C8-4879-A60D-461743BCFBA4}" type="sibTrans" cxnId="{6A9B3EA8-D4E5-4916-8545-63B1B046C723}">
      <dgm:prSet/>
      <dgm:spPr/>
      <dgm:t>
        <a:bodyPr/>
        <a:lstStyle/>
        <a:p>
          <a:endParaRPr lang="en-US"/>
        </a:p>
      </dgm:t>
    </dgm:pt>
    <dgm:pt modelId="{B2DD7ED7-0328-470E-A687-6AB30925FBF0}" type="parTrans" cxnId="{6A9B3EA8-D4E5-4916-8545-63B1B046C723}">
      <dgm:prSet/>
      <dgm:spPr/>
      <dgm:t>
        <a:bodyPr/>
        <a:lstStyle/>
        <a:p>
          <a:endParaRPr lang="en-US"/>
        </a:p>
      </dgm:t>
    </dgm:pt>
    <dgm:pt modelId="{E9AD1C25-9EBC-47BF-8E05-0EBBD91AB6A3}">
      <dgm:prSet custT="1"/>
      <dgm:spPr/>
      <dgm:t>
        <a:bodyPr/>
        <a:lstStyle/>
        <a:p>
          <a:pPr>
            <a:buClr>
              <a:schemeClr val="accent1">
                <a:lumMod val="75000"/>
              </a:schemeClr>
            </a:buClr>
            <a:buSzPct val="145000"/>
          </a:pPr>
          <a:r>
            <a:rPr lang="en-US" sz="2400" dirty="0">
              <a:latin typeface="Arial Nova" panose="020B0504020202020204" pitchFamily="34" charset="0"/>
            </a:rPr>
            <a:t>If the College exercised substantial control over the respondent and the context of alleged sexual harassment; or</a:t>
          </a:r>
        </a:p>
      </dgm:t>
    </dgm:pt>
    <dgm:pt modelId="{4F255684-B450-4A2B-83CE-AB92A853DDD0}" type="sibTrans" cxnId="{0EFAB7E2-42C6-45E2-B73F-811405E54CEF}">
      <dgm:prSet/>
      <dgm:spPr/>
      <dgm:t>
        <a:bodyPr/>
        <a:lstStyle/>
        <a:p>
          <a:endParaRPr lang="en-US"/>
        </a:p>
      </dgm:t>
    </dgm:pt>
    <dgm:pt modelId="{D09D2DCF-E012-49F6-A379-55ED286D33AF}" type="parTrans" cxnId="{0EFAB7E2-42C6-45E2-B73F-811405E54CEF}">
      <dgm:prSet/>
      <dgm:spPr/>
      <dgm:t>
        <a:bodyPr/>
        <a:lstStyle/>
        <a:p>
          <a:endParaRPr lang="en-US"/>
        </a:p>
      </dgm:t>
    </dgm:pt>
    <dgm:pt modelId="{4BBFB1D4-A8E4-44FE-96B2-24495E1BC309}">
      <dgm:prSet custT="1"/>
      <dgm:spPr/>
      <dgm:t>
        <a:bodyPr/>
        <a:lstStyle/>
        <a:p>
          <a:pPr>
            <a:buClr>
              <a:schemeClr val="accent1">
                <a:lumMod val="75000"/>
              </a:schemeClr>
            </a:buClr>
            <a:buSzPct val="145000"/>
          </a:pPr>
          <a:r>
            <a:rPr lang="en-US" sz="2400" dirty="0">
              <a:latin typeface="Arial Nova" panose="020B0504020202020204" pitchFamily="34" charset="0"/>
            </a:rPr>
            <a:t>Incident occurred in an off-campus building owned or controlled by a student organization officially recognized by the College.</a:t>
          </a:r>
        </a:p>
      </dgm:t>
    </dgm:pt>
    <dgm:pt modelId="{E2290107-9BCC-43B3-AA09-78DF88C74FB0}" type="sibTrans" cxnId="{D45E9EE2-4EA3-48BC-934B-36FA2D8981CE}">
      <dgm:prSet/>
      <dgm:spPr/>
      <dgm:t>
        <a:bodyPr/>
        <a:lstStyle/>
        <a:p>
          <a:endParaRPr lang="en-US"/>
        </a:p>
      </dgm:t>
    </dgm:pt>
    <dgm:pt modelId="{51E71657-EAFB-487B-B98A-6A3377F45EFE}" type="parTrans" cxnId="{D45E9EE2-4EA3-48BC-934B-36FA2D8981CE}">
      <dgm:prSet/>
      <dgm:spPr/>
      <dgm:t>
        <a:bodyPr/>
        <a:lstStyle/>
        <a:p>
          <a:endParaRPr lang="en-US"/>
        </a:p>
      </dgm:t>
    </dgm:pt>
    <dgm:pt modelId="{A095DB8B-3AE1-4085-9202-F49986D4FFC6}">
      <dgm:prSet custT="1"/>
      <dgm:spPr/>
      <dgm:t>
        <a:bodyPr/>
        <a:lstStyle/>
        <a:p>
          <a:pPr>
            <a:buClr>
              <a:schemeClr val="accent1">
                <a:lumMod val="75000"/>
              </a:schemeClr>
            </a:buClr>
            <a:buSzPct val="145000"/>
          </a:pPr>
          <a:endParaRPr lang="en-US" sz="2400" dirty="0">
            <a:latin typeface="Arial Nova" panose="020B0504020202020204" pitchFamily="34" charset="0"/>
          </a:endParaRPr>
        </a:p>
      </dgm:t>
    </dgm:pt>
    <dgm:pt modelId="{0D9593D4-05E4-4A11-AB73-6E02C435496F}" type="parTrans" cxnId="{EE636ECD-4DCC-4313-96AF-0F4CB970C361}">
      <dgm:prSet/>
      <dgm:spPr/>
      <dgm:t>
        <a:bodyPr/>
        <a:lstStyle/>
        <a:p>
          <a:endParaRPr lang="en-US"/>
        </a:p>
      </dgm:t>
    </dgm:pt>
    <dgm:pt modelId="{D341F56D-2647-457C-8380-B1A37F662A95}" type="sibTrans" cxnId="{EE636ECD-4DCC-4313-96AF-0F4CB970C361}">
      <dgm:prSet/>
      <dgm:spPr/>
      <dgm:t>
        <a:bodyPr/>
        <a:lstStyle/>
        <a:p>
          <a:endParaRPr lang="en-US"/>
        </a:p>
      </dgm:t>
    </dgm:pt>
    <dgm:pt modelId="{DC3FF796-56E1-4FD0-896F-18FA2ED09326}">
      <dgm:prSet custT="1"/>
      <dgm:spPr/>
      <dgm:t>
        <a:bodyPr/>
        <a:lstStyle/>
        <a:p>
          <a:pPr>
            <a:buClr>
              <a:schemeClr val="accent1">
                <a:lumMod val="75000"/>
              </a:schemeClr>
            </a:buClr>
            <a:buSzPct val="145000"/>
          </a:pPr>
          <a:endParaRPr lang="en-US" sz="2400" dirty="0">
            <a:latin typeface="Arial Nova" panose="020B0504020202020204" pitchFamily="34" charset="0"/>
          </a:endParaRPr>
        </a:p>
      </dgm:t>
    </dgm:pt>
    <dgm:pt modelId="{FD4B64C4-EE3F-45BC-A139-B2AEADC67DA7}" type="parTrans" cxnId="{367858A8-F2AD-4FC5-A6B2-92301E5D71BF}">
      <dgm:prSet/>
      <dgm:spPr/>
      <dgm:t>
        <a:bodyPr/>
        <a:lstStyle/>
        <a:p>
          <a:endParaRPr lang="en-US"/>
        </a:p>
      </dgm:t>
    </dgm:pt>
    <dgm:pt modelId="{C11CB68F-FFB6-4156-BB80-171AC11D9D2B}" type="sibTrans" cxnId="{367858A8-F2AD-4FC5-A6B2-92301E5D71BF}">
      <dgm:prSet/>
      <dgm:spPr/>
      <dgm:t>
        <a:bodyPr/>
        <a:lstStyle/>
        <a:p>
          <a:endParaRPr lang="en-US"/>
        </a:p>
      </dgm:t>
    </dgm:pt>
    <dgm:pt modelId="{654C87AE-FE86-495B-A0AC-738D4BBD3AE3}" type="pres">
      <dgm:prSet presAssocID="{B5CCC132-919C-4B56-AF8F-CE7EB4E639DC}" presName="linear" presStyleCnt="0">
        <dgm:presLayoutVars>
          <dgm:animLvl val="lvl"/>
          <dgm:resizeHandles val="exact"/>
        </dgm:presLayoutVars>
      </dgm:prSet>
      <dgm:spPr/>
    </dgm:pt>
    <dgm:pt modelId="{FF1304D1-66DD-4D65-B128-4AA071848F58}" type="pres">
      <dgm:prSet presAssocID="{1B184E3E-C4AA-40B1-BAA0-41EBE4C79D39}" presName="parentText" presStyleLbl="node1" presStyleIdx="0" presStyleCnt="1">
        <dgm:presLayoutVars>
          <dgm:chMax val="0"/>
          <dgm:bulletEnabled val="1"/>
        </dgm:presLayoutVars>
      </dgm:prSet>
      <dgm:spPr/>
    </dgm:pt>
    <dgm:pt modelId="{561210FF-CA28-45C9-AEEE-F5F6963A3460}" type="pres">
      <dgm:prSet presAssocID="{1B184E3E-C4AA-40B1-BAA0-41EBE4C79D39}" presName="childText" presStyleLbl="revTx" presStyleIdx="0" presStyleCnt="1">
        <dgm:presLayoutVars>
          <dgm:bulletEnabled val="1"/>
        </dgm:presLayoutVars>
      </dgm:prSet>
      <dgm:spPr/>
    </dgm:pt>
  </dgm:ptLst>
  <dgm:cxnLst>
    <dgm:cxn modelId="{74504F01-7D69-4EFC-9523-05BE96C06608}" type="presOf" srcId="{1B184E3E-C4AA-40B1-BAA0-41EBE4C79D39}" destId="{FF1304D1-66DD-4D65-B128-4AA071848F58}" srcOrd="0" destOrd="0" presId="urn:microsoft.com/office/officeart/2005/8/layout/vList2"/>
    <dgm:cxn modelId="{10D6741B-93DD-4D83-9B97-CB9DB84461BA}" type="presOf" srcId="{A095DB8B-3AE1-4085-9202-F49986D4FFC6}" destId="{561210FF-CA28-45C9-AEEE-F5F6963A3460}" srcOrd="0" destOrd="1" presId="urn:microsoft.com/office/officeart/2005/8/layout/vList2"/>
    <dgm:cxn modelId="{8A86D623-C460-4F61-88AC-D50CAE3D9CFF}" type="presOf" srcId="{B5CCC132-919C-4B56-AF8F-CE7EB4E639DC}" destId="{654C87AE-FE86-495B-A0AC-738D4BBD3AE3}" srcOrd="0" destOrd="0" presId="urn:microsoft.com/office/officeart/2005/8/layout/vList2"/>
    <dgm:cxn modelId="{C1EE3E25-557F-4B32-BEEF-6A2C4E21A259}" type="presOf" srcId="{4BBFB1D4-A8E4-44FE-96B2-24495E1BC309}" destId="{561210FF-CA28-45C9-AEEE-F5F6963A3460}" srcOrd="0" destOrd="4" presId="urn:microsoft.com/office/officeart/2005/8/layout/vList2"/>
    <dgm:cxn modelId="{42874F80-7252-432B-A02B-5A50527C6EDC}" srcId="{B5CCC132-919C-4B56-AF8F-CE7EB4E639DC}" destId="{1B184E3E-C4AA-40B1-BAA0-41EBE4C79D39}" srcOrd="0" destOrd="0" parTransId="{836070CB-F91A-4047-AD07-AD42CDF80FEE}" sibTransId="{6CC080C3-DB5D-4052-87C5-DCCC1C9D1585}"/>
    <dgm:cxn modelId="{60F84B8C-79E1-46FA-A95A-B60B85FFC3AF}" type="presOf" srcId="{DC3FF796-56E1-4FD0-896F-18FA2ED09326}" destId="{561210FF-CA28-45C9-AEEE-F5F6963A3460}" srcOrd="0" destOrd="3" presId="urn:microsoft.com/office/officeart/2005/8/layout/vList2"/>
    <dgm:cxn modelId="{6A9B3EA8-D4E5-4916-8545-63B1B046C723}" srcId="{1B184E3E-C4AA-40B1-BAA0-41EBE4C79D39}" destId="{BE526DDD-888C-4F91-A7DE-057974182093}" srcOrd="0" destOrd="0" parTransId="{B2DD7ED7-0328-470E-A687-6AB30925FBF0}" sibTransId="{5C299849-A5C8-4879-A60D-461743BCFBA4}"/>
    <dgm:cxn modelId="{367858A8-F2AD-4FC5-A6B2-92301E5D71BF}" srcId="{1B184E3E-C4AA-40B1-BAA0-41EBE4C79D39}" destId="{DC3FF796-56E1-4FD0-896F-18FA2ED09326}" srcOrd="3" destOrd="0" parTransId="{FD4B64C4-EE3F-45BC-A139-B2AEADC67DA7}" sibTransId="{C11CB68F-FFB6-4156-BB80-171AC11D9D2B}"/>
    <dgm:cxn modelId="{022310B0-D07B-4025-9DEA-EA0844116E79}" type="presOf" srcId="{BE526DDD-888C-4F91-A7DE-057974182093}" destId="{561210FF-CA28-45C9-AEEE-F5F6963A3460}" srcOrd="0" destOrd="0" presId="urn:microsoft.com/office/officeart/2005/8/layout/vList2"/>
    <dgm:cxn modelId="{035A4DC1-360E-4506-9FFE-C9405651E485}" type="presOf" srcId="{E9AD1C25-9EBC-47BF-8E05-0EBBD91AB6A3}" destId="{561210FF-CA28-45C9-AEEE-F5F6963A3460}" srcOrd="0" destOrd="2" presId="urn:microsoft.com/office/officeart/2005/8/layout/vList2"/>
    <dgm:cxn modelId="{EE636ECD-4DCC-4313-96AF-0F4CB970C361}" srcId="{1B184E3E-C4AA-40B1-BAA0-41EBE4C79D39}" destId="{A095DB8B-3AE1-4085-9202-F49986D4FFC6}" srcOrd="1" destOrd="0" parTransId="{0D9593D4-05E4-4A11-AB73-6E02C435496F}" sibTransId="{D341F56D-2647-457C-8380-B1A37F662A95}"/>
    <dgm:cxn modelId="{D45E9EE2-4EA3-48BC-934B-36FA2D8981CE}" srcId="{1B184E3E-C4AA-40B1-BAA0-41EBE4C79D39}" destId="{4BBFB1D4-A8E4-44FE-96B2-24495E1BC309}" srcOrd="4" destOrd="0" parTransId="{51E71657-EAFB-487B-B98A-6A3377F45EFE}" sibTransId="{E2290107-9BCC-43B3-AA09-78DF88C74FB0}"/>
    <dgm:cxn modelId="{0EFAB7E2-42C6-45E2-B73F-811405E54CEF}" srcId="{1B184E3E-C4AA-40B1-BAA0-41EBE4C79D39}" destId="{E9AD1C25-9EBC-47BF-8E05-0EBBD91AB6A3}" srcOrd="2" destOrd="0" parTransId="{D09D2DCF-E012-49F6-A379-55ED286D33AF}" sibTransId="{4F255684-B450-4A2B-83CE-AB92A853DDD0}"/>
    <dgm:cxn modelId="{7EDE3C7D-5886-429E-BA1B-159F65E296B3}" type="presParOf" srcId="{654C87AE-FE86-495B-A0AC-738D4BBD3AE3}" destId="{FF1304D1-66DD-4D65-B128-4AA071848F58}" srcOrd="0" destOrd="0" presId="urn:microsoft.com/office/officeart/2005/8/layout/vList2"/>
    <dgm:cxn modelId="{4BCFD7F6-26E2-457D-A0D7-2C9451845CE0}" type="presParOf" srcId="{654C87AE-FE86-495B-A0AC-738D4BBD3AE3}" destId="{561210FF-CA28-45C9-AEEE-F5F6963A3460}"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0881FCA-3DA9-4A5B-B829-AB74EA9F56F0}" type="doc">
      <dgm:prSet loTypeId="urn:microsoft.com/office/officeart/2018/2/layout/IconLabelList" loCatId="icon" qsTypeId="urn:microsoft.com/office/officeart/2005/8/quickstyle/simple1" qsCatId="simple" csTypeId="urn:microsoft.com/office/officeart/2005/8/colors/accent1_2" csCatId="accent1" phldr="1"/>
      <dgm:spPr/>
      <dgm:t>
        <a:bodyPr/>
        <a:lstStyle/>
        <a:p>
          <a:endParaRPr lang="en-US"/>
        </a:p>
      </dgm:t>
    </dgm:pt>
    <dgm:pt modelId="{83110B57-025A-41EA-8FFE-9FA64C4781C6}">
      <dgm:prSet custT="1"/>
      <dgm:spPr/>
      <dgm:t>
        <a:bodyPr/>
        <a:lstStyle/>
        <a:p>
          <a:pPr>
            <a:lnSpc>
              <a:spcPct val="100000"/>
            </a:lnSpc>
          </a:pPr>
          <a:r>
            <a:rPr lang="en-US" sz="1800" dirty="0">
              <a:latin typeface="Arial Nova" panose="020B0504020202020204" pitchFamily="34" charset="0"/>
            </a:rPr>
            <a:t>Requirement to provide to all parties.</a:t>
          </a:r>
        </a:p>
      </dgm:t>
    </dgm:pt>
    <dgm:pt modelId="{86FAD00F-BA00-4EE5-BEBA-5B5BFF339CC1}" type="parTrans" cxnId="{9F50971C-246E-4ED2-AE57-53C34B020166}">
      <dgm:prSet/>
      <dgm:spPr/>
      <dgm:t>
        <a:bodyPr/>
        <a:lstStyle/>
        <a:p>
          <a:endParaRPr lang="en-US"/>
        </a:p>
      </dgm:t>
    </dgm:pt>
    <dgm:pt modelId="{3BA6C481-C340-4015-BC8A-314FDD0FA32A}" type="sibTrans" cxnId="{9F50971C-246E-4ED2-AE57-53C34B020166}">
      <dgm:prSet/>
      <dgm:spPr/>
      <dgm:t>
        <a:bodyPr/>
        <a:lstStyle/>
        <a:p>
          <a:endParaRPr lang="en-US"/>
        </a:p>
      </dgm:t>
    </dgm:pt>
    <dgm:pt modelId="{741017D4-11CD-4986-940F-A1298917EC50}">
      <dgm:prSet/>
      <dgm:spPr/>
      <dgm:t>
        <a:bodyPr/>
        <a:lstStyle/>
        <a:p>
          <a:pPr>
            <a:lnSpc>
              <a:spcPct val="100000"/>
            </a:lnSpc>
          </a:pPr>
          <a:r>
            <a:rPr lang="en-US" dirty="0">
              <a:latin typeface="Arial Nova" panose="020B0504020202020204" pitchFamily="34" charset="0"/>
            </a:rPr>
            <a:t>Equity.</a:t>
          </a:r>
        </a:p>
      </dgm:t>
    </dgm:pt>
    <dgm:pt modelId="{5C09EE1B-5DD3-42D4-8D01-21CB98E2447E}" type="parTrans" cxnId="{93C4BCB0-2CD8-4C28-BA25-6DFF58597240}">
      <dgm:prSet/>
      <dgm:spPr/>
      <dgm:t>
        <a:bodyPr/>
        <a:lstStyle/>
        <a:p>
          <a:endParaRPr lang="en-US"/>
        </a:p>
      </dgm:t>
    </dgm:pt>
    <dgm:pt modelId="{3E2A3497-8BF8-4E86-BCE7-51EB8113314C}" type="sibTrans" cxnId="{93C4BCB0-2CD8-4C28-BA25-6DFF58597240}">
      <dgm:prSet/>
      <dgm:spPr/>
      <dgm:t>
        <a:bodyPr/>
        <a:lstStyle/>
        <a:p>
          <a:endParaRPr lang="en-US"/>
        </a:p>
      </dgm:t>
    </dgm:pt>
    <dgm:pt modelId="{F552F23C-DB0A-4EE1-85EA-10C49B61FAB7}">
      <dgm:prSet/>
      <dgm:spPr/>
      <dgm:t>
        <a:bodyPr/>
        <a:lstStyle/>
        <a:p>
          <a:pPr>
            <a:lnSpc>
              <a:spcPct val="100000"/>
            </a:lnSpc>
          </a:pPr>
          <a:r>
            <a:rPr lang="en-US" dirty="0">
              <a:latin typeface="Arial Nova" panose="020B0504020202020204" pitchFamily="34" charset="0"/>
            </a:rPr>
            <a:t>Restoring access.</a:t>
          </a:r>
        </a:p>
      </dgm:t>
    </dgm:pt>
    <dgm:pt modelId="{AE26AD6B-539A-4CFE-8A9B-97F2BF501290}" type="parTrans" cxnId="{12520A92-2FA5-405B-9152-E7FC02C0949E}">
      <dgm:prSet/>
      <dgm:spPr/>
      <dgm:t>
        <a:bodyPr/>
        <a:lstStyle/>
        <a:p>
          <a:endParaRPr lang="en-US"/>
        </a:p>
      </dgm:t>
    </dgm:pt>
    <dgm:pt modelId="{B4FCB569-F6AF-4A68-B061-4FC6BAE903BB}" type="sibTrans" cxnId="{12520A92-2FA5-405B-9152-E7FC02C0949E}">
      <dgm:prSet/>
      <dgm:spPr/>
      <dgm:t>
        <a:bodyPr/>
        <a:lstStyle/>
        <a:p>
          <a:endParaRPr lang="en-US"/>
        </a:p>
      </dgm:t>
    </dgm:pt>
    <dgm:pt modelId="{A604A583-A303-4DD6-8442-B5A59608E979}">
      <dgm:prSet/>
      <dgm:spPr/>
      <dgm:t>
        <a:bodyPr/>
        <a:lstStyle/>
        <a:p>
          <a:pPr>
            <a:lnSpc>
              <a:spcPct val="100000"/>
            </a:lnSpc>
          </a:pPr>
          <a:r>
            <a:rPr lang="en-US" dirty="0">
              <a:latin typeface="Arial Nova" panose="020B0504020202020204" pitchFamily="34" charset="0"/>
            </a:rPr>
            <a:t>Empowering choice and agency.</a:t>
          </a:r>
        </a:p>
      </dgm:t>
    </dgm:pt>
    <dgm:pt modelId="{2B15B78F-CB6D-4ABA-A0A3-28D56C7DF77F}" type="parTrans" cxnId="{81A375B6-3690-4D81-A85C-919BA5E946EF}">
      <dgm:prSet/>
      <dgm:spPr/>
      <dgm:t>
        <a:bodyPr/>
        <a:lstStyle/>
        <a:p>
          <a:endParaRPr lang="en-US"/>
        </a:p>
      </dgm:t>
    </dgm:pt>
    <dgm:pt modelId="{3870F4C1-9FA3-4297-8A88-C96D15CD8D05}" type="sibTrans" cxnId="{81A375B6-3690-4D81-A85C-919BA5E946EF}">
      <dgm:prSet/>
      <dgm:spPr/>
      <dgm:t>
        <a:bodyPr/>
        <a:lstStyle/>
        <a:p>
          <a:endParaRPr lang="en-US"/>
        </a:p>
      </dgm:t>
    </dgm:pt>
    <dgm:pt modelId="{C375FE37-CE49-4D03-A0C1-E1608A3B71DC}">
      <dgm:prSet/>
      <dgm:spPr/>
      <dgm:t>
        <a:bodyPr/>
        <a:lstStyle/>
        <a:p>
          <a:pPr>
            <a:lnSpc>
              <a:spcPct val="100000"/>
            </a:lnSpc>
          </a:pPr>
          <a:r>
            <a:rPr lang="en-US" dirty="0">
              <a:latin typeface="Arial Nova" panose="020B0504020202020204" pitchFamily="34" charset="0"/>
            </a:rPr>
            <a:t>Addressing harm.</a:t>
          </a:r>
        </a:p>
      </dgm:t>
    </dgm:pt>
    <dgm:pt modelId="{7E3F1C4F-5DE6-47C1-94B0-3E81733C682F}" type="parTrans" cxnId="{4098A448-50C0-4C15-A526-B3755B096E96}">
      <dgm:prSet/>
      <dgm:spPr/>
      <dgm:t>
        <a:bodyPr/>
        <a:lstStyle/>
        <a:p>
          <a:endParaRPr lang="en-US"/>
        </a:p>
      </dgm:t>
    </dgm:pt>
    <dgm:pt modelId="{9A438BFC-36AD-4219-9D88-D24A11FC16A7}" type="sibTrans" cxnId="{4098A448-50C0-4C15-A526-B3755B096E96}">
      <dgm:prSet/>
      <dgm:spPr/>
      <dgm:t>
        <a:bodyPr/>
        <a:lstStyle/>
        <a:p>
          <a:endParaRPr lang="en-US"/>
        </a:p>
      </dgm:t>
    </dgm:pt>
    <dgm:pt modelId="{3DF6456E-4A7A-42F0-9872-B0C33F060A4C}" type="pres">
      <dgm:prSet presAssocID="{90881FCA-3DA9-4A5B-B829-AB74EA9F56F0}" presName="root" presStyleCnt="0">
        <dgm:presLayoutVars>
          <dgm:dir/>
          <dgm:resizeHandles val="exact"/>
        </dgm:presLayoutVars>
      </dgm:prSet>
      <dgm:spPr/>
    </dgm:pt>
    <dgm:pt modelId="{48B440F8-9FDC-4D92-B354-BB224AD84C61}" type="pres">
      <dgm:prSet presAssocID="{83110B57-025A-41EA-8FFE-9FA64C4781C6}" presName="compNode" presStyleCnt="0"/>
      <dgm:spPr/>
    </dgm:pt>
    <dgm:pt modelId="{4D523BD1-A52B-4058-8CA4-2DEE735B8EC2}" type="pres">
      <dgm:prSet presAssocID="{83110B57-025A-41EA-8FFE-9FA64C4781C6}"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Handshake"/>
        </a:ext>
      </dgm:extLst>
    </dgm:pt>
    <dgm:pt modelId="{49D21A22-F9FE-4A46-A446-5B8A60894CA9}" type="pres">
      <dgm:prSet presAssocID="{83110B57-025A-41EA-8FFE-9FA64C4781C6}" presName="spaceRect" presStyleCnt="0"/>
      <dgm:spPr/>
    </dgm:pt>
    <dgm:pt modelId="{F6AC056B-E14B-4ABE-8B3E-F83CA602E04C}" type="pres">
      <dgm:prSet presAssocID="{83110B57-025A-41EA-8FFE-9FA64C4781C6}" presName="textRect" presStyleLbl="revTx" presStyleIdx="0" presStyleCnt="5">
        <dgm:presLayoutVars>
          <dgm:chMax val="1"/>
          <dgm:chPref val="1"/>
        </dgm:presLayoutVars>
      </dgm:prSet>
      <dgm:spPr/>
    </dgm:pt>
    <dgm:pt modelId="{2CD97AC1-7A1B-4DE1-A9C1-7AB43DBC8A93}" type="pres">
      <dgm:prSet presAssocID="{3BA6C481-C340-4015-BC8A-314FDD0FA32A}" presName="sibTrans" presStyleCnt="0"/>
      <dgm:spPr/>
    </dgm:pt>
    <dgm:pt modelId="{DB79EF38-EFAF-4664-A1E7-B1FE669F1AEA}" type="pres">
      <dgm:prSet presAssocID="{741017D4-11CD-4986-940F-A1298917EC50}" presName="compNode" presStyleCnt="0"/>
      <dgm:spPr/>
    </dgm:pt>
    <dgm:pt modelId="{DD7A9692-9ECB-4E5B-8755-9EED971DE815}" type="pres">
      <dgm:prSet presAssocID="{741017D4-11CD-4986-940F-A1298917EC50}"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Dollar"/>
        </a:ext>
      </dgm:extLst>
    </dgm:pt>
    <dgm:pt modelId="{EF3C167F-0BA9-4159-8358-C06C36B654CA}" type="pres">
      <dgm:prSet presAssocID="{741017D4-11CD-4986-940F-A1298917EC50}" presName="spaceRect" presStyleCnt="0"/>
      <dgm:spPr/>
    </dgm:pt>
    <dgm:pt modelId="{20085066-AAF1-46DA-AFC1-2E049D08CDC2}" type="pres">
      <dgm:prSet presAssocID="{741017D4-11CD-4986-940F-A1298917EC50}" presName="textRect" presStyleLbl="revTx" presStyleIdx="1" presStyleCnt="5">
        <dgm:presLayoutVars>
          <dgm:chMax val="1"/>
          <dgm:chPref val="1"/>
        </dgm:presLayoutVars>
      </dgm:prSet>
      <dgm:spPr/>
    </dgm:pt>
    <dgm:pt modelId="{D8336DDB-2253-492F-AB9C-71F5250CB437}" type="pres">
      <dgm:prSet presAssocID="{3E2A3497-8BF8-4E86-BCE7-51EB8113314C}" presName="sibTrans" presStyleCnt="0"/>
      <dgm:spPr/>
    </dgm:pt>
    <dgm:pt modelId="{3BE4A210-0621-48D9-9390-6665A428EBEB}" type="pres">
      <dgm:prSet presAssocID="{F552F23C-DB0A-4EE1-85EA-10C49B61FAB7}" presName="compNode" presStyleCnt="0"/>
      <dgm:spPr/>
    </dgm:pt>
    <dgm:pt modelId="{E9D120EB-2E25-4629-982A-BF2056E074CF}" type="pres">
      <dgm:prSet presAssocID="{F552F23C-DB0A-4EE1-85EA-10C49B61FAB7}"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Sleep"/>
        </a:ext>
      </dgm:extLst>
    </dgm:pt>
    <dgm:pt modelId="{1DFFE890-528B-4A32-8ED1-E9199B7B9E59}" type="pres">
      <dgm:prSet presAssocID="{F552F23C-DB0A-4EE1-85EA-10C49B61FAB7}" presName="spaceRect" presStyleCnt="0"/>
      <dgm:spPr/>
    </dgm:pt>
    <dgm:pt modelId="{0D25FF87-F13E-453D-B2D4-FC4D1368607C}" type="pres">
      <dgm:prSet presAssocID="{F552F23C-DB0A-4EE1-85EA-10C49B61FAB7}" presName="textRect" presStyleLbl="revTx" presStyleIdx="2" presStyleCnt="5">
        <dgm:presLayoutVars>
          <dgm:chMax val="1"/>
          <dgm:chPref val="1"/>
        </dgm:presLayoutVars>
      </dgm:prSet>
      <dgm:spPr/>
    </dgm:pt>
    <dgm:pt modelId="{A5EA8F89-779A-42E4-AFAC-700440AB4FC3}" type="pres">
      <dgm:prSet presAssocID="{B4FCB569-F6AF-4A68-B061-4FC6BAE903BB}" presName="sibTrans" presStyleCnt="0"/>
      <dgm:spPr/>
    </dgm:pt>
    <dgm:pt modelId="{CFEA7540-FA6C-4DDC-B3A0-D7DA526F4CD8}" type="pres">
      <dgm:prSet presAssocID="{A604A583-A303-4DD6-8442-B5A59608E979}" presName="compNode" presStyleCnt="0"/>
      <dgm:spPr/>
    </dgm:pt>
    <dgm:pt modelId="{666B5173-A858-4AAB-B898-826FBFC10434}" type="pres">
      <dgm:prSet presAssocID="{A604A583-A303-4DD6-8442-B5A59608E979}"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Scales of Justice"/>
        </a:ext>
      </dgm:extLst>
    </dgm:pt>
    <dgm:pt modelId="{8C3C7081-0F41-4CBD-BF79-31A7C740BB9F}" type="pres">
      <dgm:prSet presAssocID="{A604A583-A303-4DD6-8442-B5A59608E979}" presName="spaceRect" presStyleCnt="0"/>
      <dgm:spPr/>
    </dgm:pt>
    <dgm:pt modelId="{62359F83-D0BB-45EB-BC47-7726DCCA9133}" type="pres">
      <dgm:prSet presAssocID="{A604A583-A303-4DD6-8442-B5A59608E979}" presName="textRect" presStyleLbl="revTx" presStyleIdx="3" presStyleCnt="5">
        <dgm:presLayoutVars>
          <dgm:chMax val="1"/>
          <dgm:chPref val="1"/>
        </dgm:presLayoutVars>
      </dgm:prSet>
      <dgm:spPr/>
    </dgm:pt>
    <dgm:pt modelId="{C569D909-1185-4A09-BBE3-E72736DCB32F}" type="pres">
      <dgm:prSet presAssocID="{3870F4C1-9FA3-4297-8A88-C96D15CD8D05}" presName="sibTrans" presStyleCnt="0"/>
      <dgm:spPr/>
    </dgm:pt>
    <dgm:pt modelId="{35685EAB-781F-41FA-9AB4-34A12E8F8A15}" type="pres">
      <dgm:prSet presAssocID="{C375FE37-CE49-4D03-A0C1-E1608A3B71DC}" presName="compNode" presStyleCnt="0"/>
      <dgm:spPr/>
    </dgm:pt>
    <dgm:pt modelId="{CE8A958D-7D3A-4BA0-AB5D-5827ACA82E29}" type="pres">
      <dgm:prSet presAssocID="{C375FE37-CE49-4D03-A0C1-E1608A3B71DC}"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dgm:spPr>
      <dgm:extLst>
        <a:ext uri="{E40237B7-FDA0-4F09-8148-C483321AD2D9}">
          <dgm14:cNvPr xmlns:dgm14="http://schemas.microsoft.com/office/drawing/2010/diagram" id="0" name="" descr="Minimize"/>
        </a:ext>
      </dgm:extLst>
    </dgm:pt>
    <dgm:pt modelId="{EF7D65D0-0334-4823-A6C1-1EFBBF84CEDF}" type="pres">
      <dgm:prSet presAssocID="{C375FE37-CE49-4D03-A0C1-E1608A3B71DC}" presName="spaceRect" presStyleCnt="0"/>
      <dgm:spPr/>
    </dgm:pt>
    <dgm:pt modelId="{F9D15761-6F2C-4FF5-8843-F71EB832132C}" type="pres">
      <dgm:prSet presAssocID="{C375FE37-CE49-4D03-A0C1-E1608A3B71DC}" presName="textRect" presStyleLbl="revTx" presStyleIdx="4" presStyleCnt="5">
        <dgm:presLayoutVars>
          <dgm:chMax val="1"/>
          <dgm:chPref val="1"/>
        </dgm:presLayoutVars>
      </dgm:prSet>
      <dgm:spPr/>
    </dgm:pt>
  </dgm:ptLst>
  <dgm:cxnLst>
    <dgm:cxn modelId="{BF906B1C-C7F6-413B-89F1-D56DEEA2E8E6}" type="presOf" srcId="{83110B57-025A-41EA-8FFE-9FA64C4781C6}" destId="{F6AC056B-E14B-4ABE-8B3E-F83CA602E04C}" srcOrd="0" destOrd="0" presId="urn:microsoft.com/office/officeart/2018/2/layout/IconLabelList"/>
    <dgm:cxn modelId="{9F50971C-246E-4ED2-AE57-53C34B020166}" srcId="{90881FCA-3DA9-4A5B-B829-AB74EA9F56F0}" destId="{83110B57-025A-41EA-8FFE-9FA64C4781C6}" srcOrd="0" destOrd="0" parTransId="{86FAD00F-BA00-4EE5-BEBA-5B5BFF339CC1}" sibTransId="{3BA6C481-C340-4015-BC8A-314FDD0FA32A}"/>
    <dgm:cxn modelId="{4098A448-50C0-4C15-A526-B3755B096E96}" srcId="{90881FCA-3DA9-4A5B-B829-AB74EA9F56F0}" destId="{C375FE37-CE49-4D03-A0C1-E1608A3B71DC}" srcOrd="4" destOrd="0" parTransId="{7E3F1C4F-5DE6-47C1-94B0-3E81733C682F}" sibTransId="{9A438BFC-36AD-4219-9D88-D24A11FC16A7}"/>
    <dgm:cxn modelId="{7F133182-45B7-482C-9BDA-0B1792A5CE12}" type="presOf" srcId="{F552F23C-DB0A-4EE1-85EA-10C49B61FAB7}" destId="{0D25FF87-F13E-453D-B2D4-FC4D1368607C}" srcOrd="0" destOrd="0" presId="urn:microsoft.com/office/officeart/2018/2/layout/IconLabelList"/>
    <dgm:cxn modelId="{12520A92-2FA5-405B-9152-E7FC02C0949E}" srcId="{90881FCA-3DA9-4A5B-B829-AB74EA9F56F0}" destId="{F552F23C-DB0A-4EE1-85EA-10C49B61FAB7}" srcOrd="2" destOrd="0" parTransId="{AE26AD6B-539A-4CFE-8A9B-97F2BF501290}" sibTransId="{B4FCB569-F6AF-4A68-B061-4FC6BAE903BB}"/>
    <dgm:cxn modelId="{5FEA7F9E-7B33-45DE-9410-1F7855B50E5E}" type="presOf" srcId="{90881FCA-3DA9-4A5B-B829-AB74EA9F56F0}" destId="{3DF6456E-4A7A-42F0-9872-B0C33F060A4C}" srcOrd="0" destOrd="0" presId="urn:microsoft.com/office/officeart/2018/2/layout/IconLabelList"/>
    <dgm:cxn modelId="{3BC765A2-C0BD-48A6-A37E-6ADD9BAC6321}" type="presOf" srcId="{C375FE37-CE49-4D03-A0C1-E1608A3B71DC}" destId="{F9D15761-6F2C-4FF5-8843-F71EB832132C}" srcOrd="0" destOrd="0" presId="urn:microsoft.com/office/officeart/2018/2/layout/IconLabelList"/>
    <dgm:cxn modelId="{93C4BCB0-2CD8-4C28-BA25-6DFF58597240}" srcId="{90881FCA-3DA9-4A5B-B829-AB74EA9F56F0}" destId="{741017D4-11CD-4986-940F-A1298917EC50}" srcOrd="1" destOrd="0" parTransId="{5C09EE1B-5DD3-42D4-8D01-21CB98E2447E}" sibTransId="{3E2A3497-8BF8-4E86-BCE7-51EB8113314C}"/>
    <dgm:cxn modelId="{81A375B6-3690-4D81-A85C-919BA5E946EF}" srcId="{90881FCA-3DA9-4A5B-B829-AB74EA9F56F0}" destId="{A604A583-A303-4DD6-8442-B5A59608E979}" srcOrd="3" destOrd="0" parTransId="{2B15B78F-CB6D-4ABA-A0A3-28D56C7DF77F}" sibTransId="{3870F4C1-9FA3-4297-8A88-C96D15CD8D05}"/>
    <dgm:cxn modelId="{A84A4CCC-26E3-4696-9DDB-1F7834742D08}" type="presOf" srcId="{A604A583-A303-4DD6-8442-B5A59608E979}" destId="{62359F83-D0BB-45EB-BC47-7726DCCA9133}" srcOrd="0" destOrd="0" presId="urn:microsoft.com/office/officeart/2018/2/layout/IconLabelList"/>
    <dgm:cxn modelId="{6FEC8FD8-F93F-4045-BFCA-F1061707C06B}" type="presOf" srcId="{741017D4-11CD-4986-940F-A1298917EC50}" destId="{20085066-AAF1-46DA-AFC1-2E049D08CDC2}" srcOrd="0" destOrd="0" presId="urn:microsoft.com/office/officeart/2018/2/layout/IconLabelList"/>
    <dgm:cxn modelId="{EB76725E-F0DF-4BE1-A643-1BF470FFE3D7}" type="presParOf" srcId="{3DF6456E-4A7A-42F0-9872-B0C33F060A4C}" destId="{48B440F8-9FDC-4D92-B354-BB224AD84C61}" srcOrd="0" destOrd="0" presId="urn:microsoft.com/office/officeart/2018/2/layout/IconLabelList"/>
    <dgm:cxn modelId="{295A2357-A89A-41D0-BB89-14D343FB3F0D}" type="presParOf" srcId="{48B440F8-9FDC-4D92-B354-BB224AD84C61}" destId="{4D523BD1-A52B-4058-8CA4-2DEE735B8EC2}" srcOrd="0" destOrd="0" presId="urn:microsoft.com/office/officeart/2018/2/layout/IconLabelList"/>
    <dgm:cxn modelId="{61C90D58-C380-4F43-AB15-565867887848}" type="presParOf" srcId="{48B440F8-9FDC-4D92-B354-BB224AD84C61}" destId="{49D21A22-F9FE-4A46-A446-5B8A60894CA9}" srcOrd="1" destOrd="0" presId="urn:microsoft.com/office/officeart/2018/2/layout/IconLabelList"/>
    <dgm:cxn modelId="{8CFE73E3-7B75-4646-9004-D1DEA9C5C323}" type="presParOf" srcId="{48B440F8-9FDC-4D92-B354-BB224AD84C61}" destId="{F6AC056B-E14B-4ABE-8B3E-F83CA602E04C}" srcOrd="2" destOrd="0" presId="urn:microsoft.com/office/officeart/2018/2/layout/IconLabelList"/>
    <dgm:cxn modelId="{B70C3B15-A488-40ED-9926-FCC8CCD1BE61}" type="presParOf" srcId="{3DF6456E-4A7A-42F0-9872-B0C33F060A4C}" destId="{2CD97AC1-7A1B-4DE1-A9C1-7AB43DBC8A93}" srcOrd="1" destOrd="0" presId="urn:microsoft.com/office/officeart/2018/2/layout/IconLabelList"/>
    <dgm:cxn modelId="{9B6B2A3E-680A-4DA1-9555-9C6AC01A7BF2}" type="presParOf" srcId="{3DF6456E-4A7A-42F0-9872-B0C33F060A4C}" destId="{DB79EF38-EFAF-4664-A1E7-B1FE669F1AEA}" srcOrd="2" destOrd="0" presId="urn:microsoft.com/office/officeart/2018/2/layout/IconLabelList"/>
    <dgm:cxn modelId="{8E85EC09-DD84-4D2A-9322-8438CAB7246A}" type="presParOf" srcId="{DB79EF38-EFAF-4664-A1E7-B1FE669F1AEA}" destId="{DD7A9692-9ECB-4E5B-8755-9EED971DE815}" srcOrd="0" destOrd="0" presId="urn:microsoft.com/office/officeart/2018/2/layout/IconLabelList"/>
    <dgm:cxn modelId="{35411608-CF34-43F8-BC1F-5E262FF05BA3}" type="presParOf" srcId="{DB79EF38-EFAF-4664-A1E7-B1FE669F1AEA}" destId="{EF3C167F-0BA9-4159-8358-C06C36B654CA}" srcOrd="1" destOrd="0" presId="urn:microsoft.com/office/officeart/2018/2/layout/IconLabelList"/>
    <dgm:cxn modelId="{19FDBEBD-BF60-4E4E-B146-D335490F92DF}" type="presParOf" srcId="{DB79EF38-EFAF-4664-A1E7-B1FE669F1AEA}" destId="{20085066-AAF1-46DA-AFC1-2E049D08CDC2}" srcOrd="2" destOrd="0" presId="urn:microsoft.com/office/officeart/2018/2/layout/IconLabelList"/>
    <dgm:cxn modelId="{D1FA0664-4BE6-4558-BC9D-3A8448CB0ED0}" type="presParOf" srcId="{3DF6456E-4A7A-42F0-9872-B0C33F060A4C}" destId="{D8336DDB-2253-492F-AB9C-71F5250CB437}" srcOrd="3" destOrd="0" presId="urn:microsoft.com/office/officeart/2018/2/layout/IconLabelList"/>
    <dgm:cxn modelId="{FEFDA35C-DABC-4B28-A31E-28E51342F40C}" type="presParOf" srcId="{3DF6456E-4A7A-42F0-9872-B0C33F060A4C}" destId="{3BE4A210-0621-48D9-9390-6665A428EBEB}" srcOrd="4" destOrd="0" presId="urn:microsoft.com/office/officeart/2018/2/layout/IconLabelList"/>
    <dgm:cxn modelId="{F7C35DFD-7497-4DF2-A95F-8F32934071BC}" type="presParOf" srcId="{3BE4A210-0621-48D9-9390-6665A428EBEB}" destId="{E9D120EB-2E25-4629-982A-BF2056E074CF}" srcOrd="0" destOrd="0" presId="urn:microsoft.com/office/officeart/2018/2/layout/IconLabelList"/>
    <dgm:cxn modelId="{D6268842-521B-4AB3-8A4A-4BCBB362F550}" type="presParOf" srcId="{3BE4A210-0621-48D9-9390-6665A428EBEB}" destId="{1DFFE890-528B-4A32-8ED1-E9199B7B9E59}" srcOrd="1" destOrd="0" presId="urn:microsoft.com/office/officeart/2018/2/layout/IconLabelList"/>
    <dgm:cxn modelId="{2E81B05D-F6A4-4C8D-8145-E7AB385F9AAF}" type="presParOf" srcId="{3BE4A210-0621-48D9-9390-6665A428EBEB}" destId="{0D25FF87-F13E-453D-B2D4-FC4D1368607C}" srcOrd="2" destOrd="0" presId="urn:microsoft.com/office/officeart/2018/2/layout/IconLabelList"/>
    <dgm:cxn modelId="{A7018134-760D-4419-8EB5-2962AE0C3283}" type="presParOf" srcId="{3DF6456E-4A7A-42F0-9872-B0C33F060A4C}" destId="{A5EA8F89-779A-42E4-AFAC-700440AB4FC3}" srcOrd="5" destOrd="0" presId="urn:microsoft.com/office/officeart/2018/2/layout/IconLabelList"/>
    <dgm:cxn modelId="{D64D6C4A-EB67-4CE9-B139-437A471D9ED0}" type="presParOf" srcId="{3DF6456E-4A7A-42F0-9872-B0C33F060A4C}" destId="{CFEA7540-FA6C-4DDC-B3A0-D7DA526F4CD8}" srcOrd="6" destOrd="0" presId="urn:microsoft.com/office/officeart/2018/2/layout/IconLabelList"/>
    <dgm:cxn modelId="{EE4DD45A-3C66-4D1C-859E-1C458C6C0F8F}" type="presParOf" srcId="{CFEA7540-FA6C-4DDC-B3A0-D7DA526F4CD8}" destId="{666B5173-A858-4AAB-B898-826FBFC10434}" srcOrd="0" destOrd="0" presId="urn:microsoft.com/office/officeart/2018/2/layout/IconLabelList"/>
    <dgm:cxn modelId="{A3E5250F-6A4A-42F9-BB29-35EDCD0E97E2}" type="presParOf" srcId="{CFEA7540-FA6C-4DDC-B3A0-D7DA526F4CD8}" destId="{8C3C7081-0F41-4CBD-BF79-31A7C740BB9F}" srcOrd="1" destOrd="0" presId="urn:microsoft.com/office/officeart/2018/2/layout/IconLabelList"/>
    <dgm:cxn modelId="{EF1AE79D-CA8F-4CF1-98BE-D9FC260B5B59}" type="presParOf" srcId="{CFEA7540-FA6C-4DDC-B3A0-D7DA526F4CD8}" destId="{62359F83-D0BB-45EB-BC47-7726DCCA9133}" srcOrd="2" destOrd="0" presId="urn:microsoft.com/office/officeart/2018/2/layout/IconLabelList"/>
    <dgm:cxn modelId="{3677401D-571D-404E-899F-0BB290380044}" type="presParOf" srcId="{3DF6456E-4A7A-42F0-9872-B0C33F060A4C}" destId="{C569D909-1185-4A09-BBE3-E72736DCB32F}" srcOrd="7" destOrd="0" presId="urn:microsoft.com/office/officeart/2018/2/layout/IconLabelList"/>
    <dgm:cxn modelId="{A5F929C3-7B90-41FA-B9AC-EE45396216CD}" type="presParOf" srcId="{3DF6456E-4A7A-42F0-9872-B0C33F060A4C}" destId="{35685EAB-781F-41FA-9AB4-34A12E8F8A15}" srcOrd="8" destOrd="0" presId="urn:microsoft.com/office/officeart/2018/2/layout/IconLabelList"/>
    <dgm:cxn modelId="{FE0BE3C3-D1AD-4C15-80A8-E417C0E448D9}" type="presParOf" srcId="{35685EAB-781F-41FA-9AB4-34A12E8F8A15}" destId="{CE8A958D-7D3A-4BA0-AB5D-5827ACA82E29}" srcOrd="0" destOrd="0" presId="urn:microsoft.com/office/officeart/2018/2/layout/IconLabelList"/>
    <dgm:cxn modelId="{04AC2D9C-4535-4A17-8C57-070E2C4DBBE1}" type="presParOf" srcId="{35685EAB-781F-41FA-9AB4-34A12E8F8A15}" destId="{EF7D65D0-0334-4823-A6C1-1EFBBF84CEDF}" srcOrd="1" destOrd="0" presId="urn:microsoft.com/office/officeart/2018/2/layout/IconLabelList"/>
    <dgm:cxn modelId="{77D74906-D7C0-4FEC-B94A-EDFDBD2DA9E7}" type="presParOf" srcId="{35685EAB-781F-41FA-9AB4-34A12E8F8A15}" destId="{F9D15761-6F2C-4FF5-8843-F71EB832132C}"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F41EFF2-A2BF-4F19-B3E8-57C13526CB5A}"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0C66BFA3-D310-49B3-83E3-283FFD521A9F}">
      <dgm:prSet custT="1"/>
      <dgm:spPr/>
      <dgm:t>
        <a:bodyPr/>
        <a:lstStyle/>
        <a:p>
          <a:r>
            <a:rPr lang="en-US" sz="4400" dirty="0">
              <a:latin typeface="Arial Nova" panose="020B0504020202020204" pitchFamily="34" charset="0"/>
            </a:rPr>
            <a:t>Individual check-ins</a:t>
          </a:r>
        </a:p>
      </dgm:t>
    </dgm:pt>
    <dgm:pt modelId="{5534C637-F497-41EC-85C4-7DBEA3DDF364}" type="parTrans" cxnId="{970898D2-BD7F-4094-BCBF-035F6E387B99}">
      <dgm:prSet/>
      <dgm:spPr/>
      <dgm:t>
        <a:bodyPr/>
        <a:lstStyle/>
        <a:p>
          <a:endParaRPr lang="en-US"/>
        </a:p>
      </dgm:t>
    </dgm:pt>
    <dgm:pt modelId="{6FF14BB3-BE83-4051-B798-0B6EB0DA8D12}" type="sibTrans" cxnId="{970898D2-BD7F-4094-BCBF-035F6E387B99}">
      <dgm:prSet/>
      <dgm:spPr/>
      <dgm:t>
        <a:bodyPr/>
        <a:lstStyle/>
        <a:p>
          <a:endParaRPr lang="en-US"/>
        </a:p>
      </dgm:t>
    </dgm:pt>
    <dgm:pt modelId="{82E30946-3CC6-4E73-BA89-E541F5E76257}">
      <dgm:prSet custT="1"/>
      <dgm:spPr/>
      <dgm:t>
        <a:bodyPr/>
        <a:lstStyle/>
        <a:p>
          <a:r>
            <a:rPr lang="en-US" sz="4400" dirty="0">
              <a:latin typeface="Arial Nova" panose="020B0504020202020204" pitchFamily="34" charset="0"/>
            </a:rPr>
            <a:t>Data analysis </a:t>
          </a:r>
        </a:p>
      </dgm:t>
    </dgm:pt>
    <dgm:pt modelId="{3D417568-886A-408B-BE45-FEAB30F3C237}" type="parTrans" cxnId="{5201F553-FB0E-450A-A7E1-2A12E7B94A56}">
      <dgm:prSet/>
      <dgm:spPr/>
      <dgm:t>
        <a:bodyPr/>
        <a:lstStyle/>
        <a:p>
          <a:endParaRPr lang="en-US"/>
        </a:p>
      </dgm:t>
    </dgm:pt>
    <dgm:pt modelId="{A11A3F8C-C1E0-4C99-9412-54E9B4951684}" type="sibTrans" cxnId="{5201F553-FB0E-450A-A7E1-2A12E7B94A56}">
      <dgm:prSet/>
      <dgm:spPr/>
      <dgm:t>
        <a:bodyPr/>
        <a:lstStyle/>
        <a:p>
          <a:endParaRPr lang="en-US"/>
        </a:p>
      </dgm:t>
    </dgm:pt>
    <dgm:pt modelId="{37C044E3-DE56-4006-9132-D3FFD2965C19}">
      <dgm:prSet custT="1"/>
      <dgm:spPr/>
      <dgm:t>
        <a:bodyPr/>
        <a:lstStyle/>
        <a:p>
          <a:r>
            <a:rPr lang="en-US" sz="4400" dirty="0">
              <a:latin typeface="Arial Nova" panose="020B0504020202020204" pitchFamily="34" charset="0"/>
            </a:rPr>
            <a:t>Collaboration with other Colleges</a:t>
          </a:r>
        </a:p>
      </dgm:t>
    </dgm:pt>
    <dgm:pt modelId="{32A23616-3CDA-4EF3-BD3A-57033F54DE32}" type="parTrans" cxnId="{098C1B8D-FA01-45FD-859E-1E264807CAB9}">
      <dgm:prSet/>
      <dgm:spPr/>
      <dgm:t>
        <a:bodyPr/>
        <a:lstStyle/>
        <a:p>
          <a:endParaRPr lang="en-US"/>
        </a:p>
      </dgm:t>
    </dgm:pt>
    <dgm:pt modelId="{A3202811-0179-4C1B-A93D-7FEB399757D4}" type="sibTrans" cxnId="{098C1B8D-FA01-45FD-859E-1E264807CAB9}">
      <dgm:prSet/>
      <dgm:spPr/>
      <dgm:t>
        <a:bodyPr/>
        <a:lstStyle/>
        <a:p>
          <a:endParaRPr lang="en-US"/>
        </a:p>
      </dgm:t>
    </dgm:pt>
    <dgm:pt modelId="{0BAA4D73-93E3-409C-B8A8-0EA5721759B5}" type="pres">
      <dgm:prSet presAssocID="{6F41EFF2-A2BF-4F19-B3E8-57C13526CB5A}" presName="linear" presStyleCnt="0">
        <dgm:presLayoutVars>
          <dgm:animLvl val="lvl"/>
          <dgm:resizeHandles val="exact"/>
        </dgm:presLayoutVars>
      </dgm:prSet>
      <dgm:spPr/>
    </dgm:pt>
    <dgm:pt modelId="{9EB71486-E34F-46BF-883B-2F590C8F6225}" type="pres">
      <dgm:prSet presAssocID="{0C66BFA3-D310-49B3-83E3-283FFD521A9F}" presName="parentText" presStyleLbl="node1" presStyleIdx="0" presStyleCnt="3">
        <dgm:presLayoutVars>
          <dgm:chMax val="0"/>
          <dgm:bulletEnabled val="1"/>
        </dgm:presLayoutVars>
      </dgm:prSet>
      <dgm:spPr/>
    </dgm:pt>
    <dgm:pt modelId="{2FD7BBFD-4CCE-404B-B30A-3B6D342ED089}" type="pres">
      <dgm:prSet presAssocID="{6FF14BB3-BE83-4051-B798-0B6EB0DA8D12}" presName="spacer" presStyleCnt="0"/>
      <dgm:spPr/>
    </dgm:pt>
    <dgm:pt modelId="{F0ACF2C9-B2FF-4932-8054-A7FBE7A3CA11}" type="pres">
      <dgm:prSet presAssocID="{82E30946-3CC6-4E73-BA89-E541F5E76257}" presName="parentText" presStyleLbl="node1" presStyleIdx="1" presStyleCnt="3">
        <dgm:presLayoutVars>
          <dgm:chMax val="0"/>
          <dgm:bulletEnabled val="1"/>
        </dgm:presLayoutVars>
      </dgm:prSet>
      <dgm:spPr/>
    </dgm:pt>
    <dgm:pt modelId="{289DB19A-6859-4A69-83EA-521A71C67217}" type="pres">
      <dgm:prSet presAssocID="{A11A3F8C-C1E0-4C99-9412-54E9B4951684}" presName="spacer" presStyleCnt="0"/>
      <dgm:spPr/>
    </dgm:pt>
    <dgm:pt modelId="{CB7ACEB9-E4EC-4CB9-B935-2E8057DDD849}" type="pres">
      <dgm:prSet presAssocID="{37C044E3-DE56-4006-9132-D3FFD2965C19}" presName="parentText" presStyleLbl="node1" presStyleIdx="2" presStyleCnt="3">
        <dgm:presLayoutVars>
          <dgm:chMax val="0"/>
          <dgm:bulletEnabled val="1"/>
        </dgm:presLayoutVars>
      </dgm:prSet>
      <dgm:spPr/>
    </dgm:pt>
  </dgm:ptLst>
  <dgm:cxnLst>
    <dgm:cxn modelId="{A36E600E-8F46-4A60-A157-E496B2B7682A}" type="presOf" srcId="{37C044E3-DE56-4006-9132-D3FFD2965C19}" destId="{CB7ACEB9-E4EC-4CB9-B935-2E8057DDD849}" srcOrd="0" destOrd="0" presId="urn:microsoft.com/office/officeart/2005/8/layout/vList2"/>
    <dgm:cxn modelId="{1EA5112A-C04D-4738-A3D9-DA3C96163FFE}" type="presOf" srcId="{82E30946-3CC6-4E73-BA89-E541F5E76257}" destId="{F0ACF2C9-B2FF-4932-8054-A7FBE7A3CA11}" srcOrd="0" destOrd="0" presId="urn:microsoft.com/office/officeart/2005/8/layout/vList2"/>
    <dgm:cxn modelId="{93F8963F-8984-44D3-B84E-5DBEF9151A5E}" type="presOf" srcId="{6F41EFF2-A2BF-4F19-B3E8-57C13526CB5A}" destId="{0BAA4D73-93E3-409C-B8A8-0EA5721759B5}" srcOrd="0" destOrd="0" presId="urn:microsoft.com/office/officeart/2005/8/layout/vList2"/>
    <dgm:cxn modelId="{5201F553-FB0E-450A-A7E1-2A12E7B94A56}" srcId="{6F41EFF2-A2BF-4F19-B3E8-57C13526CB5A}" destId="{82E30946-3CC6-4E73-BA89-E541F5E76257}" srcOrd="1" destOrd="0" parTransId="{3D417568-886A-408B-BE45-FEAB30F3C237}" sibTransId="{A11A3F8C-C1E0-4C99-9412-54E9B4951684}"/>
    <dgm:cxn modelId="{098C1B8D-FA01-45FD-859E-1E264807CAB9}" srcId="{6F41EFF2-A2BF-4F19-B3E8-57C13526CB5A}" destId="{37C044E3-DE56-4006-9132-D3FFD2965C19}" srcOrd="2" destOrd="0" parTransId="{32A23616-3CDA-4EF3-BD3A-57033F54DE32}" sibTransId="{A3202811-0179-4C1B-A93D-7FEB399757D4}"/>
    <dgm:cxn modelId="{9EEFE2B8-9E33-4E75-B75A-E5BCDF8FDFB7}" type="presOf" srcId="{0C66BFA3-D310-49B3-83E3-283FFD521A9F}" destId="{9EB71486-E34F-46BF-883B-2F590C8F6225}" srcOrd="0" destOrd="0" presId="urn:microsoft.com/office/officeart/2005/8/layout/vList2"/>
    <dgm:cxn modelId="{970898D2-BD7F-4094-BCBF-035F6E387B99}" srcId="{6F41EFF2-A2BF-4F19-B3E8-57C13526CB5A}" destId="{0C66BFA3-D310-49B3-83E3-283FFD521A9F}" srcOrd="0" destOrd="0" parTransId="{5534C637-F497-41EC-85C4-7DBEA3DDF364}" sibTransId="{6FF14BB3-BE83-4051-B798-0B6EB0DA8D12}"/>
    <dgm:cxn modelId="{FD411D4D-BD6C-43EB-94E2-81843DC95C93}" type="presParOf" srcId="{0BAA4D73-93E3-409C-B8A8-0EA5721759B5}" destId="{9EB71486-E34F-46BF-883B-2F590C8F6225}" srcOrd="0" destOrd="0" presId="urn:microsoft.com/office/officeart/2005/8/layout/vList2"/>
    <dgm:cxn modelId="{66FA6D4C-3DA2-420C-B845-5EFC46DB01D2}" type="presParOf" srcId="{0BAA4D73-93E3-409C-B8A8-0EA5721759B5}" destId="{2FD7BBFD-4CCE-404B-B30A-3B6D342ED089}" srcOrd="1" destOrd="0" presId="urn:microsoft.com/office/officeart/2005/8/layout/vList2"/>
    <dgm:cxn modelId="{F8FA356E-B80F-4D0F-B836-93818E66B501}" type="presParOf" srcId="{0BAA4D73-93E3-409C-B8A8-0EA5721759B5}" destId="{F0ACF2C9-B2FF-4932-8054-A7FBE7A3CA11}" srcOrd="2" destOrd="0" presId="urn:microsoft.com/office/officeart/2005/8/layout/vList2"/>
    <dgm:cxn modelId="{359F566F-EA4D-4F7B-A17E-84B7B6B6CE61}" type="presParOf" srcId="{0BAA4D73-93E3-409C-B8A8-0EA5721759B5}" destId="{289DB19A-6859-4A69-83EA-521A71C67217}" srcOrd="3" destOrd="0" presId="urn:microsoft.com/office/officeart/2005/8/layout/vList2"/>
    <dgm:cxn modelId="{74AAADEF-4681-42DD-B5F9-E0FFF9F6114B}" type="presParOf" srcId="{0BAA4D73-93E3-409C-B8A8-0EA5721759B5}" destId="{CB7ACEB9-E4EC-4CB9-B935-2E8057DDD849}"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16ED11-CD3D-4187-A22A-5AED48F39750}">
      <dsp:nvSpPr>
        <dsp:cNvPr id="0" name=""/>
        <dsp:cNvSpPr/>
      </dsp:nvSpPr>
      <dsp:spPr>
        <a:xfrm>
          <a:off x="1189" y="2683"/>
          <a:ext cx="4174260" cy="2650655"/>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DCA28DE-8524-40A4-B66F-5372F214A9F3}">
      <dsp:nvSpPr>
        <dsp:cNvPr id="0" name=""/>
        <dsp:cNvSpPr/>
      </dsp:nvSpPr>
      <dsp:spPr>
        <a:xfrm>
          <a:off x="464995" y="443299"/>
          <a:ext cx="4174260" cy="2650655"/>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US" sz="3600" kern="1200" dirty="0">
              <a:latin typeface="Arial Nova" panose="020B0504020202020204" pitchFamily="34" charset="0"/>
            </a:rPr>
            <a:t>Roles and Responsibilities at the Outset of a Complaint</a:t>
          </a:r>
        </a:p>
      </dsp:txBody>
      <dsp:txXfrm>
        <a:off x="542630" y="520934"/>
        <a:ext cx="4018990" cy="2495385"/>
      </dsp:txXfrm>
    </dsp:sp>
    <dsp:sp modelId="{27E161E8-283A-48E2-9B0D-C87F1A895B68}">
      <dsp:nvSpPr>
        <dsp:cNvPr id="0" name=""/>
        <dsp:cNvSpPr/>
      </dsp:nvSpPr>
      <dsp:spPr>
        <a:xfrm>
          <a:off x="5103062" y="2683"/>
          <a:ext cx="4174260" cy="2650655"/>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65A5838-6E1E-491A-82F6-3AE89727DCEA}">
      <dsp:nvSpPr>
        <dsp:cNvPr id="0" name=""/>
        <dsp:cNvSpPr/>
      </dsp:nvSpPr>
      <dsp:spPr>
        <a:xfrm>
          <a:off x="5566869" y="443299"/>
          <a:ext cx="4174260" cy="2650655"/>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US" sz="3600" kern="1200" dirty="0">
              <a:latin typeface="Arial Nova" panose="020B0504020202020204" pitchFamily="34" charset="0"/>
            </a:rPr>
            <a:t>Working through the Investigation and Decision-Making Process</a:t>
          </a:r>
        </a:p>
      </dsp:txBody>
      <dsp:txXfrm>
        <a:off x="5644504" y="520934"/>
        <a:ext cx="4018990" cy="249538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02A3C4-7DE3-4388-A816-A06AA9AE86EF}">
      <dsp:nvSpPr>
        <dsp:cNvPr id="0" name=""/>
        <dsp:cNvSpPr/>
      </dsp:nvSpPr>
      <dsp:spPr>
        <a:xfrm>
          <a:off x="0" y="122573"/>
          <a:ext cx="3130847" cy="1878508"/>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latin typeface="Arial Nova" panose="020B0504020202020204" pitchFamily="34" charset="0"/>
            </a:rPr>
            <a:t>Did you as the Title IX Coordinator receive a "Formal Complaint" from a "Complainant"? </a:t>
          </a:r>
        </a:p>
      </dsp:txBody>
      <dsp:txXfrm>
        <a:off x="0" y="122573"/>
        <a:ext cx="3130847" cy="1878508"/>
      </dsp:txXfrm>
    </dsp:sp>
    <dsp:sp modelId="{A5E35FBE-B453-484A-B1E4-B57D8C0CB806}">
      <dsp:nvSpPr>
        <dsp:cNvPr id="0" name=""/>
        <dsp:cNvSpPr/>
      </dsp:nvSpPr>
      <dsp:spPr>
        <a:xfrm>
          <a:off x="3443932" y="122573"/>
          <a:ext cx="3130847" cy="1878508"/>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latin typeface="Arial Nova" panose="020B0504020202020204" pitchFamily="34" charset="0"/>
            </a:rPr>
            <a:t>Allegations against a Respondent?</a:t>
          </a:r>
        </a:p>
      </dsp:txBody>
      <dsp:txXfrm>
        <a:off x="3443932" y="122573"/>
        <a:ext cx="3130847" cy="1878508"/>
      </dsp:txXfrm>
    </dsp:sp>
    <dsp:sp modelId="{5590A9D5-AFBA-4D34-8C84-643AAEEEC9EA}">
      <dsp:nvSpPr>
        <dsp:cNvPr id="0" name=""/>
        <dsp:cNvSpPr/>
      </dsp:nvSpPr>
      <dsp:spPr>
        <a:xfrm>
          <a:off x="6887865" y="122573"/>
          <a:ext cx="3130847" cy="1878508"/>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latin typeface="Arial Nova" panose="020B0504020202020204" pitchFamily="34" charset="0"/>
            </a:rPr>
            <a:t>Alleges Sexual Harassment?</a:t>
          </a:r>
        </a:p>
      </dsp:txBody>
      <dsp:txXfrm>
        <a:off x="6887865" y="122573"/>
        <a:ext cx="3130847" cy="1878508"/>
      </dsp:txXfrm>
    </dsp:sp>
    <dsp:sp modelId="{78656DC4-0E17-45CA-A902-4E7627E9972D}">
      <dsp:nvSpPr>
        <dsp:cNvPr id="0" name=""/>
        <dsp:cNvSpPr/>
      </dsp:nvSpPr>
      <dsp:spPr>
        <a:xfrm>
          <a:off x="0" y="2314166"/>
          <a:ext cx="3130847" cy="1878508"/>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latin typeface="Arial Nova" panose="020B0504020202020204" pitchFamily="34" charset="0"/>
            </a:rPr>
            <a:t>Person is attempting to/participating in an education program or activity?</a:t>
          </a:r>
        </a:p>
      </dsp:txBody>
      <dsp:txXfrm>
        <a:off x="0" y="2314166"/>
        <a:ext cx="3130847" cy="1878508"/>
      </dsp:txXfrm>
    </dsp:sp>
    <dsp:sp modelId="{E298194F-865C-43B1-AC9B-F038675EFFBB}">
      <dsp:nvSpPr>
        <dsp:cNvPr id="0" name=""/>
        <dsp:cNvSpPr/>
      </dsp:nvSpPr>
      <dsp:spPr>
        <a:xfrm>
          <a:off x="3443932" y="2314166"/>
          <a:ext cx="3130847" cy="1878508"/>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latin typeface="Arial Nova" panose="020B0504020202020204" pitchFamily="34" charset="0"/>
            </a:rPr>
            <a:t>Person experienced the alleged Sexual Harassment? </a:t>
          </a:r>
        </a:p>
      </dsp:txBody>
      <dsp:txXfrm>
        <a:off x="3443932" y="2314166"/>
        <a:ext cx="3130847" cy="1878508"/>
      </dsp:txXfrm>
    </dsp:sp>
    <dsp:sp modelId="{36E0720B-690A-4B0B-A802-27B6E370F370}">
      <dsp:nvSpPr>
        <dsp:cNvPr id="0" name=""/>
        <dsp:cNvSpPr/>
      </dsp:nvSpPr>
      <dsp:spPr>
        <a:xfrm>
          <a:off x="6887865" y="2314166"/>
          <a:ext cx="3130847" cy="1878508"/>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latin typeface="Arial Nova" panose="020B0504020202020204" pitchFamily="34" charset="0"/>
            </a:rPr>
            <a:t>The alleged Sexual Harassment occurred within the College's Title IX jurisdiction?</a:t>
          </a:r>
        </a:p>
      </dsp:txBody>
      <dsp:txXfrm>
        <a:off x="6887865" y="2314166"/>
        <a:ext cx="3130847" cy="187850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0C489F-64C0-4C0F-9438-EF649B243B4B}">
      <dsp:nvSpPr>
        <dsp:cNvPr id="0" name=""/>
        <dsp:cNvSpPr/>
      </dsp:nvSpPr>
      <dsp:spPr>
        <a:xfrm>
          <a:off x="0" y="3371"/>
          <a:ext cx="10018712" cy="718084"/>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96F02A0-7C00-4A1D-A315-04E39E3300BA}">
      <dsp:nvSpPr>
        <dsp:cNvPr id="0" name=""/>
        <dsp:cNvSpPr/>
      </dsp:nvSpPr>
      <dsp:spPr>
        <a:xfrm>
          <a:off x="217220" y="164940"/>
          <a:ext cx="394946" cy="39494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42E8ABC-39B7-43FE-9FBC-BE9BDA2DA610}">
      <dsp:nvSpPr>
        <dsp:cNvPr id="0" name=""/>
        <dsp:cNvSpPr/>
      </dsp:nvSpPr>
      <dsp:spPr>
        <a:xfrm>
          <a:off x="829387" y="3371"/>
          <a:ext cx="9189325" cy="7180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5997" tIns="75997" rIns="75997" bIns="75997" numCol="1" spcCol="1270" anchor="ctr" anchorCtr="0">
          <a:noAutofit/>
        </a:bodyPr>
        <a:lstStyle/>
        <a:p>
          <a:pPr marL="0" lvl="0" indent="0" algn="l" defTabSz="844550">
            <a:lnSpc>
              <a:spcPct val="100000"/>
            </a:lnSpc>
            <a:spcBef>
              <a:spcPct val="0"/>
            </a:spcBef>
            <a:spcAft>
              <a:spcPct val="35000"/>
            </a:spcAft>
            <a:buNone/>
          </a:pPr>
          <a:r>
            <a:rPr lang="en-US" sz="1900" kern="1200" dirty="0">
              <a:latin typeface="Arial Nova" panose="020B0504020202020204" pitchFamily="34" charset="0"/>
            </a:rPr>
            <a:t>Don't pressure them to make a decision today.</a:t>
          </a:r>
        </a:p>
      </dsp:txBody>
      <dsp:txXfrm>
        <a:off x="829387" y="3371"/>
        <a:ext cx="9189325" cy="718084"/>
      </dsp:txXfrm>
    </dsp:sp>
    <dsp:sp modelId="{07A29F42-8D2D-4A8F-B294-6569A9E4EC81}">
      <dsp:nvSpPr>
        <dsp:cNvPr id="0" name=""/>
        <dsp:cNvSpPr/>
      </dsp:nvSpPr>
      <dsp:spPr>
        <a:xfrm>
          <a:off x="0" y="900976"/>
          <a:ext cx="10018712" cy="718084"/>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9FA6FAB-14E2-45DA-997D-5B68D3632198}">
      <dsp:nvSpPr>
        <dsp:cNvPr id="0" name=""/>
        <dsp:cNvSpPr/>
      </dsp:nvSpPr>
      <dsp:spPr>
        <a:xfrm>
          <a:off x="217220" y="1062545"/>
          <a:ext cx="394946" cy="39494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FA10E21-FCFC-4857-A7BC-0596004439AC}">
      <dsp:nvSpPr>
        <dsp:cNvPr id="0" name=""/>
        <dsp:cNvSpPr/>
      </dsp:nvSpPr>
      <dsp:spPr>
        <a:xfrm>
          <a:off x="829387" y="900976"/>
          <a:ext cx="9189325" cy="7180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5997" tIns="75997" rIns="75997" bIns="75997" numCol="1" spcCol="1270" anchor="ctr" anchorCtr="0">
          <a:noAutofit/>
        </a:bodyPr>
        <a:lstStyle/>
        <a:p>
          <a:pPr marL="0" lvl="0" indent="0" algn="l" defTabSz="844550">
            <a:lnSpc>
              <a:spcPct val="100000"/>
            </a:lnSpc>
            <a:spcBef>
              <a:spcPct val="0"/>
            </a:spcBef>
            <a:spcAft>
              <a:spcPct val="35000"/>
            </a:spcAft>
            <a:buNone/>
          </a:pPr>
          <a:r>
            <a:rPr lang="en-US" sz="1900" kern="1200" dirty="0">
              <a:latin typeface="Arial Nova" panose="020B0504020202020204" pitchFamily="34" charset="0"/>
            </a:rPr>
            <a:t>Give them time to review their options. </a:t>
          </a:r>
        </a:p>
      </dsp:txBody>
      <dsp:txXfrm>
        <a:off x="829387" y="900976"/>
        <a:ext cx="9189325" cy="718084"/>
      </dsp:txXfrm>
    </dsp:sp>
    <dsp:sp modelId="{A6AC47A9-57ED-421E-9FDA-3168826AD450}">
      <dsp:nvSpPr>
        <dsp:cNvPr id="0" name=""/>
        <dsp:cNvSpPr/>
      </dsp:nvSpPr>
      <dsp:spPr>
        <a:xfrm>
          <a:off x="0" y="1798582"/>
          <a:ext cx="10018712" cy="718084"/>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D8D3CA6-5FBC-4309-8B62-B83A0A989063}">
      <dsp:nvSpPr>
        <dsp:cNvPr id="0" name=""/>
        <dsp:cNvSpPr/>
      </dsp:nvSpPr>
      <dsp:spPr>
        <a:xfrm>
          <a:off x="217220" y="1960151"/>
          <a:ext cx="394946" cy="39494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746C9AC-3F14-431A-9CF2-C8B7B82311F0}">
      <dsp:nvSpPr>
        <dsp:cNvPr id="0" name=""/>
        <dsp:cNvSpPr/>
      </dsp:nvSpPr>
      <dsp:spPr>
        <a:xfrm>
          <a:off x="829387" y="1798582"/>
          <a:ext cx="9189325" cy="7180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5997" tIns="75997" rIns="75997" bIns="75997" numCol="1" spcCol="1270" anchor="ctr" anchorCtr="0">
          <a:noAutofit/>
        </a:bodyPr>
        <a:lstStyle/>
        <a:p>
          <a:pPr marL="0" lvl="0" indent="0" algn="l" defTabSz="844550">
            <a:lnSpc>
              <a:spcPct val="100000"/>
            </a:lnSpc>
            <a:spcBef>
              <a:spcPct val="0"/>
            </a:spcBef>
            <a:spcAft>
              <a:spcPct val="35000"/>
            </a:spcAft>
            <a:buNone/>
          </a:pPr>
          <a:r>
            <a:rPr lang="en-US" sz="1900" kern="1200" dirty="0">
              <a:latin typeface="Arial Nova" panose="020B0504020202020204" pitchFamily="34" charset="0"/>
            </a:rPr>
            <a:t>Encourage them to reach out to a counselor as a supportive measure.</a:t>
          </a:r>
        </a:p>
      </dsp:txBody>
      <dsp:txXfrm>
        <a:off x="829387" y="1798582"/>
        <a:ext cx="9189325" cy="718084"/>
      </dsp:txXfrm>
    </dsp:sp>
    <dsp:sp modelId="{0A2D3A48-C918-4609-8721-B9A94C94F630}">
      <dsp:nvSpPr>
        <dsp:cNvPr id="0" name=""/>
        <dsp:cNvSpPr/>
      </dsp:nvSpPr>
      <dsp:spPr>
        <a:xfrm>
          <a:off x="0" y="2696187"/>
          <a:ext cx="10018712" cy="718084"/>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AD430AA-4D5E-424D-B85E-D4ED00A72BD4}">
      <dsp:nvSpPr>
        <dsp:cNvPr id="0" name=""/>
        <dsp:cNvSpPr/>
      </dsp:nvSpPr>
      <dsp:spPr>
        <a:xfrm>
          <a:off x="217220" y="2857756"/>
          <a:ext cx="394946" cy="39494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1C3222D-7503-4677-A654-9EBEF7834CE9}">
      <dsp:nvSpPr>
        <dsp:cNvPr id="0" name=""/>
        <dsp:cNvSpPr/>
      </dsp:nvSpPr>
      <dsp:spPr>
        <a:xfrm>
          <a:off x="829387" y="2696187"/>
          <a:ext cx="9189325" cy="7180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5997" tIns="75997" rIns="75997" bIns="75997" numCol="1" spcCol="1270" anchor="ctr" anchorCtr="0">
          <a:noAutofit/>
        </a:bodyPr>
        <a:lstStyle/>
        <a:p>
          <a:pPr marL="0" lvl="0" indent="0" algn="l" defTabSz="844550">
            <a:lnSpc>
              <a:spcPct val="100000"/>
            </a:lnSpc>
            <a:spcBef>
              <a:spcPct val="0"/>
            </a:spcBef>
            <a:spcAft>
              <a:spcPct val="35000"/>
            </a:spcAft>
            <a:buNone/>
          </a:pPr>
          <a:r>
            <a:rPr lang="en-US" sz="1900" kern="1200" dirty="0">
              <a:latin typeface="Arial Nova" panose="020B0504020202020204" pitchFamily="34" charset="0"/>
            </a:rPr>
            <a:t>Schedule a check-in with them. </a:t>
          </a:r>
        </a:p>
      </dsp:txBody>
      <dsp:txXfrm>
        <a:off x="829387" y="2696187"/>
        <a:ext cx="9189325" cy="718084"/>
      </dsp:txXfrm>
    </dsp:sp>
    <dsp:sp modelId="{D5832A50-6EF5-4189-9D6E-FE6A6C35A569}">
      <dsp:nvSpPr>
        <dsp:cNvPr id="0" name=""/>
        <dsp:cNvSpPr/>
      </dsp:nvSpPr>
      <dsp:spPr>
        <a:xfrm>
          <a:off x="0" y="3593793"/>
          <a:ext cx="10018712" cy="718084"/>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3228619-3ECA-4B90-883A-D9C7213971CE}">
      <dsp:nvSpPr>
        <dsp:cNvPr id="0" name=""/>
        <dsp:cNvSpPr/>
      </dsp:nvSpPr>
      <dsp:spPr>
        <a:xfrm>
          <a:off x="217220" y="3755362"/>
          <a:ext cx="394946" cy="394946"/>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B59D920-C6F7-4B97-B6E9-4D1E6D2D0F5D}">
      <dsp:nvSpPr>
        <dsp:cNvPr id="0" name=""/>
        <dsp:cNvSpPr/>
      </dsp:nvSpPr>
      <dsp:spPr>
        <a:xfrm>
          <a:off x="829387" y="3593793"/>
          <a:ext cx="9189325" cy="7180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5997" tIns="75997" rIns="75997" bIns="75997" numCol="1" spcCol="1270" anchor="ctr" anchorCtr="0">
          <a:noAutofit/>
        </a:bodyPr>
        <a:lstStyle/>
        <a:p>
          <a:pPr marL="0" lvl="0" indent="0" algn="l" defTabSz="844550">
            <a:lnSpc>
              <a:spcPct val="100000"/>
            </a:lnSpc>
            <a:spcBef>
              <a:spcPct val="0"/>
            </a:spcBef>
            <a:spcAft>
              <a:spcPct val="35000"/>
            </a:spcAft>
            <a:buNone/>
          </a:pPr>
          <a:r>
            <a:rPr lang="en-US" sz="1900" kern="1200" dirty="0">
              <a:latin typeface="Arial Nova" panose="020B0504020202020204" pitchFamily="34" charset="0"/>
            </a:rPr>
            <a:t>Ensure they understand potential consequences of whatever decision they make.</a:t>
          </a:r>
        </a:p>
      </dsp:txBody>
      <dsp:txXfrm>
        <a:off x="829387" y="3593793"/>
        <a:ext cx="9189325" cy="71808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1304D1-66DD-4D65-B128-4AA071848F58}">
      <dsp:nvSpPr>
        <dsp:cNvPr id="0" name=""/>
        <dsp:cNvSpPr/>
      </dsp:nvSpPr>
      <dsp:spPr>
        <a:xfrm>
          <a:off x="0" y="203512"/>
          <a:ext cx="10018712" cy="1216800"/>
        </a:xfrm>
        <a:prstGeom prst="round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latin typeface="Arial Nova" panose="020B0504020202020204" pitchFamily="34" charset="0"/>
            </a:rPr>
            <a:t>Any of the three conditions must apply to extend Title IX jurisdiction off campus:</a:t>
          </a:r>
        </a:p>
      </dsp:txBody>
      <dsp:txXfrm>
        <a:off x="59399" y="262911"/>
        <a:ext cx="9899914" cy="1098002"/>
      </dsp:txXfrm>
    </dsp:sp>
    <dsp:sp modelId="{561210FF-CA28-45C9-AEEE-F5F6963A3460}">
      <dsp:nvSpPr>
        <dsp:cNvPr id="0" name=""/>
        <dsp:cNvSpPr/>
      </dsp:nvSpPr>
      <dsp:spPr>
        <a:xfrm>
          <a:off x="0" y="1420312"/>
          <a:ext cx="10018712" cy="2691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8094" tIns="30480" rIns="170688" bIns="30480" numCol="1" spcCol="1270" anchor="t" anchorCtr="0">
          <a:noAutofit/>
        </a:bodyPr>
        <a:lstStyle/>
        <a:p>
          <a:pPr marL="228600" lvl="1" indent="-228600" algn="l" defTabSz="1066800">
            <a:lnSpc>
              <a:spcPct val="90000"/>
            </a:lnSpc>
            <a:spcBef>
              <a:spcPct val="0"/>
            </a:spcBef>
            <a:spcAft>
              <a:spcPct val="20000"/>
            </a:spcAft>
            <a:buClr>
              <a:schemeClr val="accent1">
                <a:lumMod val="75000"/>
              </a:schemeClr>
            </a:buClr>
            <a:buSzPct val="145000"/>
            <a:buChar char="•"/>
          </a:pPr>
          <a:r>
            <a:rPr lang="en-US" sz="2400" kern="1200" dirty="0">
              <a:latin typeface="Arial Nova" panose="020B0504020202020204" pitchFamily="34" charset="0"/>
            </a:rPr>
            <a:t>Incident occurs as part of the College's "operations";</a:t>
          </a:r>
        </a:p>
        <a:p>
          <a:pPr marL="228600" lvl="1" indent="-228600" algn="l" defTabSz="1066800">
            <a:lnSpc>
              <a:spcPct val="90000"/>
            </a:lnSpc>
            <a:spcBef>
              <a:spcPct val="0"/>
            </a:spcBef>
            <a:spcAft>
              <a:spcPct val="20000"/>
            </a:spcAft>
            <a:buClr>
              <a:schemeClr val="accent1">
                <a:lumMod val="75000"/>
              </a:schemeClr>
            </a:buClr>
            <a:buSzPct val="145000"/>
            <a:buChar char="•"/>
          </a:pPr>
          <a:endParaRPr lang="en-US" sz="2400" kern="1200" dirty="0">
            <a:latin typeface="Arial Nova" panose="020B0504020202020204" pitchFamily="34" charset="0"/>
          </a:endParaRPr>
        </a:p>
        <a:p>
          <a:pPr marL="228600" lvl="1" indent="-228600" algn="l" defTabSz="1066800">
            <a:lnSpc>
              <a:spcPct val="90000"/>
            </a:lnSpc>
            <a:spcBef>
              <a:spcPct val="0"/>
            </a:spcBef>
            <a:spcAft>
              <a:spcPct val="20000"/>
            </a:spcAft>
            <a:buClr>
              <a:schemeClr val="accent1">
                <a:lumMod val="75000"/>
              </a:schemeClr>
            </a:buClr>
            <a:buSzPct val="145000"/>
            <a:buChar char="•"/>
          </a:pPr>
          <a:r>
            <a:rPr lang="en-US" sz="2400" kern="1200" dirty="0">
              <a:latin typeface="Arial Nova" panose="020B0504020202020204" pitchFamily="34" charset="0"/>
            </a:rPr>
            <a:t>If the College exercised substantial control over the respondent and the context of alleged sexual harassment; or</a:t>
          </a:r>
        </a:p>
        <a:p>
          <a:pPr marL="228600" lvl="1" indent="-228600" algn="l" defTabSz="1066800">
            <a:lnSpc>
              <a:spcPct val="90000"/>
            </a:lnSpc>
            <a:spcBef>
              <a:spcPct val="0"/>
            </a:spcBef>
            <a:spcAft>
              <a:spcPct val="20000"/>
            </a:spcAft>
            <a:buClr>
              <a:schemeClr val="accent1">
                <a:lumMod val="75000"/>
              </a:schemeClr>
            </a:buClr>
            <a:buSzPct val="145000"/>
            <a:buChar char="•"/>
          </a:pPr>
          <a:endParaRPr lang="en-US" sz="2400" kern="1200" dirty="0">
            <a:latin typeface="Arial Nova" panose="020B0504020202020204" pitchFamily="34" charset="0"/>
          </a:endParaRPr>
        </a:p>
        <a:p>
          <a:pPr marL="228600" lvl="1" indent="-228600" algn="l" defTabSz="1066800">
            <a:lnSpc>
              <a:spcPct val="90000"/>
            </a:lnSpc>
            <a:spcBef>
              <a:spcPct val="0"/>
            </a:spcBef>
            <a:spcAft>
              <a:spcPct val="20000"/>
            </a:spcAft>
            <a:buClr>
              <a:schemeClr val="accent1">
                <a:lumMod val="75000"/>
              </a:schemeClr>
            </a:buClr>
            <a:buSzPct val="145000"/>
            <a:buChar char="•"/>
          </a:pPr>
          <a:r>
            <a:rPr lang="en-US" sz="2400" kern="1200" dirty="0">
              <a:latin typeface="Arial Nova" panose="020B0504020202020204" pitchFamily="34" charset="0"/>
            </a:rPr>
            <a:t>Incident occurred in an off-campus building owned or controlled by a student organization officially recognized by the College.</a:t>
          </a:r>
        </a:p>
      </dsp:txBody>
      <dsp:txXfrm>
        <a:off x="0" y="1420312"/>
        <a:ext cx="10018712" cy="26910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523BD1-A52B-4058-8CA4-2DEE735B8EC2}">
      <dsp:nvSpPr>
        <dsp:cNvPr id="0" name=""/>
        <dsp:cNvSpPr/>
      </dsp:nvSpPr>
      <dsp:spPr>
        <a:xfrm>
          <a:off x="487515" y="1214956"/>
          <a:ext cx="790224" cy="79022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6AC056B-E14B-4ABE-8B3E-F83CA602E04C}">
      <dsp:nvSpPr>
        <dsp:cNvPr id="0" name=""/>
        <dsp:cNvSpPr/>
      </dsp:nvSpPr>
      <dsp:spPr>
        <a:xfrm>
          <a:off x="4600" y="2288116"/>
          <a:ext cx="1756054" cy="8121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pPr>
          <a:r>
            <a:rPr lang="en-US" sz="1800" kern="1200" dirty="0">
              <a:latin typeface="Arial Nova" panose="020B0504020202020204" pitchFamily="34" charset="0"/>
            </a:rPr>
            <a:t>Requirement to provide to all parties.</a:t>
          </a:r>
        </a:p>
      </dsp:txBody>
      <dsp:txXfrm>
        <a:off x="4600" y="2288116"/>
        <a:ext cx="1756054" cy="812175"/>
      </dsp:txXfrm>
    </dsp:sp>
    <dsp:sp modelId="{DD7A9692-9ECB-4E5B-8755-9EED971DE815}">
      <dsp:nvSpPr>
        <dsp:cNvPr id="0" name=""/>
        <dsp:cNvSpPr/>
      </dsp:nvSpPr>
      <dsp:spPr>
        <a:xfrm>
          <a:off x="2550879" y="1214956"/>
          <a:ext cx="790224" cy="79022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0085066-AAF1-46DA-AFC1-2E049D08CDC2}">
      <dsp:nvSpPr>
        <dsp:cNvPr id="0" name=""/>
        <dsp:cNvSpPr/>
      </dsp:nvSpPr>
      <dsp:spPr>
        <a:xfrm>
          <a:off x="2067964" y="2288116"/>
          <a:ext cx="1756054" cy="8121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100000"/>
            </a:lnSpc>
            <a:spcBef>
              <a:spcPct val="0"/>
            </a:spcBef>
            <a:spcAft>
              <a:spcPct val="35000"/>
            </a:spcAft>
            <a:buNone/>
          </a:pPr>
          <a:r>
            <a:rPr lang="en-US" sz="1700" kern="1200" dirty="0">
              <a:latin typeface="Arial Nova" panose="020B0504020202020204" pitchFamily="34" charset="0"/>
            </a:rPr>
            <a:t>Equity.</a:t>
          </a:r>
        </a:p>
      </dsp:txBody>
      <dsp:txXfrm>
        <a:off x="2067964" y="2288116"/>
        <a:ext cx="1756054" cy="812175"/>
      </dsp:txXfrm>
    </dsp:sp>
    <dsp:sp modelId="{E9D120EB-2E25-4629-982A-BF2056E074CF}">
      <dsp:nvSpPr>
        <dsp:cNvPr id="0" name=""/>
        <dsp:cNvSpPr/>
      </dsp:nvSpPr>
      <dsp:spPr>
        <a:xfrm>
          <a:off x="4614244" y="1214956"/>
          <a:ext cx="790224" cy="79022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D25FF87-F13E-453D-B2D4-FC4D1368607C}">
      <dsp:nvSpPr>
        <dsp:cNvPr id="0" name=""/>
        <dsp:cNvSpPr/>
      </dsp:nvSpPr>
      <dsp:spPr>
        <a:xfrm>
          <a:off x="4131329" y="2288116"/>
          <a:ext cx="1756054" cy="8121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100000"/>
            </a:lnSpc>
            <a:spcBef>
              <a:spcPct val="0"/>
            </a:spcBef>
            <a:spcAft>
              <a:spcPct val="35000"/>
            </a:spcAft>
            <a:buNone/>
          </a:pPr>
          <a:r>
            <a:rPr lang="en-US" sz="1700" kern="1200" dirty="0">
              <a:latin typeface="Arial Nova" panose="020B0504020202020204" pitchFamily="34" charset="0"/>
            </a:rPr>
            <a:t>Restoring access.</a:t>
          </a:r>
        </a:p>
      </dsp:txBody>
      <dsp:txXfrm>
        <a:off x="4131329" y="2288116"/>
        <a:ext cx="1756054" cy="812175"/>
      </dsp:txXfrm>
    </dsp:sp>
    <dsp:sp modelId="{666B5173-A858-4AAB-B898-826FBFC10434}">
      <dsp:nvSpPr>
        <dsp:cNvPr id="0" name=""/>
        <dsp:cNvSpPr/>
      </dsp:nvSpPr>
      <dsp:spPr>
        <a:xfrm>
          <a:off x="6677608" y="1214956"/>
          <a:ext cx="790224" cy="79022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2359F83-D0BB-45EB-BC47-7726DCCA9133}">
      <dsp:nvSpPr>
        <dsp:cNvPr id="0" name=""/>
        <dsp:cNvSpPr/>
      </dsp:nvSpPr>
      <dsp:spPr>
        <a:xfrm>
          <a:off x="6194693" y="2288116"/>
          <a:ext cx="1756054" cy="8121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100000"/>
            </a:lnSpc>
            <a:spcBef>
              <a:spcPct val="0"/>
            </a:spcBef>
            <a:spcAft>
              <a:spcPct val="35000"/>
            </a:spcAft>
            <a:buNone/>
          </a:pPr>
          <a:r>
            <a:rPr lang="en-US" sz="1700" kern="1200" dirty="0">
              <a:latin typeface="Arial Nova" panose="020B0504020202020204" pitchFamily="34" charset="0"/>
            </a:rPr>
            <a:t>Empowering choice and agency.</a:t>
          </a:r>
        </a:p>
      </dsp:txBody>
      <dsp:txXfrm>
        <a:off x="6194693" y="2288116"/>
        <a:ext cx="1756054" cy="812175"/>
      </dsp:txXfrm>
    </dsp:sp>
    <dsp:sp modelId="{CE8A958D-7D3A-4BA0-AB5D-5827ACA82E29}">
      <dsp:nvSpPr>
        <dsp:cNvPr id="0" name=""/>
        <dsp:cNvSpPr/>
      </dsp:nvSpPr>
      <dsp:spPr>
        <a:xfrm>
          <a:off x="8740972" y="1214956"/>
          <a:ext cx="790224" cy="790224"/>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9D15761-6F2C-4FF5-8843-F71EB832132C}">
      <dsp:nvSpPr>
        <dsp:cNvPr id="0" name=""/>
        <dsp:cNvSpPr/>
      </dsp:nvSpPr>
      <dsp:spPr>
        <a:xfrm>
          <a:off x="8258057" y="2288116"/>
          <a:ext cx="1756054" cy="8121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100000"/>
            </a:lnSpc>
            <a:spcBef>
              <a:spcPct val="0"/>
            </a:spcBef>
            <a:spcAft>
              <a:spcPct val="35000"/>
            </a:spcAft>
            <a:buNone/>
          </a:pPr>
          <a:r>
            <a:rPr lang="en-US" sz="1700" kern="1200" dirty="0">
              <a:latin typeface="Arial Nova" panose="020B0504020202020204" pitchFamily="34" charset="0"/>
            </a:rPr>
            <a:t>Addressing harm.</a:t>
          </a:r>
        </a:p>
      </dsp:txBody>
      <dsp:txXfrm>
        <a:off x="8258057" y="2288116"/>
        <a:ext cx="1756054" cy="81217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B71486-E34F-46BF-883B-2F590C8F6225}">
      <dsp:nvSpPr>
        <dsp:cNvPr id="0" name=""/>
        <dsp:cNvSpPr/>
      </dsp:nvSpPr>
      <dsp:spPr>
        <a:xfrm>
          <a:off x="0" y="145224"/>
          <a:ext cx="10018712" cy="121680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l" defTabSz="1955800">
            <a:lnSpc>
              <a:spcPct val="90000"/>
            </a:lnSpc>
            <a:spcBef>
              <a:spcPct val="0"/>
            </a:spcBef>
            <a:spcAft>
              <a:spcPct val="35000"/>
            </a:spcAft>
            <a:buNone/>
          </a:pPr>
          <a:r>
            <a:rPr lang="en-US" sz="4400" kern="1200" dirty="0">
              <a:latin typeface="Arial Nova" panose="020B0504020202020204" pitchFamily="34" charset="0"/>
            </a:rPr>
            <a:t>Individual check-ins</a:t>
          </a:r>
        </a:p>
      </dsp:txBody>
      <dsp:txXfrm>
        <a:off x="59399" y="204623"/>
        <a:ext cx="9899914" cy="1098002"/>
      </dsp:txXfrm>
    </dsp:sp>
    <dsp:sp modelId="{F0ACF2C9-B2FF-4932-8054-A7FBE7A3CA11}">
      <dsp:nvSpPr>
        <dsp:cNvPr id="0" name=""/>
        <dsp:cNvSpPr/>
      </dsp:nvSpPr>
      <dsp:spPr>
        <a:xfrm>
          <a:off x="0" y="1549224"/>
          <a:ext cx="10018712" cy="121680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l" defTabSz="1955800">
            <a:lnSpc>
              <a:spcPct val="90000"/>
            </a:lnSpc>
            <a:spcBef>
              <a:spcPct val="0"/>
            </a:spcBef>
            <a:spcAft>
              <a:spcPct val="35000"/>
            </a:spcAft>
            <a:buNone/>
          </a:pPr>
          <a:r>
            <a:rPr lang="en-US" sz="4400" kern="1200" dirty="0">
              <a:latin typeface="Arial Nova" panose="020B0504020202020204" pitchFamily="34" charset="0"/>
            </a:rPr>
            <a:t>Data analysis </a:t>
          </a:r>
        </a:p>
      </dsp:txBody>
      <dsp:txXfrm>
        <a:off x="59399" y="1608623"/>
        <a:ext cx="9899914" cy="1098002"/>
      </dsp:txXfrm>
    </dsp:sp>
    <dsp:sp modelId="{CB7ACEB9-E4EC-4CB9-B935-2E8057DDD849}">
      <dsp:nvSpPr>
        <dsp:cNvPr id="0" name=""/>
        <dsp:cNvSpPr/>
      </dsp:nvSpPr>
      <dsp:spPr>
        <a:xfrm>
          <a:off x="0" y="2953224"/>
          <a:ext cx="10018712" cy="121680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l" defTabSz="1955800">
            <a:lnSpc>
              <a:spcPct val="90000"/>
            </a:lnSpc>
            <a:spcBef>
              <a:spcPct val="0"/>
            </a:spcBef>
            <a:spcAft>
              <a:spcPct val="35000"/>
            </a:spcAft>
            <a:buNone/>
          </a:pPr>
          <a:r>
            <a:rPr lang="en-US" sz="4400" kern="1200" dirty="0">
              <a:latin typeface="Arial Nova" panose="020B0504020202020204" pitchFamily="34" charset="0"/>
            </a:rPr>
            <a:t>Collaboration with other Colleges</a:t>
          </a:r>
        </a:p>
      </dsp:txBody>
      <dsp:txXfrm>
        <a:off x="59399" y="3012623"/>
        <a:ext cx="9899914" cy="109800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E9EBED9-6597-4EBD-A3B0-70ECE414BED1}" type="datetimeFigureOut">
              <a:rPr lang="en-US" smtClean="0"/>
              <a:t>11/29/2023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F80324FD-4FC2-4CAE-A906-DBDC9ABF5EDA}" type="slidenum">
              <a:rPr lang="en-US" smtClean="0"/>
              <a:t>‹#›</a:t>
            </a:fld>
            <a:endParaRPr lang="en-US"/>
          </a:p>
        </p:txBody>
      </p:sp>
    </p:spTree>
    <p:extLst>
      <p:ext uri="{BB962C8B-B14F-4D97-AF65-F5344CB8AC3E}">
        <p14:creationId xmlns:p14="http://schemas.microsoft.com/office/powerpoint/2010/main" val="31649595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Supportive measures could include a mutual no contact order, mental health referral/supports, class change, grade extensions, etc. </a:t>
            </a:r>
          </a:p>
          <a:p>
            <a:endParaRPr lang="en-US" dirty="0"/>
          </a:p>
          <a:p>
            <a:r>
              <a:rPr lang="en-US" dirty="0"/>
              <a:t>Remember that colleges must be wary of OCR Compliance (OCR Complaint) and potential lawsuits by Plaintiffs, alleging we were deliberately indifferent. Lawsuits by Respondents that we didn't follow our policy. </a:t>
            </a:r>
          </a:p>
          <a:p>
            <a:endParaRPr lang="en-US" dirty="0"/>
          </a:p>
          <a:p>
            <a:r>
              <a:rPr lang="en-US" dirty="0"/>
              <a:t>The Fourth Circuit has given several examples to explain what may constitute deliberate indifference: 1) School officials trying to dissuade a student from taking any action against an alleged </a:t>
            </a:r>
            <a:r>
              <a:rPr lang="en-US" dirty="0" err="1"/>
              <a:t>harassor</a:t>
            </a:r>
            <a:r>
              <a:rPr lang="en-US" dirty="0"/>
              <a:t>. 2) School officials taking no action to protect a student, offer support, or report to the student's parents during a five-day class trip after school officials received reports alleging the student experienced nonconsensual sexual touching on the bus ride to the class trip. 3) Your investigator interviews the students involved in a sexual harassment allegation and two other students, but never speaks with other students who were identified as potential sources of information about the incident and aftermath. 4) Trying to sweep the matter under the rug so as not to cause trouble for the involved parties.</a:t>
            </a:r>
          </a:p>
        </p:txBody>
      </p:sp>
      <p:sp>
        <p:nvSpPr>
          <p:cNvPr id="4" name="Slide Number Placeholder 3"/>
          <p:cNvSpPr>
            <a:spLocks noGrp="1"/>
          </p:cNvSpPr>
          <p:nvPr>
            <p:ph type="sldNum" sz="quarter" idx="5"/>
          </p:nvPr>
        </p:nvSpPr>
        <p:spPr/>
        <p:txBody>
          <a:bodyPr/>
          <a:lstStyle/>
          <a:p>
            <a:fld id="{F80324FD-4FC2-4CAE-A906-DBDC9ABF5EDA}" type="slidenum">
              <a:rPr lang="en-US" smtClean="0"/>
              <a:t>22</a:t>
            </a:fld>
            <a:endParaRPr lang="en-US"/>
          </a:p>
        </p:txBody>
      </p:sp>
    </p:spTree>
    <p:extLst>
      <p:ext uri="{BB962C8B-B14F-4D97-AF65-F5344CB8AC3E}">
        <p14:creationId xmlns:p14="http://schemas.microsoft.com/office/powerpoint/2010/main" val="29149460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Supportive measures could include a mutual no contact order, mental health referral/supports, class change, grade extensions, etc. </a:t>
            </a:r>
          </a:p>
          <a:p>
            <a:endParaRPr lang="en-US" dirty="0"/>
          </a:p>
          <a:p>
            <a:r>
              <a:rPr lang="en-US" dirty="0"/>
              <a:t>Remember that colleges must be wary of OCR Compliance (OCR Complaint) and potential lawsuits by Plaintiffs, alleging we were deliberately indifferent. Lawsuits by Respondents that we didn't follow our policy. </a:t>
            </a:r>
          </a:p>
          <a:p>
            <a:endParaRPr lang="en-US" dirty="0"/>
          </a:p>
          <a:p>
            <a:r>
              <a:rPr lang="en-US" dirty="0"/>
              <a:t>The Fourth Circuit has given several examples to explain what may constitute deliberate indifference: 1) School officials trying to dissuade a student from taking any action against an alleged </a:t>
            </a:r>
            <a:r>
              <a:rPr lang="en-US" dirty="0" err="1"/>
              <a:t>harassor</a:t>
            </a:r>
            <a:r>
              <a:rPr lang="en-US" dirty="0"/>
              <a:t>. 2) School officials taking no action to protect a student, offer support, or report to the student's parents during a five-day class trip after school officials received reports alleging the student experienced nonconsensual sexual touching on the bus ride to the class trip. 3) Your investigator interviews the students involved in a sexual harassment allegation and two other students, but never speaks with other students who were identified as potential sources of information about the incident and aftermath. 4) Trying to sweep the matter under the rug so as not to cause trouble for the involved parties.</a:t>
            </a:r>
          </a:p>
        </p:txBody>
      </p:sp>
      <p:sp>
        <p:nvSpPr>
          <p:cNvPr id="4" name="Slide Number Placeholder 3"/>
          <p:cNvSpPr>
            <a:spLocks noGrp="1"/>
          </p:cNvSpPr>
          <p:nvPr>
            <p:ph type="sldNum" sz="quarter" idx="5"/>
          </p:nvPr>
        </p:nvSpPr>
        <p:spPr/>
        <p:txBody>
          <a:bodyPr/>
          <a:lstStyle/>
          <a:p>
            <a:fld id="{F80324FD-4FC2-4CAE-A906-DBDC9ABF5EDA}" type="slidenum">
              <a:rPr lang="en-US" smtClean="0"/>
              <a:t>23</a:t>
            </a:fld>
            <a:endParaRPr lang="en-US"/>
          </a:p>
        </p:txBody>
      </p:sp>
    </p:spTree>
    <p:extLst>
      <p:ext uri="{BB962C8B-B14F-4D97-AF65-F5344CB8AC3E}">
        <p14:creationId xmlns:p14="http://schemas.microsoft.com/office/powerpoint/2010/main" val="21645144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0" y="385959"/>
            <a:ext cx="10018713" cy="974035"/>
          </a:xfrm>
        </p:spPr>
        <p:txBody>
          <a:bodyPr/>
          <a:lstStyle>
            <a:lvl1pPr>
              <a:defRPr>
                <a:latin typeface="Arial Nova" panose="020B0504020202020204" pitchFamily="34" charset="0"/>
              </a:defRPr>
            </a:lvl1pPr>
          </a:lstStyle>
          <a:p>
            <a:r>
              <a:rPr lang="en-US" dirty="0"/>
              <a:t>Click to edit Master title style</a:t>
            </a:r>
          </a:p>
        </p:txBody>
      </p:sp>
      <p:sp>
        <p:nvSpPr>
          <p:cNvPr id="3" name="Content Placeholder 2"/>
          <p:cNvSpPr>
            <a:spLocks noGrp="1"/>
          </p:cNvSpPr>
          <p:nvPr>
            <p:ph idx="1"/>
          </p:nvPr>
        </p:nvSpPr>
        <p:spPr>
          <a:xfrm>
            <a:off x="1484310" y="1669774"/>
            <a:ext cx="10018713" cy="4315249"/>
          </a:xfrm>
        </p:spPr>
        <p:txBody>
          <a:bodyPr anchor="t" anchorCtr="0">
            <a:normAutofit/>
          </a:bodyPr>
          <a:lstStyle>
            <a:lvl1pPr marL="347663" indent="-347663">
              <a:spcBef>
                <a:spcPts val="0"/>
              </a:spcBef>
              <a:spcAft>
                <a:spcPts val="0"/>
              </a:spcAft>
              <a:defRPr sz="2400">
                <a:latin typeface="Arial Nova" panose="020B0504020202020204" pitchFamily="34" charset="0"/>
              </a:defRPr>
            </a:lvl1pPr>
            <a:lvl2pPr marL="804863" indent="-347663">
              <a:spcBef>
                <a:spcPts val="0"/>
              </a:spcBef>
              <a:spcAft>
                <a:spcPts val="0"/>
              </a:spcAft>
              <a:buSzPct val="100000"/>
              <a:buFont typeface="Wingdings" panose="05000000000000000000" pitchFamily="2" charset="2"/>
              <a:buChar char="§"/>
              <a:defRPr sz="2400">
                <a:latin typeface="Arial Nova" panose="020B0504020202020204" pitchFamily="34" charset="0"/>
              </a:defRPr>
            </a:lvl2pPr>
            <a:lvl3pPr marL="1262063" indent="-347663">
              <a:spcBef>
                <a:spcPts val="0"/>
              </a:spcBef>
              <a:spcAft>
                <a:spcPts val="0"/>
              </a:spcAft>
              <a:buSzPct val="100000"/>
              <a:buFont typeface="Courier New" panose="02070309020205020404" pitchFamily="49" charset="0"/>
              <a:buChar char="o"/>
              <a:defRPr sz="2400">
                <a:latin typeface="Arial Nova" panose="020B0504020202020204" pitchFamily="34" charset="0"/>
              </a:defRPr>
            </a:lvl3pPr>
            <a:lvl4pPr marL="1719263" indent="-347663">
              <a:spcBef>
                <a:spcPts val="0"/>
              </a:spcBef>
              <a:spcAft>
                <a:spcPts val="0"/>
              </a:spcAft>
              <a:buSzPct val="100000"/>
              <a:buFont typeface="Wingdings" panose="05000000000000000000" pitchFamily="2" charset="2"/>
              <a:buChar char="Ø"/>
              <a:defRPr sz="2400">
                <a:latin typeface="Arial Nova" panose="020B0504020202020204" pitchFamily="34" charset="0"/>
              </a:defRPr>
            </a:lvl4pPr>
            <a:lvl5pPr marL="2176463" indent="-347663">
              <a:spcBef>
                <a:spcPts val="0"/>
              </a:spcBef>
              <a:spcAft>
                <a:spcPts val="0"/>
              </a:spcAft>
              <a:buSzPct val="100000"/>
              <a:buFont typeface="Corbel" panose="020B0503020204020204" pitchFamily="34" charset="0"/>
              <a:buChar char="*"/>
              <a:defRPr sz="2400">
                <a:latin typeface="Arial Nova" panose="020B0504020202020204" pitchFamily="34" charset="0"/>
              </a:defRPr>
            </a:lvl5pPr>
          </a:lstStyle>
          <a:p>
            <a:pPr lvl="0"/>
            <a:r>
              <a:rPr lang="en-US" dirty="0"/>
              <a:t>Click to edit Master text styles</a:t>
            </a:r>
          </a:p>
          <a:p>
            <a:pPr lvl="0"/>
            <a:endParaRPr lang="en-US" dirty="0"/>
          </a:p>
          <a:p>
            <a:pPr lvl="1"/>
            <a:r>
              <a:rPr lang="en-US" dirty="0"/>
              <a:t>Second level</a:t>
            </a:r>
          </a:p>
          <a:p>
            <a:pPr lvl="1"/>
            <a:endParaRPr lang="en-US" dirty="0"/>
          </a:p>
          <a:p>
            <a:pPr lvl="2"/>
            <a:r>
              <a:rPr lang="en-US" dirty="0"/>
              <a:t>Third level</a:t>
            </a:r>
          </a:p>
          <a:p>
            <a:pPr lvl="2"/>
            <a:endParaRPr lang="en-US" dirty="0"/>
          </a:p>
          <a:p>
            <a:pPr lvl="3"/>
            <a:r>
              <a:rPr lang="en-US" dirty="0"/>
              <a:t>Fourth level</a:t>
            </a:r>
          </a:p>
          <a:p>
            <a:pPr lvl="3"/>
            <a:endParaRPr lang="en-US" dirty="0"/>
          </a:p>
          <a:p>
            <a:pPr lvl="4"/>
            <a:r>
              <a:rPr lang="en-US" dirty="0"/>
              <a:t>Fifth level</a:t>
            </a:r>
          </a:p>
        </p:txBody>
      </p:sp>
      <p:pic>
        <p:nvPicPr>
          <p:cNvPr id="10" name="Picture 9">
            <a:extLst>
              <a:ext uri="{FF2B5EF4-FFF2-40B4-BE49-F238E27FC236}">
                <a16:creationId xmlns:a16="http://schemas.microsoft.com/office/drawing/2014/main" id="{AD0E777D-B8E5-4DE3-9D1B-014F0841C47D}"/>
              </a:ext>
            </a:extLst>
          </p:cNvPr>
          <p:cNvPicPr>
            <a:picLocks noChangeAspect="1"/>
          </p:cNvPicPr>
          <p:nvPr userDrawn="1"/>
        </p:nvPicPr>
        <p:blipFill>
          <a:blip r:embed="rId2"/>
          <a:stretch>
            <a:fillRect/>
          </a:stretch>
        </p:blipFill>
        <p:spPr>
          <a:xfrm>
            <a:off x="10167041" y="5985024"/>
            <a:ext cx="1762407" cy="872976"/>
          </a:xfrm>
          <a:prstGeom prst="rect">
            <a:avLst/>
          </a:prstGeom>
        </p:spPr>
      </p:pic>
    </p:spTree>
    <p:extLst>
      <p:ext uri="{BB962C8B-B14F-4D97-AF65-F5344CB8AC3E}">
        <p14:creationId xmlns:p14="http://schemas.microsoft.com/office/powerpoint/2010/main" val="20732816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0717181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0887922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2232416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6497117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6367846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6742543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463324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987525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latin typeface="Arial Nova" panose="020B0504020202020204" pitchFamily="34" charset="0"/>
              </a:defRPr>
            </a:lvl1pPr>
          </a:lstStyle>
          <a:p>
            <a:r>
              <a:rPr lang="en-US" dirty="0"/>
              <a:t>Click to edit Master title style</a:t>
            </a:r>
          </a:p>
        </p:txBody>
      </p:sp>
      <p:pic>
        <p:nvPicPr>
          <p:cNvPr id="11" name="Picture 10">
            <a:extLst>
              <a:ext uri="{FF2B5EF4-FFF2-40B4-BE49-F238E27FC236}">
                <a16:creationId xmlns:a16="http://schemas.microsoft.com/office/drawing/2014/main" id="{267D12BA-94C6-431D-B3DC-C72F7CCC4964}"/>
              </a:ext>
            </a:extLst>
          </p:cNvPr>
          <p:cNvPicPr>
            <a:picLocks noChangeAspect="1"/>
          </p:cNvPicPr>
          <p:nvPr userDrawn="1"/>
        </p:nvPicPr>
        <p:blipFill>
          <a:blip r:embed="rId2"/>
          <a:stretch>
            <a:fillRect/>
          </a:stretch>
        </p:blipFill>
        <p:spPr>
          <a:xfrm>
            <a:off x="8716874" y="5351183"/>
            <a:ext cx="2786149" cy="1380068"/>
          </a:xfrm>
          <a:prstGeom prst="rect">
            <a:avLst/>
          </a:prstGeom>
        </p:spPr>
      </p:pic>
    </p:spTree>
    <p:extLst>
      <p:ext uri="{BB962C8B-B14F-4D97-AF65-F5344CB8AC3E}">
        <p14:creationId xmlns:p14="http://schemas.microsoft.com/office/powerpoint/2010/main" val="3289990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atin typeface="Arial Nova" panose="020B0504020202020204" pitchFamily="34" charset="0"/>
              </a:defRPr>
            </a:lvl1pPr>
          </a:lstStyle>
          <a:p>
            <a:r>
              <a:rPr lang="en-US" dirty="0"/>
              <a:t>Click to edit Master title style</a:t>
            </a:r>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447043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lvl1pPr>
              <a:defRPr>
                <a:latin typeface="Arial Nova" panose="020B0504020202020204" pitchFamily="34" charset="0"/>
              </a:defRPr>
            </a:lvl1pPr>
          </a:lstStyle>
          <a:p>
            <a:r>
              <a:rPr lang="en-US" dirty="0"/>
              <a:t>Click to edit Master title style</a:t>
            </a:r>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73034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50545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645250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70976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907718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429748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jp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113183"/>
          </a:xfrm>
          <a:prstGeom prst="rect">
            <a:avLst/>
          </a:prstGeom>
          <a:effectLst/>
        </p:spPr>
        <p:txBody>
          <a:bodyPr vert="horz" lIns="91440" tIns="45720" rIns="91440" bIns="45720" rtlCol="0" anchor="ctr">
            <a:normAutofit/>
          </a:bodyPr>
          <a:lstStyle/>
          <a:p>
            <a:r>
              <a:rPr kumimoji="0" lang="en-US" sz="4000" b="0" i="0" u="none" strike="noStrike" kern="1200" cap="none" spc="0" normalizeH="0" baseline="0" noProof="0" dirty="0">
                <a:ln w="3175" cmpd="sng">
                  <a:noFill/>
                </a:ln>
                <a:solidFill>
                  <a:prstClr val="black"/>
                </a:solidFill>
                <a:effectLst/>
                <a:uLnTx/>
                <a:uFillTx/>
                <a:latin typeface="+mj-lt"/>
                <a:ea typeface="+mj-ea"/>
                <a:cs typeface="+mj-cs"/>
              </a:rPr>
              <a:t>Click to edit Master title style</a:t>
            </a:r>
            <a:endParaRPr lang="en-US" dirty="0"/>
          </a:p>
        </p:txBody>
      </p:sp>
      <p:sp>
        <p:nvSpPr>
          <p:cNvPr id="3" name="Text Placeholder 2"/>
          <p:cNvSpPr>
            <a:spLocks noGrp="1"/>
          </p:cNvSpPr>
          <p:nvPr>
            <p:ph type="body" idx="1"/>
          </p:nvPr>
        </p:nvSpPr>
        <p:spPr>
          <a:xfrm>
            <a:off x="1484310" y="1967948"/>
            <a:ext cx="10018713" cy="4047089"/>
          </a:xfrm>
          <a:prstGeom prst="rect">
            <a:avLst/>
          </a:prstGeom>
        </p:spPr>
        <p:txBody>
          <a:bodyPr vert="horz" lIns="91440" tIns="45720" rIns="91440" bIns="45720" rtlCol="0" anchor="t" anchorCtr="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6" name="Picture 15">
            <a:extLst>
              <a:ext uri="{FF2B5EF4-FFF2-40B4-BE49-F238E27FC236}">
                <a16:creationId xmlns:a16="http://schemas.microsoft.com/office/drawing/2014/main" id="{37BAFB9E-4871-4857-A7CB-E3B9EC7635D7}"/>
              </a:ext>
            </a:extLst>
          </p:cNvPr>
          <p:cNvPicPr>
            <a:picLocks noChangeAspect="1"/>
          </p:cNvPicPr>
          <p:nvPr userDrawn="1"/>
        </p:nvPicPr>
        <p:blipFill>
          <a:blip r:embed="rId19"/>
          <a:stretch>
            <a:fillRect/>
          </a:stretch>
        </p:blipFill>
        <p:spPr>
          <a:xfrm>
            <a:off x="10167730" y="5936491"/>
            <a:ext cx="1567070" cy="776219"/>
          </a:xfrm>
          <a:prstGeom prst="rect">
            <a:avLst/>
          </a:prstGeom>
        </p:spPr>
      </p:pic>
    </p:spTree>
    <p:extLst>
      <p:ext uri="{BB962C8B-B14F-4D97-AF65-F5344CB8AC3E}">
        <p14:creationId xmlns:p14="http://schemas.microsoft.com/office/powerpoint/2010/main" val="3483247336"/>
      </p:ext>
    </p:extLst>
  </p:cSld>
  <p:clrMap bg1="lt1" tx1="dk1" bg2="lt2" tx2="dk2" accent1="accent1" accent2="accent2" accent3="accent3" accent4="accent4" accent5="accent5" accent6="accent6" hlink="hlink" folHlink="folHlink"/>
  <p:sldLayoutIdLst>
    <p:sldLayoutId id="2147483778" r:id="rId1"/>
    <p:sldLayoutId id="2147483777" r:id="rId2"/>
    <p:sldLayoutId id="2147483779" r:id="rId3"/>
    <p:sldLayoutId id="2147483780" r:id="rId4"/>
    <p:sldLayoutId id="2147483781" r:id="rId5"/>
    <p:sldLayoutId id="2147483782" r:id="rId6"/>
    <p:sldLayoutId id="2147483783" r:id="rId7"/>
    <p:sldLayoutId id="2147483784" r:id="rId8"/>
    <p:sldLayoutId id="2147483785" r:id="rId9"/>
    <p:sldLayoutId id="2147483786" r:id="rId10"/>
    <p:sldLayoutId id="2147483787" r:id="rId11"/>
    <p:sldLayoutId id="2147483788" r:id="rId12"/>
    <p:sldLayoutId id="2147483789" r:id="rId13"/>
    <p:sldLayoutId id="2147483790" r:id="rId14"/>
    <p:sldLayoutId id="2147483791" r:id="rId15"/>
    <p:sldLayoutId id="2147483792" r:id="rId16"/>
    <p:sldLayoutId id="2147483793"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Comic Sans MS" panose="030F0702030302020204" pitchFamily="66"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7663" indent="-347663"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Arial Nova" panose="020B0504020202020204" pitchFamily="34" charset="0"/>
          <a:ea typeface="+mn-ea"/>
          <a:cs typeface="+mn-cs"/>
        </a:defRPr>
      </a:lvl1pPr>
      <a:lvl2pPr marL="804863" indent="-347663"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Arial Nova" panose="020B0504020202020204" pitchFamily="34" charset="0"/>
          <a:ea typeface="+mn-ea"/>
          <a:cs typeface="+mn-cs"/>
        </a:defRPr>
      </a:lvl2pPr>
      <a:lvl3pPr marL="1262063" indent="-347663"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Arial Nova" panose="020B0504020202020204" pitchFamily="34" charset="0"/>
          <a:ea typeface="+mn-ea"/>
          <a:cs typeface="+mn-cs"/>
        </a:defRPr>
      </a:lvl3pPr>
      <a:lvl4pPr marL="1719263" indent="-347663"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Arial Nova" panose="020B0504020202020204" pitchFamily="34" charset="0"/>
          <a:ea typeface="+mn-ea"/>
          <a:cs typeface="+mn-cs"/>
        </a:defRPr>
      </a:lvl4pPr>
      <a:lvl5pPr marL="2176463" indent="-347663"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Arial Nova" panose="020B0504020202020204" pitchFamily="34" charset="0"/>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3D878-949C-4D02-8A3E-E236A4DB9E94}"/>
              </a:ext>
            </a:extLst>
          </p:cNvPr>
          <p:cNvSpPr>
            <a:spLocks noGrp="1"/>
          </p:cNvSpPr>
          <p:nvPr>
            <p:ph type="ctrTitle"/>
          </p:nvPr>
        </p:nvSpPr>
        <p:spPr>
          <a:xfrm>
            <a:off x="2928401" y="1135118"/>
            <a:ext cx="8574622" cy="3165950"/>
          </a:xfrm>
        </p:spPr>
        <p:txBody>
          <a:bodyPr>
            <a:normAutofit/>
          </a:bodyPr>
          <a:lstStyle/>
          <a:p>
            <a:pPr algn="ctr"/>
            <a:br>
              <a:rPr lang="en-US" sz="4400" b="1" dirty="0"/>
            </a:br>
            <a:r>
              <a:rPr lang="en-US" sz="4400" b="1" dirty="0"/>
              <a:t>COMMUNITY COLLEGE TITLE IX COORDINATOR TRAINING</a:t>
            </a:r>
            <a:br>
              <a:rPr lang="en-US" sz="4400" dirty="0"/>
            </a:br>
            <a:br>
              <a:rPr lang="en-US" sz="4400" dirty="0"/>
            </a:br>
            <a:r>
              <a:rPr lang="en-US" sz="2400" dirty="0"/>
              <a:t>November 30, 2023</a:t>
            </a:r>
            <a:endParaRPr lang="en-US" sz="4400" dirty="0"/>
          </a:p>
        </p:txBody>
      </p:sp>
    </p:spTree>
    <p:extLst>
      <p:ext uri="{BB962C8B-B14F-4D97-AF65-F5344CB8AC3E}">
        <p14:creationId xmlns:p14="http://schemas.microsoft.com/office/powerpoint/2010/main" val="15509963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4F543-6FED-B114-7ECB-0F2201F9225B}"/>
              </a:ext>
            </a:extLst>
          </p:cNvPr>
          <p:cNvSpPr>
            <a:spLocks noGrp="1"/>
          </p:cNvSpPr>
          <p:nvPr>
            <p:ph type="ctrTitle"/>
          </p:nvPr>
        </p:nvSpPr>
        <p:spPr>
          <a:xfrm>
            <a:off x="2388198" y="1380068"/>
            <a:ext cx="8670663" cy="2616199"/>
          </a:xfrm>
        </p:spPr>
        <p:txBody>
          <a:bodyPr/>
          <a:lstStyle/>
          <a:p>
            <a:pPr algn="ctr"/>
            <a:r>
              <a:rPr lang="en-US" b="1" dirty="0"/>
              <a:t>INTAKE</a:t>
            </a:r>
          </a:p>
        </p:txBody>
      </p:sp>
    </p:spTree>
    <p:extLst>
      <p:ext uri="{BB962C8B-B14F-4D97-AF65-F5344CB8AC3E}">
        <p14:creationId xmlns:p14="http://schemas.microsoft.com/office/powerpoint/2010/main" val="36051487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44CFC-9C39-63CB-6B4C-93C1A557A33B}"/>
              </a:ext>
            </a:extLst>
          </p:cNvPr>
          <p:cNvSpPr>
            <a:spLocks noGrp="1"/>
          </p:cNvSpPr>
          <p:nvPr>
            <p:ph type="title"/>
          </p:nvPr>
        </p:nvSpPr>
        <p:spPr/>
        <p:txBody>
          <a:bodyPr/>
          <a:lstStyle/>
          <a:p>
            <a:r>
              <a:rPr lang="en-US" b="1" dirty="0"/>
              <a:t>BEST PRACTICES FOR INTAKE</a:t>
            </a:r>
          </a:p>
        </p:txBody>
      </p:sp>
      <p:sp>
        <p:nvSpPr>
          <p:cNvPr id="3" name="Content Placeholder 2">
            <a:extLst>
              <a:ext uri="{FF2B5EF4-FFF2-40B4-BE49-F238E27FC236}">
                <a16:creationId xmlns:a16="http://schemas.microsoft.com/office/drawing/2014/main" id="{F6C59688-A9F0-29DD-BA66-3BC5F6E60B5A}"/>
              </a:ext>
            </a:extLst>
          </p:cNvPr>
          <p:cNvSpPr>
            <a:spLocks noGrp="1"/>
          </p:cNvSpPr>
          <p:nvPr>
            <p:ph idx="1"/>
          </p:nvPr>
        </p:nvSpPr>
        <p:spPr/>
        <p:txBody>
          <a:bodyPr>
            <a:noAutofit/>
          </a:bodyPr>
          <a:lstStyle/>
          <a:p>
            <a:r>
              <a:rPr lang="en-US" sz="2200" dirty="0"/>
              <a:t>Determine jurisdiction and scope.</a:t>
            </a:r>
          </a:p>
          <a:p>
            <a:endParaRPr lang="en-US" sz="2200" dirty="0"/>
          </a:p>
          <a:p>
            <a:r>
              <a:rPr lang="en-US" sz="2200" dirty="0"/>
              <a:t>Offer AND document Supportive Measures.</a:t>
            </a:r>
          </a:p>
          <a:p>
            <a:endParaRPr lang="en-US" sz="2200" dirty="0"/>
          </a:p>
          <a:p>
            <a:r>
              <a:rPr lang="en-US" sz="2200" dirty="0"/>
              <a:t>Provide written documentation to a potential complainant of their rights and resources.</a:t>
            </a:r>
          </a:p>
        </p:txBody>
      </p:sp>
    </p:spTree>
    <p:extLst>
      <p:ext uri="{BB962C8B-B14F-4D97-AF65-F5344CB8AC3E}">
        <p14:creationId xmlns:p14="http://schemas.microsoft.com/office/powerpoint/2010/main" val="24637023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D3202-CCF0-2054-0B9E-B4B80DB75056}"/>
              </a:ext>
            </a:extLst>
          </p:cNvPr>
          <p:cNvSpPr>
            <a:spLocks noGrp="1"/>
          </p:cNvSpPr>
          <p:nvPr>
            <p:ph type="title"/>
          </p:nvPr>
        </p:nvSpPr>
        <p:spPr/>
        <p:txBody>
          <a:bodyPr/>
          <a:lstStyle/>
          <a:p>
            <a:r>
              <a:rPr lang="en-US" b="1" dirty="0"/>
              <a:t>BEST PRACTICES FOR INTAKE</a:t>
            </a:r>
          </a:p>
        </p:txBody>
      </p:sp>
      <p:sp>
        <p:nvSpPr>
          <p:cNvPr id="3" name="Content Placeholder 2">
            <a:extLst>
              <a:ext uri="{FF2B5EF4-FFF2-40B4-BE49-F238E27FC236}">
                <a16:creationId xmlns:a16="http://schemas.microsoft.com/office/drawing/2014/main" id="{AE97186B-0B73-4FC8-5AFE-5DFE29208D1D}"/>
              </a:ext>
            </a:extLst>
          </p:cNvPr>
          <p:cNvSpPr>
            <a:spLocks noGrp="1"/>
          </p:cNvSpPr>
          <p:nvPr>
            <p:ph idx="1"/>
          </p:nvPr>
        </p:nvSpPr>
        <p:spPr/>
        <p:txBody>
          <a:bodyPr/>
          <a:lstStyle/>
          <a:p>
            <a:r>
              <a:rPr lang="en-US" sz="2200" dirty="0"/>
              <a:t>Explain options to a potential complainant.</a:t>
            </a:r>
          </a:p>
          <a:p>
            <a:pPr lvl="1"/>
            <a:r>
              <a:rPr lang="en-US" sz="2200" dirty="0"/>
              <a:t>Option One: do nothing.</a:t>
            </a:r>
          </a:p>
          <a:p>
            <a:pPr lvl="1"/>
            <a:r>
              <a:rPr lang="en-US" sz="2200" dirty="0"/>
              <a:t>Option Two: file a Formal Complaint and proceed with an Informal Resolution.</a:t>
            </a:r>
          </a:p>
          <a:p>
            <a:pPr lvl="1"/>
            <a:r>
              <a:rPr lang="en-US" sz="2200" dirty="0"/>
              <a:t>Option Three: file a Formal Complaint and proceed with an Investigation… including information that must be shared with a Respondent.</a:t>
            </a:r>
          </a:p>
          <a:p>
            <a:pPr lvl="1"/>
            <a:r>
              <a:rPr lang="en-US" sz="2200" dirty="0"/>
              <a:t>Option Four: the complaint does not meet the definition of "sexual harassment" – proceed under different policies.</a:t>
            </a:r>
          </a:p>
        </p:txBody>
      </p:sp>
    </p:spTree>
    <p:extLst>
      <p:ext uri="{BB962C8B-B14F-4D97-AF65-F5344CB8AC3E}">
        <p14:creationId xmlns:p14="http://schemas.microsoft.com/office/powerpoint/2010/main" val="39733116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44CFC-9C39-63CB-6B4C-93C1A557A33B}"/>
              </a:ext>
            </a:extLst>
          </p:cNvPr>
          <p:cNvSpPr>
            <a:spLocks noGrp="1"/>
          </p:cNvSpPr>
          <p:nvPr>
            <p:ph type="title"/>
          </p:nvPr>
        </p:nvSpPr>
        <p:spPr/>
        <p:txBody>
          <a:bodyPr/>
          <a:lstStyle/>
          <a:p>
            <a:r>
              <a:rPr lang="en-US" b="1" dirty="0"/>
              <a:t>INTAKE MEETINGS</a:t>
            </a:r>
          </a:p>
        </p:txBody>
      </p:sp>
      <p:graphicFrame>
        <p:nvGraphicFramePr>
          <p:cNvPr id="5" name="Content Placeholder 2">
            <a:extLst>
              <a:ext uri="{FF2B5EF4-FFF2-40B4-BE49-F238E27FC236}">
                <a16:creationId xmlns:a16="http://schemas.microsoft.com/office/drawing/2014/main" id="{3EBAD26B-D15B-81A7-3E8A-CCF6FED966CE}"/>
              </a:ext>
            </a:extLst>
          </p:cNvPr>
          <p:cNvGraphicFramePr>
            <a:graphicFrameLocks noGrp="1"/>
          </p:cNvGraphicFramePr>
          <p:nvPr>
            <p:ph idx="1"/>
            <p:extLst>
              <p:ext uri="{D42A27DB-BD31-4B8C-83A1-F6EECF244321}">
                <p14:modId xmlns:p14="http://schemas.microsoft.com/office/powerpoint/2010/main" val="185685410"/>
              </p:ext>
            </p:extLst>
          </p:nvPr>
        </p:nvGraphicFramePr>
        <p:xfrm>
          <a:off x="1484310" y="1669774"/>
          <a:ext cx="10018713" cy="43152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895576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44CFC-9C39-63CB-6B4C-93C1A557A33B}"/>
              </a:ext>
            </a:extLst>
          </p:cNvPr>
          <p:cNvSpPr>
            <a:spLocks noGrp="1"/>
          </p:cNvSpPr>
          <p:nvPr>
            <p:ph type="title"/>
          </p:nvPr>
        </p:nvSpPr>
        <p:spPr/>
        <p:txBody>
          <a:bodyPr>
            <a:normAutofit fontScale="90000"/>
          </a:bodyPr>
          <a:lstStyle/>
          <a:p>
            <a:r>
              <a:rPr lang="en-US" b="1" dirty="0"/>
              <a:t>STRATEGIES FOR ADDRESSING A RELUCTANT COMPLAINANT</a:t>
            </a:r>
          </a:p>
        </p:txBody>
      </p:sp>
      <p:graphicFrame>
        <p:nvGraphicFramePr>
          <p:cNvPr id="5" name="Content Placeholder 2">
            <a:extLst>
              <a:ext uri="{FF2B5EF4-FFF2-40B4-BE49-F238E27FC236}">
                <a16:creationId xmlns:a16="http://schemas.microsoft.com/office/drawing/2014/main" id="{0768D23F-0969-E339-24CF-7065E40DFA9A}"/>
              </a:ext>
            </a:extLst>
          </p:cNvPr>
          <p:cNvGraphicFramePr>
            <a:graphicFrameLocks noGrp="1"/>
          </p:cNvGraphicFramePr>
          <p:nvPr>
            <p:ph idx="1"/>
            <p:extLst>
              <p:ext uri="{D42A27DB-BD31-4B8C-83A1-F6EECF244321}">
                <p14:modId xmlns:p14="http://schemas.microsoft.com/office/powerpoint/2010/main" val="3862318295"/>
              </p:ext>
            </p:extLst>
          </p:nvPr>
        </p:nvGraphicFramePr>
        <p:xfrm>
          <a:off x="1484310" y="1669774"/>
          <a:ext cx="10018713" cy="43152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021611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44CFC-9C39-63CB-6B4C-93C1A557A33B}"/>
              </a:ext>
            </a:extLst>
          </p:cNvPr>
          <p:cNvSpPr>
            <a:spLocks noGrp="1"/>
          </p:cNvSpPr>
          <p:nvPr>
            <p:ph type="title"/>
          </p:nvPr>
        </p:nvSpPr>
        <p:spPr/>
        <p:txBody>
          <a:bodyPr>
            <a:normAutofit fontScale="90000"/>
          </a:bodyPr>
          <a:lstStyle/>
          <a:p>
            <a:r>
              <a:rPr lang="en-US" b="1" dirty="0"/>
              <a:t>TITLE IX COORDINATOR-SIGNED FORMAL COMPLAINTS</a:t>
            </a:r>
          </a:p>
        </p:txBody>
      </p:sp>
      <p:sp>
        <p:nvSpPr>
          <p:cNvPr id="3" name="Content Placeholder 2">
            <a:extLst>
              <a:ext uri="{FF2B5EF4-FFF2-40B4-BE49-F238E27FC236}">
                <a16:creationId xmlns:a16="http://schemas.microsoft.com/office/drawing/2014/main" id="{F6C59688-A9F0-29DD-BA66-3BC5F6E60B5A}"/>
              </a:ext>
            </a:extLst>
          </p:cNvPr>
          <p:cNvSpPr>
            <a:spLocks noGrp="1"/>
          </p:cNvSpPr>
          <p:nvPr>
            <p:ph idx="1"/>
          </p:nvPr>
        </p:nvSpPr>
        <p:spPr/>
        <p:txBody>
          <a:bodyPr/>
          <a:lstStyle/>
          <a:p>
            <a:r>
              <a:rPr lang="en-US" dirty="0"/>
              <a:t>When should the Title IX Coordinator file a Formal Complaint?</a:t>
            </a:r>
          </a:p>
          <a:p>
            <a:pPr lvl="1"/>
            <a:r>
              <a:rPr lang="en-US" dirty="0"/>
              <a:t>When the Coordinator determines a "non-deliberately indifferent response to the allegations requires an investigation." </a:t>
            </a:r>
          </a:p>
          <a:p>
            <a:pPr marL="457200" lvl="1" indent="0">
              <a:buNone/>
            </a:pPr>
            <a:endParaRPr lang="en-US" dirty="0"/>
          </a:p>
          <a:p>
            <a:r>
              <a:rPr lang="en-US" dirty="0"/>
              <a:t>Signing a Formal Complaint does NOT make the Coordinator a "complainant".</a:t>
            </a:r>
          </a:p>
          <a:p>
            <a:pPr marL="0" indent="0">
              <a:buNone/>
            </a:pPr>
            <a:endParaRPr lang="en-US" dirty="0"/>
          </a:p>
          <a:p>
            <a:r>
              <a:rPr lang="en-US" dirty="0"/>
              <a:t>Examples:</a:t>
            </a:r>
          </a:p>
          <a:p>
            <a:pPr lvl="1"/>
            <a:r>
              <a:rPr lang="en-US" dirty="0"/>
              <a:t>Serial respondent; and</a:t>
            </a:r>
          </a:p>
          <a:p>
            <a:pPr lvl="1"/>
            <a:r>
              <a:rPr lang="en-US" dirty="0"/>
              <a:t>Pattern of alleged sexual harassment by a respondent in a position of authority.</a:t>
            </a:r>
          </a:p>
        </p:txBody>
      </p:sp>
    </p:spTree>
    <p:extLst>
      <p:ext uri="{BB962C8B-B14F-4D97-AF65-F5344CB8AC3E}">
        <p14:creationId xmlns:p14="http://schemas.microsoft.com/office/powerpoint/2010/main" val="13098919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4F543-6FED-B114-7ECB-0F2201F9225B}"/>
              </a:ext>
            </a:extLst>
          </p:cNvPr>
          <p:cNvSpPr>
            <a:spLocks noGrp="1"/>
          </p:cNvSpPr>
          <p:nvPr>
            <p:ph type="ctrTitle"/>
          </p:nvPr>
        </p:nvSpPr>
        <p:spPr>
          <a:xfrm>
            <a:off x="2474259" y="1380068"/>
            <a:ext cx="9028764" cy="2616199"/>
          </a:xfrm>
        </p:spPr>
        <p:txBody>
          <a:bodyPr/>
          <a:lstStyle/>
          <a:p>
            <a:pPr algn="ctr"/>
            <a:r>
              <a:rPr lang="en-US" b="1" dirty="0"/>
              <a:t>ASSESSING JURISDICTION</a:t>
            </a:r>
          </a:p>
        </p:txBody>
      </p:sp>
    </p:spTree>
    <p:extLst>
      <p:ext uri="{BB962C8B-B14F-4D97-AF65-F5344CB8AC3E}">
        <p14:creationId xmlns:p14="http://schemas.microsoft.com/office/powerpoint/2010/main" val="35957907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82AE0-AF91-4717-A5DB-F54E45255C25}"/>
              </a:ext>
            </a:extLst>
          </p:cNvPr>
          <p:cNvSpPr>
            <a:spLocks noGrp="1"/>
          </p:cNvSpPr>
          <p:nvPr>
            <p:ph type="title"/>
          </p:nvPr>
        </p:nvSpPr>
        <p:spPr/>
        <p:txBody>
          <a:bodyPr/>
          <a:lstStyle/>
          <a:p>
            <a:r>
              <a:rPr lang="en-US" b="1" dirty="0"/>
              <a:t>WHAT CONDUCT IS COVERED?</a:t>
            </a:r>
          </a:p>
        </p:txBody>
      </p:sp>
      <p:sp>
        <p:nvSpPr>
          <p:cNvPr id="3" name="Content Placeholder 2">
            <a:extLst>
              <a:ext uri="{FF2B5EF4-FFF2-40B4-BE49-F238E27FC236}">
                <a16:creationId xmlns:a16="http://schemas.microsoft.com/office/drawing/2014/main" id="{B46012DC-35D3-4867-B43B-C183047356B6}"/>
              </a:ext>
            </a:extLst>
          </p:cNvPr>
          <p:cNvSpPr>
            <a:spLocks noGrp="1"/>
          </p:cNvSpPr>
          <p:nvPr>
            <p:ph idx="1"/>
          </p:nvPr>
        </p:nvSpPr>
        <p:spPr/>
        <p:txBody>
          <a:bodyPr/>
          <a:lstStyle/>
          <a:p>
            <a:r>
              <a:rPr lang="en-US" dirty="0"/>
              <a:t>Allegations of </a:t>
            </a:r>
            <a:r>
              <a:rPr lang="en-US" i="1" dirty="0"/>
              <a:t>sexual harassment </a:t>
            </a:r>
            <a:r>
              <a:rPr lang="en-US" dirty="0"/>
              <a:t>that occur in an </a:t>
            </a:r>
            <a:r>
              <a:rPr lang="en-US" i="1" dirty="0"/>
              <a:t>education program or activity </a:t>
            </a:r>
            <a:r>
              <a:rPr lang="en-US" u="sng" dirty="0"/>
              <a:t>located within the United States</a:t>
            </a:r>
            <a:r>
              <a:rPr lang="en-US" dirty="0"/>
              <a:t> and of which the recipient has </a:t>
            </a:r>
            <a:r>
              <a:rPr lang="en-US" i="1" dirty="0"/>
              <a:t>actual knowledge</a:t>
            </a:r>
            <a:r>
              <a:rPr lang="en-US" dirty="0"/>
              <a:t>.</a:t>
            </a:r>
          </a:p>
          <a:p>
            <a:pPr marL="0" indent="0">
              <a:buNone/>
            </a:pPr>
            <a:endParaRPr lang="en-US" dirty="0"/>
          </a:p>
          <a:p>
            <a:r>
              <a:rPr lang="en-US" dirty="0"/>
              <a:t>If a person alleges misconduct that fits in the above description, institutions have a duty to respond. The Title IX Final Rule sets out your legal obligations in responding to such allegations.</a:t>
            </a:r>
          </a:p>
        </p:txBody>
      </p:sp>
    </p:spTree>
    <p:extLst>
      <p:ext uri="{BB962C8B-B14F-4D97-AF65-F5344CB8AC3E}">
        <p14:creationId xmlns:p14="http://schemas.microsoft.com/office/powerpoint/2010/main" val="1798416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82AE0-AF91-4717-A5DB-F54E45255C25}"/>
              </a:ext>
            </a:extLst>
          </p:cNvPr>
          <p:cNvSpPr>
            <a:spLocks noGrp="1"/>
          </p:cNvSpPr>
          <p:nvPr>
            <p:ph type="title"/>
          </p:nvPr>
        </p:nvSpPr>
        <p:spPr/>
        <p:txBody>
          <a:bodyPr>
            <a:normAutofit fontScale="90000"/>
          </a:bodyPr>
          <a:lstStyle/>
          <a:p>
            <a:r>
              <a:rPr lang="en-US" b="1" dirty="0"/>
              <a:t>EDUCATION PROGRAM OR ACTIVITY – REVIEW </a:t>
            </a:r>
          </a:p>
        </p:txBody>
      </p:sp>
      <p:sp>
        <p:nvSpPr>
          <p:cNvPr id="3" name="Content Placeholder 2">
            <a:extLst>
              <a:ext uri="{FF2B5EF4-FFF2-40B4-BE49-F238E27FC236}">
                <a16:creationId xmlns:a16="http://schemas.microsoft.com/office/drawing/2014/main" id="{B46012DC-35D3-4867-B43B-C183047356B6}"/>
              </a:ext>
            </a:extLst>
          </p:cNvPr>
          <p:cNvSpPr>
            <a:spLocks noGrp="1"/>
          </p:cNvSpPr>
          <p:nvPr>
            <p:ph idx="1"/>
          </p:nvPr>
        </p:nvSpPr>
        <p:spPr/>
        <p:txBody>
          <a:bodyPr/>
          <a:lstStyle/>
          <a:p>
            <a:r>
              <a:rPr lang="en-US" dirty="0"/>
              <a:t>"includes locations, events, or circumstances over which the recipient exercised substantial control over both the respondent and the context in which the sexual harassment occurs, and also includes any building owned or controlled by a student organization that is officially recognized by a postsecondary institution."</a:t>
            </a:r>
          </a:p>
          <a:p>
            <a:endParaRPr lang="en-US" dirty="0"/>
          </a:p>
          <a:p>
            <a:r>
              <a:rPr lang="en-US" dirty="0"/>
              <a:t>The easy ones:</a:t>
            </a:r>
          </a:p>
          <a:p>
            <a:pPr lvl="1"/>
            <a:r>
              <a:rPr lang="en-US" dirty="0"/>
              <a:t>Classrooms;</a:t>
            </a:r>
          </a:p>
          <a:p>
            <a:pPr lvl="1"/>
            <a:r>
              <a:rPr lang="en-US" dirty="0"/>
              <a:t>Cafeterias; and</a:t>
            </a:r>
          </a:p>
          <a:p>
            <a:pPr lvl="1"/>
            <a:r>
              <a:rPr lang="en-US" dirty="0"/>
              <a:t>On-campus office hours.</a:t>
            </a:r>
          </a:p>
        </p:txBody>
      </p:sp>
    </p:spTree>
    <p:extLst>
      <p:ext uri="{BB962C8B-B14F-4D97-AF65-F5344CB8AC3E}">
        <p14:creationId xmlns:p14="http://schemas.microsoft.com/office/powerpoint/2010/main" val="11132792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A50CE-FB1A-DADC-3014-98534F65C55E}"/>
              </a:ext>
            </a:extLst>
          </p:cNvPr>
          <p:cNvSpPr>
            <a:spLocks noGrp="1"/>
          </p:cNvSpPr>
          <p:nvPr>
            <p:ph type="title"/>
          </p:nvPr>
        </p:nvSpPr>
        <p:spPr/>
        <p:txBody>
          <a:bodyPr>
            <a:normAutofit fontScale="90000"/>
          </a:bodyPr>
          <a:lstStyle/>
          <a:p>
            <a:r>
              <a:rPr lang="en-US" b="1" dirty="0"/>
              <a:t>EDUCATION PROGRAM OR ACTIVITY – OFF CAMPUS?</a:t>
            </a:r>
          </a:p>
        </p:txBody>
      </p:sp>
      <p:graphicFrame>
        <p:nvGraphicFramePr>
          <p:cNvPr id="5" name="Content Placeholder 2">
            <a:extLst>
              <a:ext uri="{FF2B5EF4-FFF2-40B4-BE49-F238E27FC236}">
                <a16:creationId xmlns:a16="http://schemas.microsoft.com/office/drawing/2014/main" id="{654AEDD9-117C-543D-811B-47784E59ABE3}"/>
              </a:ext>
            </a:extLst>
          </p:cNvPr>
          <p:cNvGraphicFramePr>
            <a:graphicFrameLocks noGrp="1"/>
          </p:cNvGraphicFramePr>
          <p:nvPr>
            <p:ph idx="1"/>
            <p:extLst>
              <p:ext uri="{D42A27DB-BD31-4B8C-83A1-F6EECF244321}">
                <p14:modId xmlns:p14="http://schemas.microsoft.com/office/powerpoint/2010/main" val="4275006342"/>
              </p:ext>
            </p:extLst>
          </p:nvPr>
        </p:nvGraphicFramePr>
        <p:xfrm>
          <a:off x="1484313" y="1670050"/>
          <a:ext cx="10018712" cy="43148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53629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D5DEC6-627A-9883-22F7-E791C60B2432}"/>
              </a:ext>
            </a:extLst>
          </p:cNvPr>
          <p:cNvSpPr>
            <a:spLocks noGrp="1"/>
          </p:cNvSpPr>
          <p:nvPr>
            <p:ph type="title"/>
          </p:nvPr>
        </p:nvSpPr>
        <p:spPr/>
        <p:txBody>
          <a:bodyPr/>
          <a:lstStyle/>
          <a:p>
            <a:r>
              <a:rPr lang="en-US" b="1" dirty="0"/>
              <a:t>TODAY'S WORK</a:t>
            </a:r>
          </a:p>
        </p:txBody>
      </p:sp>
      <p:graphicFrame>
        <p:nvGraphicFramePr>
          <p:cNvPr id="6" name="Content Placeholder 2">
            <a:extLst>
              <a:ext uri="{FF2B5EF4-FFF2-40B4-BE49-F238E27FC236}">
                <a16:creationId xmlns:a16="http://schemas.microsoft.com/office/drawing/2014/main" id="{9B9F822D-AC18-A8B2-6CAA-0994CC5CA385}"/>
              </a:ext>
            </a:extLst>
          </p:cNvPr>
          <p:cNvGraphicFramePr>
            <a:graphicFrameLocks noGrp="1"/>
          </p:cNvGraphicFramePr>
          <p:nvPr>
            <p:ph idx="1"/>
            <p:extLst>
              <p:ext uri="{D42A27DB-BD31-4B8C-83A1-F6EECF244321}">
                <p14:modId xmlns:p14="http://schemas.microsoft.com/office/powerpoint/2010/main" val="2685984656"/>
              </p:ext>
            </p:extLst>
          </p:nvPr>
        </p:nvGraphicFramePr>
        <p:xfrm>
          <a:off x="1760704" y="2042921"/>
          <a:ext cx="9742319" cy="3096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619018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82AE0-AF91-4717-A5DB-F54E45255C25}"/>
              </a:ext>
            </a:extLst>
          </p:cNvPr>
          <p:cNvSpPr>
            <a:spLocks noGrp="1"/>
          </p:cNvSpPr>
          <p:nvPr>
            <p:ph type="title"/>
          </p:nvPr>
        </p:nvSpPr>
        <p:spPr/>
        <p:txBody>
          <a:bodyPr>
            <a:normAutofit fontScale="90000"/>
          </a:bodyPr>
          <a:lstStyle/>
          <a:p>
            <a:r>
              <a:rPr lang="en-US" b="1" dirty="0"/>
              <a:t>EDUCATION PROGRAM OR ACTIVITY – ONLINE STUDY</a:t>
            </a:r>
          </a:p>
        </p:txBody>
      </p:sp>
      <p:sp>
        <p:nvSpPr>
          <p:cNvPr id="3" name="Content Placeholder 2">
            <a:extLst>
              <a:ext uri="{FF2B5EF4-FFF2-40B4-BE49-F238E27FC236}">
                <a16:creationId xmlns:a16="http://schemas.microsoft.com/office/drawing/2014/main" id="{B46012DC-35D3-4867-B43B-C183047356B6}"/>
              </a:ext>
            </a:extLst>
          </p:cNvPr>
          <p:cNvSpPr>
            <a:spLocks noGrp="1"/>
          </p:cNvSpPr>
          <p:nvPr>
            <p:ph idx="1"/>
          </p:nvPr>
        </p:nvSpPr>
        <p:spPr/>
        <p:txBody>
          <a:bodyPr/>
          <a:lstStyle/>
          <a:p>
            <a:endParaRPr lang="en-US" dirty="0"/>
          </a:p>
          <a:p>
            <a:r>
              <a:rPr lang="en-US" dirty="0"/>
              <a:t>"Operations" of the College may include computer and online programs and platforms "owned and operated by, or used in the operation of, the recipient."</a:t>
            </a:r>
          </a:p>
          <a:p>
            <a:pPr marL="0" indent="0">
              <a:buNone/>
            </a:pPr>
            <a:endParaRPr lang="en-US" dirty="0"/>
          </a:p>
          <a:p>
            <a:r>
              <a:rPr lang="en-US" dirty="0"/>
              <a:t>Still has to occur in educational program or activity…</a:t>
            </a:r>
          </a:p>
          <a:p>
            <a:pPr marL="0" indent="0">
              <a:buNone/>
            </a:pPr>
            <a:endParaRPr lang="en-US" dirty="0"/>
          </a:p>
          <a:p>
            <a:r>
              <a:rPr lang="en-US" dirty="0"/>
              <a:t>And in the United States…</a:t>
            </a:r>
          </a:p>
        </p:txBody>
      </p:sp>
    </p:spTree>
    <p:extLst>
      <p:ext uri="{BB962C8B-B14F-4D97-AF65-F5344CB8AC3E}">
        <p14:creationId xmlns:p14="http://schemas.microsoft.com/office/powerpoint/2010/main" val="5097779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F1495-ACA4-651B-094F-FB30FBAE3186}"/>
              </a:ext>
            </a:extLst>
          </p:cNvPr>
          <p:cNvSpPr>
            <a:spLocks noGrp="1"/>
          </p:cNvSpPr>
          <p:nvPr>
            <p:ph type="title"/>
          </p:nvPr>
        </p:nvSpPr>
        <p:spPr/>
        <p:txBody>
          <a:bodyPr/>
          <a:lstStyle/>
          <a:p>
            <a:r>
              <a:rPr lang="en-US" b="1" dirty="0"/>
              <a:t>ACTUAL KNOWLEDGE</a:t>
            </a:r>
          </a:p>
        </p:txBody>
      </p:sp>
      <p:sp>
        <p:nvSpPr>
          <p:cNvPr id="3" name="Content Placeholder 2">
            <a:extLst>
              <a:ext uri="{FF2B5EF4-FFF2-40B4-BE49-F238E27FC236}">
                <a16:creationId xmlns:a16="http://schemas.microsoft.com/office/drawing/2014/main" id="{59DA40C3-0622-E380-684A-1BE5B4453A9B}"/>
              </a:ext>
            </a:extLst>
          </p:cNvPr>
          <p:cNvSpPr>
            <a:spLocks noGrp="1"/>
          </p:cNvSpPr>
          <p:nvPr>
            <p:ph idx="1"/>
          </p:nvPr>
        </p:nvSpPr>
        <p:spPr/>
        <p:txBody>
          <a:bodyPr/>
          <a:lstStyle/>
          <a:p>
            <a:pPr>
              <a:lnSpc>
                <a:spcPct val="90000"/>
              </a:lnSpc>
              <a:spcAft>
                <a:spcPts val="600"/>
              </a:spcAft>
              <a:buSzPct val="100000"/>
              <a:buFont typeface="+mj-lt"/>
              <a:buAutoNum type="arabicPeriod"/>
            </a:pPr>
            <a:r>
              <a:rPr lang="en-US" dirty="0"/>
              <a:t>Notice of sexual harassment or allegations of sexual harassment.</a:t>
            </a:r>
          </a:p>
          <a:p>
            <a:pPr marL="0" indent="0">
              <a:lnSpc>
                <a:spcPct val="90000"/>
              </a:lnSpc>
              <a:spcAft>
                <a:spcPts val="600"/>
              </a:spcAft>
              <a:buNone/>
            </a:pPr>
            <a:endParaRPr lang="en-US" dirty="0"/>
          </a:p>
          <a:p>
            <a:pPr>
              <a:lnSpc>
                <a:spcPct val="90000"/>
              </a:lnSpc>
              <a:spcAft>
                <a:spcPts val="600"/>
              </a:spcAft>
              <a:buSzPct val="100000"/>
              <a:buFont typeface="+mj-lt"/>
              <a:buAutoNum type="arabicPeriod" startAt="2"/>
            </a:pPr>
            <a:r>
              <a:rPr lang="en-US" dirty="0"/>
              <a:t> To one of the following:</a:t>
            </a:r>
          </a:p>
          <a:p>
            <a:pPr marL="800100" lvl="1" indent="-342900">
              <a:lnSpc>
                <a:spcPct val="90000"/>
              </a:lnSpc>
              <a:spcAft>
                <a:spcPts val="600"/>
              </a:spcAft>
              <a:buFont typeface="+mj-lt"/>
              <a:buAutoNum type="alphaLcPeriod"/>
            </a:pPr>
            <a:r>
              <a:rPr lang="en-US" dirty="0"/>
              <a:t>Title IX Coordinator, or</a:t>
            </a:r>
          </a:p>
          <a:p>
            <a:pPr marL="800100" lvl="1" indent="-342900">
              <a:lnSpc>
                <a:spcPct val="90000"/>
              </a:lnSpc>
              <a:spcAft>
                <a:spcPts val="600"/>
              </a:spcAft>
              <a:buFont typeface="+mj-lt"/>
              <a:buAutoNum type="alphaLcPeriod"/>
            </a:pPr>
            <a:r>
              <a:rPr lang="en-US" dirty="0"/>
              <a:t>Any official of the College who has authority to institute corrective measures on behalf of the College.</a:t>
            </a:r>
          </a:p>
        </p:txBody>
      </p:sp>
    </p:spTree>
    <p:extLst>
      <p:ext uri="{BB962C8B-B14F-4D97-AF65-F5344CB8AC3E}">
        <p14:creationId xmlns:p14="http://schemas.microsoft.com/office/powerpoint/2010/main" val="16527469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34F74-66DF-259D-2E1E-0D61802ED928}"/>
              </a:ext>
            </a:extLst>
          </p:cNvPr>
          <p:cNvSpPr>
            <a:spLocks noGrp="1"/>
          </p:cNvSpPr>
          <p:nvPr>
            <p:ph type="title"/>
          </p:nvPr>
        </p:nvSpPr>
        <p:spPr/>
        <p:txBody>
          <a:bodyPr>
            <a:normAutofit fontScale="90000"/>
          </a:bodyPr>
          <a:lstStyle/>
          <a:p>
            <a:r>
              <a:rPr lang="en-US" b="1" dirty="0"/>
              <a:t>HOW TO AVOID BEING "DELIBERATELY INDIFFERENT"</a:t>
            </a:r>
          </a:p>
        </p:txBody>
      </p:sp>
      <p:sp>
        <p:nvSpPr>
          <p:cNvPr id="3" name="Content Placeholder 2">
            <a:extLst>
              <a:ext uri="{FF2B5EF4-FFF2-40B4-BE49-F238E27FC236}">
                <a16:creationId xmlns:a16="http://schemas.microsoft.com/office/drawing/2014/main" id="{5FB5382A-B82D-9F3F-9DB8-9A21FD4599B5}"/>
              </a:ext>
            </a:extLst>
          </p:cNvPr>
          <p:cNvSpPr>
            <a:spLocks noGrp="1"/>
          </p:cNvSpPr>
          <p:nvPr>
            <p:ph idx="1"/>
          </p:nvPr>
        </p:nvSpPr>
        <p:spPr/>
        <p:txBody>
          <a:bodyPr/>
          <a:lstStyle/>
          <a:p>
            <a:r>
              <a:rPr lang="en-US" i="1" dirty="0"/>
              <a:t>College officials with authority to correct sexual harassment shall respond </a:t>
            </a:r>
            <a:r>
              <a:rPr lang="en-US" b="1" i="1" u="sng" dirty="0"/>
              <a:t>promptly and impartially</a:t>
            </a:r>
            <a:r>
              <a:rPr lang="en-US" b="1" i="1" dirty="0"/>
              <a:t> </a:t>
            </a:r>
            <a:r>
              <a:rPr lang="en-US" i="1" dirty="0"/>
              <a:t>to actual knowledge of alleged sexual harassment in a manner that is not </a:t>
            </a:r>
            <a:r>
              <a:rPr lang="en-US" b="1" i="1" u="sng" dirty="0"/>
              <a:t>deliberately indifferent</a:t>
            </a:r>
            <a:r>
              <a:rPr lang="en-US" b="1" i="1" dirty="0"/>
              <a:t>.</a:t>
            </a:r>
          </a:p>
          <a:p>
            <a:pPr marL="0" indent="0">
              <a:buNone/>
            </a:pPr>
            <a:endParaRPr lang="en-US" b="1" u="sng" dirty="0"/>
          </a:p>
          <a:p>
            <a:r>
              <a:rPr lang="en-US" dirty="0"/>
              <a:t>"Deliberate Indifference"</a:t>
            </a:r>
          </a:p>
          <a:p>
            <a:pPr lvl="1"/>
            <a:r>
              <a:rPr lang="en-US" dirty="0"/>
              <a:t>A college's response to the alleged harassment or the lack of any response is clearly unreasonable in light of the known circumstances AND such indifference either causes the person to undergo additional harassment, makes them vulnerable to further harassment, or otherwise contributes to the deprivation of access to an education program or activity.</a:t>
            </a:r>
          </a:p>
        </p:txBody>
      </p:sp>
    </p:spTree>
    <p:extLst>
      <p:ext uri="{BB962C8B-B14F-4D97-AF65-F5344CB8AC3E}">
        <p14:creationId xmlns:p14="http://schemas.microsoft.com/office/powerpoint/2010/main" val="9940623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98D80-8FCE-AFAC-2CB2-BCA21719BB2E}"/>
              </a:ext>
            </a:extLst>
          </p:cNvPr>
          <p:cNvSpPr>
            <a:spLocks noGrp="1"/>
          </p:cNvSpPr>
          <p:nvPr>
            <p:ph type="title"/>
          </p:nvPr>
        </p:nvSpPr>
        <p:spPr/>
        <p:txBody>
          <a:bodyPr>
            <a:normAutofit fontScale="90000"/>
          </a:bodyPr>
          <a:lstStyle/>
          <a:p>
            <a:r>
              <a:rPr lang="en-US" b="1" dirty="0"/>
              <a:t>HOW TO AVOID BEING "DELIBERATELY INDIFFERENT"</a:t>
            </a:r>
            <a:endParaRPr lang="en-US" dirty="0"/>
          </a:p>
        </p:txBody>
      </p:sp>
      <p:sp>
        <p:nvSpPr>
          <p:cNvPr id="3" name="Content Placeholder 2">
            <a:extLst>
              <a:ext uri="{FF2B5EF4-FFF2-40B4-BE49-F238E27FC236}">
                <a16:creationId xmlns:a16="http://schemas.microsoft.com/office/drawing/2014/main" id="{6F9EC107-FE94-947C-D74A-5658DEF5C00F}"/>
              </a:ext>
            </a:extLst>
          </p:cNvPr>
          <p:cNvSpPr>
            <a:spLocks noGrp="1"/>
          </p:cNvSpPr>
          <p:nvPr>
            <p:ph idx="1"/>
          </p:nvPr>
        </p:nvSpPr>
        <p:spPr/>
        <p:txBody>
          <a:bodyPr/>
          <a:lstStyle/>
          <a:p>
            <a:r>
              <a:rPr lang="en-US" dirty="0"/>
              <a:t>Interactive Process:</a:t>
            </a:r>
          </a:p>
          <a:p>
            <a:pPr lvl="1"/>
            <a:r>
              <a:rPr lang="en-US" dirty="0"/>
              <a:t>Reach out to Complainant.</a:t>
            </a:r>
          </a:p>
          <a:p>
            <a:pPr lvl="1"/>
            <a:r>
              <a:rPr lang="en-US" dirty="0"/>
              <a:t>Offer Supportive Measures.</a:t>
            </a:r>
          </a:p>
          <a:p>
            <a:pPr lvl="1"/>
            <a:r>
              <a:rPr lang="en-US" dirty="0"/>
              <a:t>Consider Complainant's wishes with respect to Supportive Measures.</a:t>
            </a:r>
          </a:p>
          <a:p>
            <a:pPr lvl="1"/>
            <a:r>
              <a:rPr lang="en-US" dirty="0"/>
              <a:t>Supportive Measures can be given without filing a formal complaint.</a:t>
            </a:r>
          </a:p>
          <a:p>
            <a:pPr lvl="1"/>
            <a:r>
              <a:rPr lang="en-US" dirty="0"/>
              <a:t>Explain Title IX Grievance Process.</a:t>
            </a:r>
          </a:p>
          <a:p>
            <a:pPr marL="457200" lvl="1" indent="0">
              <a:buNone/>
            </a:pPr>
            <a:endParaRPr lang="en-US" dirty="0"/>
          </a:p>
          <a:p>
            <a:r>
              <a:rPr lang="en-US" dirty="0"/>
              <a:t>Implement Supportive Measures.</a:t>
            </a:r>
          </a:p>
        </p:txBody>
      </p:sp>
    </p:spTree>
    <p:extLst>
      <p:ext uri="{BB962C8B-B14F-4D97-AF65-F5344CB8AC3E}">
        <p14:creationId xmlns:p14="http://schemas.microsoft.com/office/powerpoint/2010/main" val="17898601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FCCB5-F4BF-BC63-AAFE-5C8BDC326411}"/>
              </a:ext>
            </a:extLst>
          </p:cNvPr>
          <p:cNvSpPr>
            <a:spLocks noGrp="1"/>
          </p:cNvSpPr>
          <p:nvPr>
            <p:ph type="title"/>
          </p:nvPr>
        </p:nvSpPr>
        <p:spPr/>
        <p:txBody>
          <a:bodyPr/>
          <a:lstStyle/>
          <a:p>
            <a:r>
              <a:rPr lang="en-US" b="1" dirty="0"/>
              <a:t>RESPONSE TO "ACTUAL KNOWLEDGE"</a:t>
            </a:r>
          </a:p>
        </p:txBody>
      </p:sp>
      <p:sp>
        <p:nvSpPr>
          <p:cNvPr id="3" name="Content Placeholder 2">
            <a:extLst>
              <a:ext uri="{FF2B5EF4-FFF2-40B4-BE49-F238E27FC236}">
                <a16:creationId xmlns:a16="http://schemas.microsoft.com/office/drawing/2014/main" id="{5390172A-D0B8-0C2D-9778-E96C6C4B90B1}"/>
              </a:ext>
            </a:extLst>
          </p:cNvPr>
          <p:cNvSpPr>
            <a:spLocks noGrp="1"/>
          </p:cNvSpPr>
          <p:nvPr>
            <p:ph idx="1"/>
          </p:nvPr>
        </p:nvSpPr>
        <p:spPr/>
        <p:txBody>
          <a:bodyPr/>
          <a:lstStyle/>
          <a:p>
            <a:r>
              <a:rPr lang="en-US" dirty="0"/>
              <a:t>Promptly contact Complainant to discuss availability of supportive measures.</a:t>
            </a:r>
          </a:p>
          <a:p>
            <a:pPr marL="0" indent="0">
              <a:buNone/>
            </a:pPr>
            <a:endParaRPr lang="en-US" dirty="0"/>
          </a:p>
          <a:p>
            <a:r>
              <a:rPr lang="en-US" dirty="0"/>
              <a:t>Consider Complainant's wishes with respect to supportive measures.</a:t>
            </a:r>
          </a:p>
          <a:p>
            <a:pPr marL="0" indent="0">
              <a:buNone/>
            </a:pPr>
            <a:endParaRPr lang="en-US" dirty="0"/>
          </a:p>
          <a:p>
            <a:r>
              <a:rPr lang="en-US" dirty="0"/>
              <a:t>Follow a grievance process that complies with federal regulations.</a:t>
            </a:r>
          </a:p>
        </p:txBody>
      </p:sp>
    </p:spTree>
    <p:extLst>
      <p:ext uri="{BB962C8B-B14F-4D97-AF65-F5344CB8AC3E}">
        <p14:creationId xmlns:p14="http://schemas.microsoft.com/office/powerpoint/2010/main" val="25129946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43729-21CD-0DC9-0D33-F2CED01A9FDC}"/>
              </a:ext>
            </a:extLst>
          </p:cNvPr>
          <p:cNvSpPr>
            <a:spLocks noGrp="1"/>
          </p:cNvSpPr>
          <p:nvPr>
            <p:ph type="title"/>
          </p:nvPr>
        </p:nvSpPr>
        <p:spPr/>
        <p:txBody>
          <a:bodyPr/>
          <a:lstStyle/>
          <a:p>
            <a:r>
              <a:rPr lang="en-US" b="1" dirty="0"/>
              <a:t>JURISDICTIONAL DETERMINATIONS</a:t>
            </a:r>
          </a:p>
        </p:txBody>
      </p:sp>
      <p:sp>
        <p:nvSpPr>
          <p:cNvPr id="3" name="Content Placeholder 2">
            <a:extLst>
              <a:ext uri="{FF2B5EF4-FFF2-40B4-BE49-F238E27FC236}">
                <a16:creationId xmlns:a16="http://schemas.microsoft.com/office/drawing/2014/main" id="{5EFAA237-3330-AE1D-DC7A-CF0F997EFE25}"/>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lgn="ctr">
              <a:buNone/>
            </a:pPr>
            <a:r>
              <a:rPr lang="en-US" sz="2800" dirty="0"/>
              <a:t>Jurisdictional issues can arise at any time during the grievance process.</a:t>
            </a:r>
          </a:p>
        </p:txBody>
      </p:sp>
    </p:spTree>
    <p:extLst>
      <p:ext uri="{BB962C8B-B14F-4D97-AF65-F5344CB8AC3E}">
        <p14:creationId xmlns:p14="http://schemas.microsoft.com/office/powerpoint/2010/main" val="41304682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50E14-6B97-C0B1-A7BC-0D87C78B5BA0}"/>
              </a:ext>
            </a:extLst>
          </p:cNvPr>
          <p:cNvSpPr>
            <a:spLocks noGrp="1"/>
          </p:cNvSpPr>
          <p:nvPr>
            <p:ph type="title"/>
          </p:nvPr>
        </p:nvSpPr>
        <p:spPr/>
        <p:txBody>
          <a:bodyPr/>
          <a:lstStyle/>
          <a:p>
            <a:r>
              <a:rPr lang="en-US" b="1" dirty="0"/>
              <a:t>2023 REGULATIONS</a:t>
            </a:r>
          </a:p>
        </p:txBody>
      </p:sp>
      <p:sp>
        <p:nvSpPr>
          <p:cNvPr id="3" name="Content Placeholder 2">
            <a:extLst>
              <a:ext uri="{FF2B5EF4-FFF2-40B4-BE49-F238E27FC236}">
                <a16:creationId xmlns:a16="http://schemas.microsoft.com/office/drawing/2014/main" id="{4C59F3E5-8EE4-289A-376E-6D7EA292D2E9}"/>
              </a:ext>
            </a:extLst>
          </p:cNvPr>
          <p:cNvSpPr>
            <a:spLocks noGrp="1"/>
          </p:cNvSpPr>
          <p:nvPr>
            <p:ph idx="1"/>
          </p:nvPr>
        </p:nvSpPr>
        <p:spPr/>
        <p:txBody>
          <a:bodyPr>
            <a:normAutofit fontScale="92500" lnSpcReduction="10000"/>
          </a:bodyPr>
          <a:lstStyle/>
          <a:p>
            <a:r>
              <a:rPr lang="en-US" dirty="0"/>
              <a:t>Removes requirement of </a:t>
            </a:r>
            <a:r>
              <a:rPr lang="en-US" u="sng" dirty="0"/>
              <a:t>written</a:t>
            </a:r>
            <a:r>
              <a:rPr lang="en-US" dirty="0"/>
              <a:t> Complaint.</a:t>
            </a:r>
          </a:p>
          <a:p>
            <a:endParaRPr lang="en-US" dirty="0"/>
          </a:p>
          <a:p>
            <a:r>
              <a:rPr lang="en-US" dirty="0"/>
              <a:t>Changes "sexual harassment" to "sex-based harassment", widening the circle of Title IX to all types of sex discrimination, including sexual harassment, athletics, employment, and pregnant/parenting accommodations.</a:t>
            </a:r>
          </a:p>
          <a:p>
            <a:endParaRPr lang="en-US" dirty="0"/>
          </a:p>
          <a:p>
            <a:r>
              <a:rPr lang="en-US" dirty="0"/>
              <a:t>Changes "severe AND pervasive" to "severe OR pervasive" re: "unwelcome conduct".</a:t>
            </a:r>
          </a:p>
          <a:p>
            <a:endParaRPr lang="en-US" dirty="0"/>
          </a:p>
          <a:p>
            <a:r>
              <a:rPr lang="en-US" dirty="0"/>
              <a:t>Requires institutions address a sex-based hostile environment in its education program or activity when sex-based harassment occurred outside the institution's education program or activity.</a:t>
            </a:r>
          </a:p>
        </p:txBody>
      </p:sp>
    </p:spTree>
    <p:extLst>
      <p:ext uri="{BB962C8B-B14F-4D97-AF65-F5344CB8AC3E}">
        <p14:creationId xmlns:p14="http://schemas.microsoft.com/office/powerpoint/2010/main" val="15224611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4F543-6FED-B114-7ECB-0F2201F9225B}"/>
              </a:ext>
            </a:extLst>
          </p:cNvPr>
          <p:cNvSpPr>
            <a:spLocks noGrp="1"/>
          </p:cNvSpPr>
          <p:nvPr>
            <p:ph type="ctrTitle"/>
          </p:nvPr>
        </p:nvSpPr>
        <p:spPr>
          <a:xfrm>
            <a:off x="2474259" y="1380068"/>
            <a:ext cx="9028764" cy="2616199"/>
          </a:xfrm>
        </p:spPr>
        <p:txBody>
          <a:bodyPr/>
          <a:lstStyle/>
          <a:p>
            <a:pPr algn="ctr"/>
            <a:r>
              <a:rPr lang="en-US" b="1" dirty="0"/>
              <a:t>MANAGING DISMISSALS</a:t>
            </a:r>
          </a:p>
        </p:txBody>
      </p:sp>
    </p:spTree>
    <p:extLst>
      <p:ext uri="{BB962C8B-B14F-4D97-AF65-F5344CB8AC3E}">
        <p14:creationId xmlns:p14="http://schemas.microsoft.com/office/powerpoint/2010/main" val="11113869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6A055-9C91-D9B5-64BB-E48773D954E4}"/>
              </a:ext>
            </a:extLst>
          </p:cNvPr>
          <p:cNvSpPr>
            <a:spLocks noGrp="1"/>
          </p:cNvSpPr>
          <p:nvPr>
            <p:ph type="title"/>
          </p:nvPr>
        </p:nvSpPr>
        <p:spPr/>
        <p:txBody>
          <a:bodyPr/>
          <a:lstStyle/>
          <a:p>
            <a:r>
              <a:rPr lang="en-US" b="1" dirty="0"/>
              <a:t>CLOSING A REPORT OR COMPLAINT</a:t>
            </a:r>
          </a:p>
        </p:txBody>
      </p:sp>
      <p:sp>
        <p:nvSpPr>
          <p:cNvPr id="4" name="Text Placeholder 3">
            <a:extLst>
              <a:ext uri="{FF2B5EF4-FFF2-40B4-BE49-F238E27FC236}">
                <a16:creationId xmlns:a16="http://schemas.microsoft.com/office/drawing/2014/main" id="{C78A0D2B-81E7-20EB-82B0-608B3380D296}"/>
              </a:ext>
            </a:extLst>
          </p:cNvPr>
          <p:cNvSpPr txBox="1">
            <a:spLocks/>
          </p:cNvSpPr>
          <p:nvPr/>
        </p:nvSpPr>
        <p:spPr>
          <a:xfrm>
            <a:off x="1772179" y="1725366"/>
            <a:ext cx="4607188" cy="576262"/>
          </a:xfrm>
          <a:prstGeom prst="rect">
            <a:avLst/>
          </a:prstGeom>
        </p:spPr>
        <p:txBody>
          <a:bodyPr vert="horz" lIns="91440" tIns="45720" rIns="91440" bIns="45720" rtlCol="0" anchor="t" anchorCtr="0">
            <a:normAutofit/>
          </a:bodyPr>
          <a:lstStyle>
            <a:lvl1pPr marL="347663" indent="-347663" algn="l" defTabSz="457200" rtl="0" eaLnBrk="1" latinLnBrk="0" hangingPunct="1">
              <a:spcBef>
                <a:spcPts val="0"/>
              </a:spcBef>
              <a:spcAft>
                <a:spcPts val="0"/>
              </a:spcAft>
              <a:buClr>
                <a:schemeClr val="accent1">
                  <a:lumMod val="75000"/>
                </a:schemeClr>
              </a:buClr>
              <a:buSzPct val="145000"/>
              <a:buFont typeface="Arial"/>
              <a:buChar char="•"/>
              <a:defRPr sz="2400" kern="1200" cap="none">
                <a:solidFill>
                  <a:schemeClr val="tx1"/>
                </a:solidFill>
                <a:effectLst/>
                <a:latin typeface="Arial Nova" panose="020B0504020202020204" pitchFamily="34" charset="0"/>
                <a:ea typeface="+mn-ea"/>
                <a:cs typeface="+mn-cs"/>
              </a:defRPr>
            </a:lvl1pPr>
            <a:lvl2pPr marL="804863" indent="-347663" algn="l" defTabSz="457200" rtl="0" eaLnBrk="1" latinLnBrk="0" hangingPunct="1">
              <a:spcBef>
                <a:spcPts val="0"/>
              </a:spcBef>
              <a:spcAft>
                <a:spcPts val="0"/>
              </a:spcAft>
              <a:buClr>
                <a:schemeClr val="accent1">
                  <a:lumMod val="75000"/>
                </a:schemeClr>
              </a:buClr>
              <a:buSzPct val="100000"/>
              <a:buFont typeface="Wingdings" panose="05000000000000000000" pitchFamily="2" charset="2"/>
              <a:buChar char="§"/>
              <a:defRPr sz="2400" kern="1200" cap="none">
                <a:solidFill>
                  <a:schemeClr val="tx1"/>
                </a:solidFill>
                <a:effectLst/>
                <a:latin typeface="Arial Nova" panose="020B0504020202020204" pitchFamily="34" charset="0"/>
                <a:ea typeface="+mn-ea"/>
                <a:cs typeface="+mn-cs"/>
              </a:defRPr>
            </a:lvl2pPr>
            <a:lvl3pPr marL="1262063" indent="-347663" algn="l" defTabSz="457200" rtl="0" eaLnBrk="1" latinLnBrk="0" hangingPunct="1">
              <a:spcBef>
                <a:spcPts val="0"/>
              </a:spcBef>
              <a:spcAft>
                <a:spcPts val="0"/>
              </a:spcAft>
              <a:buClr>
                <a:schemeClr val="accent1">
                  <a:lumMod val="75000"/>
                </a:schemeClr>
              </a:buClr>
              <a:buSzPct val="100000"/>
              <a:buFont typeface="Courier New" panose="02070309020205020404" pitchFamily="49" charset="0"/>
              <a:buChar char="o"/>
              <a:defRPr sz="2400" kern="1200" cap="none">
                <a:solidFill>
                  <a:schemeClr val="tx1"/>
                </a:solidFill>
                <a:effectLst/>
                <a:latin typeface="Arial Nova" panose="020B0504020202020204" pitchFamily="34" charset="0"/>
                <a:ea typeface="+mn-ea"/>
                <a:cs typeface="+mn-cs"/>
              </a:defRPr>
            </a:lvl3pPr>
            <a:lvl4pPr marL="1719263" indent="-347663" algn="l" defTabSz="457200" rtl="0" eaLnBrk="1" latinLnBrk="0" hangingPunct="1">
              <a:spcBef>
                <a:spcPts val="0"/>
              </a:spcBef>
              <a:spcAft>
                <a:spcPts val="0"/>
              </a:spcAft>
              <a:buClr>
                <a:schemeClr val="accent1">
                  <a:lumMod val="75000"/>
                </a:schemeClr>
              </a:buClr>
              <a:buSzPct val="100000"/>
              <a:buFont typeface="Wingdings" panose="05000000000000000000" pitchFamily="2" charset="2"/>
              <a:buChar char="Ø"/>
              <a:defRPr sz="2400" kern="1200" cap="none">
                <a:solidFill>
                  <a:schemeClr val="tx1"/>
                </a:solidFill>
                <a:effectLst/>
                <a:latin typeface="Arial Nova" panose="020B0504020202020204" pitchFamily="34" charset="0"/>
                <a:ea typeface="+mn-ea"/>
                <a:cs typeface="+mn-cs"/>
              </a:defRPr>
            </a:lvl4pPr>
            <a:lvl5pPr marL="2176463" indent="-347663" algn="l" defTabSz="457200" rtl="0" eaLnBrk="1" latinLnBrk="0" hangingPunct="1">
              <a:spcBef>
                <a:spcPts val="0"/>
              </a:spcBef>
              <a:spcAft>
                <a:spcPts val="0"/>
              </a:spcAft>
              <a:buClr>
                <a:schemeClr val="accent1">
                  <a:lumMod val="75000"/>
                </a:schemeClr>
              </a:buClr>
              <a:buSzPct val="100000"/>
              <a:buFont typeface="Corbel" panose="020B0503020204020204" pitchFamily="34" charset="0"/>
              <a:buChar char="*"/>
              <a:defRPr sz="2400" kern="1200" cap="none">
                <a:solidFill>
                  <a:schemeClr val="tx1"/>
                </a:solidFill>
                <a:effectLst/>
                <a:latin typeface="Arial Nova" panose="020B0504020202020204" pitchFamily="34" charset="0"/>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marL="0" indent="0" algn="ctr">
              <a:buNone/>
            </a:pPr>
            <a:r>
              <a:rPr lang="en-US" u="sng" dirty="0">
                <a:solidFill>
                  <a:schemeClr val="accent1">
                    <a:lumMod val="75000"/>
                  </a:schemeClr>
                </a:solidFill>
              </a:rPr>
              <a:t>MANDATORY</a:t>
            </a:r>
            <a:r>
              <a:rPr lang="en-US" dirty="0"/>
              <a:t>		</a:t>
            </a:r>
          </a:p>
        </p:txBody>
      </p:sp>
      <p:sp>
        <p:nvSpPr>
          <p:cNvPr id="5" name="Content Placeholder 4">
            <a:extLst>
              <a:ext uri="{FF2B5EF4-FFF2-40B4-BE49-F238E27FC236}">
                <a16:creationId xmlns:a16="http://schemas.microsoft.com/office/drawing/2014/main" id="{5D41E245-412E-F48C-B31C-98FCA64B5EF3}"/>
              </a:ext>
            </a:extLst>
          </p:cNvPr>
          <p:cNvSpPr txBox="1">
            <a:spLocks/>
          </p:cNvSpPr>
          <p:nvPr/>
        </p:nvSpPr>
        <p:spPr>
          <a:xfrm>
            <a:off x="1484311" y="2494509"/>
            <a:ext cx="4895056" cy="2455862"/>
          </a:xfrm>
          <a:prstGeom prst="rect">
            <a:avLst/>
          </a:prstGeom>
        </p:spPr>
        <p:txBody>
          <a:bodyPr/>
          <a:lstStyle>
            <a:lvl1pPr marL="347663" indent="-347663"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Arial Nova" panose="020B0504020202020204" pitchFamily="34" charset="0"/>
                <a:ea typeface="+mn-ea"/>
                <a:cs typeface="+mn-cs"/>
              </a:defRPr>
            </a:lvl1pPr>
            <a:lvl2pPr marL="804863" indent="-347663"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Arial Nova" panose="020B0504020202020204" pitchFamily="34" charset="0"/>
                <a:ea typeface="+mn-ea"/>
                <a:cs typeface="+mn-cs"/>
              </a:defRPr>
            </a:lvl2pPr>
            <a:lvl3pPr marL="1262063" indent="-347663"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Arial Nova" panose="020B0504020202020204" pitchFamily="34" charset="0"/>
                <a:ea typeface="+mn-ea"/>
                <a:cs typeface="+mn-cs"/>
              </a:defRPr>
            </a:lvl3pPr>
            <a:lvl4pPr marL="1719263" indent="-347663"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Arial Nova" panose="020B0504020202020204" pitchFamily="34" charset="0"/>
                <a:ea typeface="+mn-ea"/>
                <a:cs typeface="+mn-cs"/>
              </a:defRPr>
            </a:lvl4pPr>
            <a:lvl5pPr marL="2176463" indent="-347663"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Arial Nova" panose="020B0504020202020204" pitchFamily="34" charset="0"/>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lnSpc>
                <a:spcPct val="90000"/>
              </a:lnSpc>
              <a:spcBef>
                <a:spcPts val="0"/>
              </a:spcBef>
              <a:spcAft>
                <a:spcPts val="0"/>
              </a:spcAft>
            </a:pPr>
            <a:r>
              <a:rPr lang="en-US" dirty="0"/>
              <a:t>Allegations, even if proven, would not constitute a violation of Title IX Policy.</a:t>
            </a:r>
          </a:p>
          <a:p>
            <a:pPr>
              <a:lnSpc>
                <a:spcPct val="90000"/>
              </a:lnSpc>
              <a:spcBef>
                <a:spcPts val="0"/>
              </a:spcBef>
              <a:spcAft>
                <a:spcPts val="0"/>
              </a:spcAft>
            </a:pPr>
            <a:endParaRPr lang="en-US" dirty="0"/>
          </a:p>
          <a:p>
            <a:pPr>
              <a:lnSpc>
                <a:spcPct val="90000"/>
              </a:lnSpc>
              <a:spcBef>
                <a:spcPts val="0"/>
              </a:spcBef>
              <a:spcAft>
                <a:spcPts val="0"/>
              </a:spcAft>
            </a:pPr>
            <a:r>
              <a:rPr lang="en-US" dirty="0"/>
              <a:t>Alleged sexual harassment did not occur in an </a:t>
            </a:r>
            <a:r>
              <a:rPr lang="en-US" b="1" u="sng" dirty="0"/>
              <a:t>education program or activity</a:t>
            </a:r>
            <a:r>
              <a:rPr lang="en-US" b="1" dirty="0"/>
              <a:t> </a:t>
            </a:r>
            <a:r>
              <a:rPr lang="en-US" dirty="0"/>
              <a:t>or in the </a:t>
            </a:r>
            <a:r>
              <a:rPr lang="en-US" b="1" u="sng" dirty="0"/>
              <a:t>U.S.</a:t>
            </a:r>
          </a:p>
        </p:txBody>
      </p:sp>
      <p:sp>
        <p:nvSpPr>
          <p:cNvPr id="6" name="Text Placeholder 5">
            <a:extLst>
              <a:ext uri="{FF2B5EF4-FFF2-40B4-BE49-F238E27FC236}">
                <a16:creationId xmlns:a16="http://schemas.microsoft.com/office/drawing/2014/main" id="{F6FF1050-F516-9FD4-6E30-49320C22D868}"/>
              </a:ext>
            </a:extLst>
          </p:cNvPr>
          <p:cNvSpPr txBox="1">
            <a:spLocks/>
          </p:cNvSpPr>
          <p:nvPr/>
        </p:nvSpPr>
        <p:spPr>
          <a:xfrm>
            <a:off x="6744225" y="1725366"/>
            <a:ext cx="4622537" cy="576262"/>
          </a:xfrm>
          <a:prstGeom prst="rect">
            <a:avLst/>
          </a:prstGeom>
        </p:spPr>
        <p:txBody>
          <a:bodyPr/>
          <a:lstStyle>
            <a:lvl1pPr marL="347663" indent="-347663"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Arial Nova" panose="020B0504020202020204" pitchFamily="34" charset="0"/>
                <a:ea typeface="+mn-ea"/>
                <a:cs typeface="+mn-cs"/>
              </a:defRPr>
            </a:lvl1pPr>
            <a:lvl2pPr marL="804863" indent="-347663"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Arial Nova" panose="020B0504020202020204" pitchFamily="34" charset="0"/>
                <a:ea typeface="+mn-ea"/>
                <a:cs typeface="+mn-cs"/>
              </a:defRPr>
            </a:lvl2pPr>
            <a:lvl3pPr marL="1262063" indent="-347663"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Arial Nova" panose="020B0504020202020204" pitchFamily="34" charset="0"/>
                <a:ea typeface="+mn-ea"/>
                <a:cs typeface="+mn-cs"/>
              </a:defRPr>
            </a:lvl3pPr>
            <a:lvl4pPr marL="1719263" indent="-347663"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Arial Nova" panose="020B0504020202020204" pitchFamily="34" charset="0"/>
                <a:ea typeface="+mn-ea"/>
                <a:cs typeface="+mn-cs"/>
              </a:defRPr>
            </a:lvl4pPr>
            <a:lvl5pPr marL="2176463" indent="-347663"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Arial Nova" panose="020B0504020202020204" pitchFamily="34" charset="0"/>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marL="0" indent="0" algn="ctr">
              <a:buNone/>
            </a:pPr>
            <a:r>
              <a:rPr lang="en-US" u="sng" dirty="0">
                <a:solidFill>
                  <a:schemeClr val="accent1">
                    <a:lumMod val="75000"/>
                  </a:schemeClr>
                </a:solidFill>
              </a:rPr>
              <a:t>PERMISSIVE</a:t>
            </a:r>
          </a:p>
        </p:txBody>
      </p:sp>
      <p:sp>
        <p:nvSpPr>
          <p:cNvPr id="7" name="Content Placeholder 6">
            <a:extLst>
              <a:ext uri="{FF2B5EF4-FFF2-40B4-BE49-F238E27FC236}">
                <a16:creationId xmlns:a16="http://schemas.microsoft.com/office/drawing/2014/main" id="{52BF8C2D-DF37-1045-8054-CE1867C36734}"/>
              </a:ext>
            </a:extLst>
          </p:cNvPr>
          <p:cNvSpPr txBox="1">
            <a:spLocks/>
          </p:cNvSpPr>
          <p:nvPr/>
        </p:nvSpPr>
        <p:spPr>
          <a:xfrm>
            <a:off x="6607966" y="2494509"/>
            <a:ext cx="4895056" cy="2455862"/>
          </a:xfrm>
          <a:prstGeom prst="rect">
            <a:avLst/>
          </a:prstGeom>
        </p:spPr>
        <p:txBody>
          <a:bodyPr/>
          <a:lstStyle>
            <a:lvl1pPr marL="347663" indent="-347663"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Arial Nova" panose="020B0504020202020204" pitchFamily="34" charset="0"/>
                <a:ea typeface="+mn-ea"/>
                <a:cs typeface="+mn-cs"/>
              </a:defRPr>
            </a:lvl1pPr>
            <a:lvl2pPr marL="804863" indent="-347663"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Arial Nova" panose="020B0504020202020204" pitchFamily="34" charset="0"/>
                <a:ea typeface="+mn-ea"/>
                <a:cs typeface="+mn-cs"/>
              </a:defRPr>
            </a:lvl2pPr>
            <a:lvl3pPr marL="1262063" indent="-347663"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Arial Nova" panose="020B0504020202020204" pitchFamily="34" charset="0"/>
                <a:ea typeface="+mn-ea"/>
                <a:cs typeface="+mn-cs"/>
              </a:defRPr>
            </a:lvl3pPr>
            <a:lvl4pPr marL="1719263" indent="-347663"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Arial Nova" panose="020B0504020202020204" pitchFamily="34" charset="0"/>
                <a:ea typeface="+mn-ea"/>
                <a:cs typeface="+mn-cs"/>
              </a:defRPr>
            </a:lvl4pPr>
            <a:lvl5pPr marL="2176463" indent="-347663"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Arial Nova" panose="020B0504020202020204" pitchFamily="34" charset="0"/>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lnSpc>
                <a:spcPct val="90000"/>
              </a:lnSpc>
              <a:spcBef>
                <a:spcPts val="0"/>
              </a:spcBef>
              <a:spcAft>
                <a:spcPts val="0"/>
              </a:spcAft>
            </a:pPr>
            <a:r>
              <a:rPr lang="en-US" dirty="0"/>
              <a:t>Complainant requests withdrawal.</a:t>
            </a:r>
          </a:p>
          <a:p>
            <a:pPr>
              <a:lnSpc>
                <a:spcPct val="90000"/>
              </a:lnSpc>
              <a:spcBef>
                <a:spcPts val="0"/>
              </a:spcBef>
              <a:spcAft>
                <a:spcPts val="0"/>
              </a:spcAft>
            </a:pPr>
            <a:endParaRPr lang="en-US" dirty="0"/>
          </a:p>
          <a:p>
            <a:pPr>
              <a:lnSpc>
                <a:spcPct val="90000"/>
              </a:lnSpc>
              <a:spcBef>
                <a:spcPts val="0"/>
              </a:spcBef>
              <a:spcAft>
                <a:spcPts val="0"/>
              </a:spcAft>
            </a:pPr>
            <a:r>
              <a:rPr lang="en-US" dirty="0"/>
              <a:t>Respondent is no longer enrolled or employed by the College.</a:t>
            </a:r>
          </a:p>
          <a:p>
            <a:pPr>
              <a:lnSpc>
                <a:spcPct val="90000"/>
              </a:lnSpc>
              <a:spcBef>
                <a:spcPts val="0"/>
              </a:spcBef>
              <a:spcAft>
                <a:spcPts val="0"/>
              </a:spcAft>
            </a:pPr>
            <a:endParaRPr lang="en-US" dirty="0"/>
          </a:p>
          <a:p>
            <a:pPr>
              <a:lnSpc>
                <a:spcPct val="90000"/>
              </a:lnSpc>
              <a:spcBef>
                <a:spcPts val="0"/>
              </a:spcBef>
              <a:spcAft>
                <a:spcPts val="0"/>
              </a:spcAft>
            </a:pPr>
            <a:r>
              <a:rPr lang="en-US" dirty="0"/>
              <a:t>College is prevented from gathering sufficient evidence.</a:t>
            </a:r>
          </a:p>
        </p:txBody>
      </p:sp>
    </p:spTree>
    <p:extLst>
      <p:ext uri="{BB962C8B-B14F-4D97-AF65-F5344CB8AC3E}">
        <p14:creationId xmlns:p14="http://schemas.microsoft.com/office/powerpoint/2010/main" val="16039999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8B0CF-9885-232A-06A2-731EE71AFD20}"/>
              </a:ext>
            </a:extLst>
          </p:cNvPr>
          <p:cNvSpPr>
            <a:spLocks noGrp="1"/>
          </p:cNvSpPr>
          <p:nvPr>
            <p:ph type="title"/>
          </p:nvPr>
        </p:nvSpPr>
        <p:spPr/>
        <p:txBody>
          <a:bodyPr>
            <a:normAutofit fontScale="90000"/>
          </a:bodyPr>
          <a:lstStyle/>
          <a:p>
            <a:r>
              <a:rPr lang="en-US" b="1" dirty="0"/>
              <a:t>PROCEDURE TO CLOSE A REPORT OR COMPLAINT</a:t>
            </a:r>
          </a:p>
        </p:txBody>
      </p:sp>
      <p:sp>
        <p:nvSpPr>
          <p:cNvPr id="3" name="Content Placeholder 2">
            <a:extLst>
              <a:ext uri="{FF2B5EF4-FFF2-40B4-BE49-F238E27FC236}">
                <a16:creationId xmlns:a16="http://schemas.microsoft.com/office/drawing/2014/main" id="{C08CB0DB-7C86-AAD7-4118-AC79042579BD}"/>
              </a:ext>
            </a:extLst>
          </p:cNvPr>
          <p:cNvSpPr>
            <a:spLocks noGrp="1"/>
          </p:cNvSpPr>
          <p:nvPr>
            <p:ph idx="1"/>
          </p:nvPr>
        </p:nvSpPr>
        <p:spPr/>
        <p:txBody>
          <a:bodyPr/>
          <a:lstStyle/>
          <a:p>
            <a:pPr>
              <a:spcAft>
                <a:spcPts val="600"/>
              </a:spcAft>
            </a:pPr>
            <a:r>
              <a:rPr lang="en-US" dirty="0"/>
              <a:t>Title IX Coordinator must notify parties, including:</a:t>
            </a:r>
          </a:p>
          <a:p>
            <a:pPr lvl="1">
              <a:spcAft>
                <a:spcPts val="600"/>
              </a:spcAft>
            </a:pPr>
            <a:r>
              <a:rPr lang="en-US" dirty="0"/>
              <a:t>The reason(s) for closure;</a:t>
            </a:r>
          </a:p>
          <a:p>
            <a:pPr lvl="1">
              <a:spcAft>
                <a:spcPts val="600"/>
              </a:spcAft>
            </a:pPr>
            <a:r>
              <a:rPr lang="en-US" dirty="0"/>
              <a:t>Parties' rights to appeal; and </a:t>
            </a:r>
          </a:p>
          <a:p>
            <a:pPr lvl="1">
              <a:spcAft>
                <a:spcPts val="600"/>
              </a:spcAft>
            </a:pPr>
            <a:r>
              <a:rPr lang="en-US" dirty="0"/>
              <a:t>Directions to an appropriate College office or department to resolve the report or complaint, if any.</a:t>
            </a:r>
          </a:p>
        </p:txBody>
      </p:sp>
    </p:spTree>
    <p:extLst>
      <p:ext uri="{BB962C8B-B14F-4D97-AF65-F5344CB8AC3E}">
        <p14:creationId xmlns:p14="http://schemas.microsoft.com/office/powerpoint/2010/main" val="18257345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19AFA-2C9B-4493-8309-AB3096B1FB2E}"/>
              </a:ext>
            </a:extLst>
          </p:cNvPr>
          <p:cNvSpPr>
            <a:spLocks noGrp="1"/>
          </p:cNvSpPr>
          <p:nvPr>
            <p:ph type="title"/>
          </p:nvPr>
        </p:nvSpPr>
        <p:spPr/>
        <p:txBody>
          <a:bodyPr/>
          <a:lstStyle/>
          <a:p>
            <a:r>
              <a:rPr lang="en-US" b="1" dirty="0"/>
              <a:t>TITLE IX COORDINATOR</a:t>
            </a:r>
          </a:p>
        </p:txBody>
      </p:sp>
      <p:sp>
        <p:nvSpPr>
          <p:cNvPr id="3" name="Content Placeholder 2">
            <a:extLst>
              <a:ext uri="{FF2B5EF4-FFF2-40B4-BE49-F238E27FC236}">
                <a16:creationId xmlns:a16="http://schemas.microsoft.com/office/drawing/2014/main" id="{B0D5D1C4-33F5-443E-8F1F-69847E59AA8D}"/>
              </a:ext>
            </a:extLst>
          </p:cNvPr>
          <p:cNvSpPr>
            <a:spLocks noGrp="1"/>
          </p:cNvSpPr>
          <p:nvPr>
            <p:ph idx="1"/>
          </p:nvPr>
        </p:nvSpPr>
        <p:spPr/>
        <p:txBody>
          <a:bodyPr>
            <a:normAutofit fontScale="92500"/>
          </a:bodyPr>
          <a:lstStyle/>
          <a:p>
            <a:pPr marL="457200" indent="-404813"/>
            <a:r>
              <a:rPr lang="en-US" sz="2800" dirty="0"/>
              <a:t>Title IX Coordinator</a:t>
            </a:r>
          </a:p>
          <a:p>
            <a:pPr marL="914400" lvl="1" indent="-396875"/>
            <a:r>
              <a:rPr lang="en-US" sz="2800" dirty="0"/>
              <a:t>A Title IX Coordinator's core responsibilities include overseeing the College's response to Title IX reports and complaints and identifying and addressing any patterns or systemic problems revealed by such reports and complaints.</a:t>
            </a:r>
          </a:p>
          <a:p>
            <a:pPr marL="914400" lvl="1" indent="-396875"/>
            <a:r>
              <a:rPr lang="en-US" sz="2800" b="1" dirty="0"/>
              <a:t>This means that the Title IX Coordinator must have knowledge of the requirements of Title IX, of the College's own policies and procedures on sex discrimination and of all complaints raising Title IX issues throughout the College.</a:t>
            </a:r>
          </a:p>
          <a:p>
            <a:endParaRPr lang="en-US" dirty="0"/>
          </a:p>
        </p:txBody>
      </p:sp>
    </p:spTree>
    <p:extLst>
      <p:ext uri="{BB962C8B-B14F-4D97-AF65-F5344CB8AC3E}">
        <p14:creationId xmlns:p14="http://schemas.microsoft.com/office/powerpoint/2010/main" val="1923566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06ECC-8499-465F-BBF1-AE68BC79C51F}"/>
              </a:ext>
            </a:extLst>
          </p:cNvPr>
          <p:cNvSpPr>
            <a:spLocks noGrp="1"/>
          </p:cNvSpPr>
          <p:nvPr>
            <p:ph type="title"/>
          </p:nvPr>
        </p:nvSpPr>
        <p:spPr/>
        <p:txBody>
          <a:bodyPr/>
          <a:lstStyle/>
          <a:p>
            <a:r>
              <a:rPr lang="en-US" b="1" dirty="0"/>
              <a:t>DISMISSAL/EXIT RAMP SCENARIOS</a:t>
            </a:r>
          </a:p>
        </p:txBody>
      </p:sp>
      <p:sp>
        <p:nvSpPr>
          <p:cNvPr id="3" name="Content Placeholder 2">
            <a:extLst>
              <a:ext uri="{FF2B5EF4-FFF2-40B4-BE49-F238E27FC236}">
                <a16:creationId xmlns:a16="http://schemas.microsoft.com/office/drawing/2014/main" id="{3381AD09-2451-2839-06D6-0E639E3576B5}"/>
              </a:ext>
            </a:extLst>
          </p:cNvPr>
          <p:cNvSpPr>
            <a:spLocks noGrp="1"/>
          </p:cNvSpPr>
          <p:nvPr>
            <p:ph idx="1"/>
          </p:nvPr>
        </p:nvSpPr>
        <p:spPr/>
        <p:txBody>
          <a:bodyPr/>
          <a:lstStyle/>
          <a:p>
            <a:r>
              <a:rPr lang="en-US" dirty="0"/>
              <a:t>Each of the hypothetical facts below will build upon one another. Consider the following questions for each new fact:</a:t>
            </a:r>
          </a:p>
          <a:p>
            <a:pPr lvl="1"/>
            <a:r>
              <a:rPr lang="en-US" dirty="0"/>
              <a:t>What do I do with this if it comes to the Title IX Office?</a:t>
            </a:r>
          </a:p>
          <a:p>
            <a:pPr lvl="1"/>
            <a:r>
              <a:rPr lang="en-US" dirty="0"/>
              <a:t>Does the conduct at issue, if true, fall under Title IX's definition of sexual harassment?</a:t>
            </a:r>
          </a:p>
          <a:p>
            <a:pPr lvl="2"/>
            <a:r>
              <a:rPr lang="en-US" dirty="0"/>
              <a:t>If not, does it need to go somewhere else?</a:t>
            </a:r>
          </a:p>
          <a:p>
            <a:pPr lvl="1"/>
            <a:r>
              <a:rPr lang="en-US" dirty="0"/>
              <a:t>Does the conduct at issue, if true, fall under Title IX's jurisdiction?</a:t>
            </a:r>
          </a:p>
          <a:p>
            <a:pPr lvl="2"/>
            <a:r>
              <a:rPr lang="en-US" dirty="0"/>
              <a:t>If not, does it need to go somewhere else?</a:t>
            </a:r>
          </a:p>
        </p:txBody>
      </p:sp>
    </p:spTree>
    <p:extLst>
      <p:ext uri="{BB962C8B-B14F-4D97-AF65-F5344CB8AC3E}">
        <p14:creationId xmlns:p14="http://schemas.microsoft.com/office/powerpoint/2010/main" val="29126771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06ECC-8499-465F-BBF1-AE68BC79C51F}"/>
              </a:ext>
            </a:extLst>
          </p:cNvPr>
          <p:cNvSpPr>
            <a:spLocks noGrp="1"/>
          </p:cNvSpPr>
          <p:nvPr>
            <p:ph type="title"/>
          </p:nvPr>
        </p:nvSpPr>
        <p:spPr/>
        <p:txBody>
          <a:bodyPr/>
          <a:lstStyle/>
          <a:p>
            <a:r>
              <a:rPr lang="en-US" b="1" dirty="0"/>
              <a:t>DISMISSAL/EXIT RAMP SCENARIOS</a:t>
            </a:r>
          </a:p>
        </p:txBody>
      </p:sp>
      <p:sp>
        <p:nvSpPr>
          <p:cNvPr id="3" name="Content Placeholder 2">
            <a:extLst>
              <a:ext uri="{FF2B5EF4-FFF2-40B4-BE49-F238E27FC236}">
                <a16:creationId xmlns:a16="http://schemas.microsoft.com/office/drawing/2014/main" id="{3381AD09-2451-2839-06D6-0E639E3576B5}"/>
              </a:ext>
            </a:extLst>
          </p:cNvPr>
          <p:cNvSpPr>
            <a:spLocks noGrp="1"/>
          </p:cNvSpPr>
          <p:nvPr>
            <p:ph idx="1"/>
          </p:nvPr>
        </p:nvSpPr>
        <p:spPr>
          <a:xfrm>
            <a:off x="1484310" y="1359994"/>
            <a:ext cx="10018713" cy="4625029"/>
          </a:xfrm>
        </p:spPr>
        <p:txBody>
          <a:bodyPr>
            <a:normAutofit fontScale="92500" lnSpcReduction="10000"/>
          </a:bodyPr>
          <a:lstStyle/>
          <a:p>
            <a:r>
              <a:rPr lang="en-US" dirty="0"/>
              <a:t>Joe and Sally are dating. Sally suspects Joe is cheating on her and calls the Title IX office to report him.</a:t>
            </a:r>
          </a:p>
          <a:p>
            <a:r>
              <a:rPr lang="en-US" dirty="0"/>
              <a:t>Sally logs on to Joe's email account and finds an email from Becky that sets up a rendezvous in Joe's room.</a:t>
            </a:r>
          </a:p>
          <a:p>
            <a:r>
              <a:rPr lang="en-US" dirty="0"/>
              <a:t>Sally grabs her best friend Angela to go confront Joe.</a:t>
            </a:r>
          </a:p>
          <a:p>
            <a:r>
              <a:rPr lang="en-US" dirty="0"/>
              <a:t>Sally is mad and busts the lock on Joe's door to get into his room.</a:t>
            </a:r>
          </a:p>
          <a:p>
            <a:r>
              <a:rPr lang="en-US" dirty="0"/>
              <a:t>Angela turns on her iPhone video to record the encounter.</a:t>
            </a:r>
          </a:p>
          <a:p>
            <a:r>
              <a:rPr lang="en-US" dirty="0"/>
              <a:t>Joe and Becky are in bed having sex.</a:t>
            </a:r>
          </a:p>
          <a:p>
            <a:r>
              <a:rPr lang="en-US" dirty="0"/>
              <a:t>Sally and Angela enter Joe's room, Sally screams at Joe and slaps him across the face.</a:t>
            </a:r>
          </a:p>
          <a:p>
            <a:r>
              <a:rPr lang="en-US" dirty="0"/>
              <a:t>Sally pulls Becky out of bed, naked, and kicks her while she is on the floor.</a:t>
            </a:r>
          </a:p>
          <a:p>
            <a:r>
              <a:rPr lang="en-US" dirty="0"/>
              <a:t>When Becky tries to leave the room, Sally grabs her breast and twists it, then threatens to kill her if she comes anywhere near Joe again.</a:t>
            </a:r>
          </a:p>
          <a:p>
            <a:r>
              <a:rPr lang="en-US" dirty="0"/>
              <a:t>Becky leaves and runs out the door naked to her room down the hall.</a:t>
            </a:r>
          </a:p>
        </p:txBody>
      </p:sp>
    </p:spTree>
    <p:extLst>
      <p:ext uri="{BB962C8B-B14F-4D97-AF65-F5344CB8AC3E}">
        <p14:creationId xmlns:p14="http://schemas.microsoft.com/office/powerpoint/2010/main" val="28589906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06ECC-8499-465F-BBF1-AE68BC79C51F}"/>
              </a:ext>
            </a:extLst>
          </p:cNvPr>
          <p:cNvSpPr>
            <a:spLocks noGrp="1"/>
          </p:cNvSpPr>
          <p:nvPr>
            <p:ph type="title"/>
          </p:nvPr>
        </p:nvSpPr>
        <p:spPr/>
        <p:txBody>
          <a:bodyPr/>
          <a:lstStyle/>
          <a:p>
            <a:r>
              <a:rPr lang="en-US" b="1" dirty="0"/>
              <a:t>DISMISSAL/EXIT RAMP SCENARIOS</a:t>
            </a:r>
          </a:p>
        </p:txBody>
      </p:sp>
      <p:sp>
        <p:nvSpPr>
          <p:cNvPr id="3" name="Content Placeholder 2">
            <a:extLst>
              <a:ext uri="{FF2B5EF4-FFF2-40B4-BE49-F238E27FC236}">
                <a16:creationId xmlns:a16="http://schemas.microsoft.com/office/drawing/2014/main" id="{3381AD09-2451-2839-06D6-0E639E3576B5}"/>
              </a:ext>
            </a:extLst>
          </p:cNvPr>
          <p:cNvSpPr>
            <a:spLocks noGrp="1"/>
          </p:cNvSpPr>
          <p:nvPr>
            <p:ph idx="1"/>
          </p:nvPr>
        </p:nvSpPr>
        <p:spPr>
          <a:xfrm>
            <a:off x="1484310" y="1359994"/>
            <a:ext cx="10018713" cy="4625029"/>
          </a:xfrm>
        </p:spPr>
        <p:txBody>
          <a:bodyPr>
            <a:normAutofit/>
          </a:bodyPr>
          <a:lstStyle/>
          <a:p>
            <a:r>
              <a:rPr lang="en-US" dirty="0"/>
              <a:t>Joe shoves Sally and Angela out of his room so he can get dressed.</a:t>
            </a:r>
          </a:p>
          <a:p>
            <a:r>
              <a:rPr lang="en-US" dirty="0"/>
              <a:t>Angela uploads the video to YouTube, then tweets the link and tags Joe and Becky. She titles the video "Little D*ck and the Skank".</a:t>
            </a:r>
          </a:p>
          <a:p>
            <a:r>
              <a:rPr lang="en-US" dirty="0"/>
              <a:t>Within minutes, Joe and Becky have hundreds of comments directed towards them on social media. Some are negative and some are threatening.</a:t>
            </a:r>
          </a:p>
          <a:p>
            <a:r>
              <a:rPr lang="en-US" dirty="0"/>
              <a:t>When Becky reads the messages, she begins to send texts to Sally: "I'm coming after you." "I see you across the Quad." "Don't go into that room alone or I'll get you." Becky sends approximately fifty similar messages over the course of the next two hours.</a:t>
            </a:r>
          </a:p>
          <a:p>
            <a:r>
              <a:rPr lang="en-US" dirty="0"/>
              <a:t>Joe opens his closet to get dressed and lets his friend, Jim, out from where he was watching it all. </a:t>
            </a:r>
          </a:p>
        </p:txBody>
      </p:sp>
    </p:spTree>
    <p:extLst>
      <p:ext uri="{BB962C8B-B14F-4D97-AF65-F5344CB8AC3E}">
        <p14:creationId xmlns:p14="http://schemas.microsoft.com/office/powerpoint/2010/main" val="6867495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50E14-6B97-C0B1-A7BC-0D87C78B5BA0}"/>
              </a:ext>
            </a:extLst>
          </p:cNvPr>
          <p:cNvSpPr>
            <a:spLocks noGrp="1"/>
          </p:cNvSpPr>
          <p:nvPr>
            <p:ph type="title"/>
          </p:nvPr>
        </p:nvSpPr>
        <p:spPr/>
        <p:txBody>
          <a:bodyPr/>
          <a:lstStyle/>
          <a:p>
            <a:r>
              <a:rPr lang="en-US" b="1" dirty="0"/>
              <a:t>2023 REGULATIONS</a:t>
            </a:r>
          </a:p>
        </p:txBody>
      </p:sp>
      <p:sp>
        <p:nvSpPr>
          <p:cNvPr id="3" name="Content Placeholder 2">
            <a:extLst>
              <a:ext uri="{FF2B5EF4-FFF2-40B4-BE49-F238E27FC236}">
                <a16:creationId xmlns:a16="http://schemas.microsoft.com/office/drawing/2014/main" id="{4C59F3E5-8EE4-289A-376E-6D7EA292D2E9}"/>
              </a:ext>
            </a:extLst>
          </p:cNvPr>
          <p:cNvSpPr>
            <a:spLocks noGrp="1"/>
          </p:cNvSpPr>
          <p:nvPr>
            <p:ph idx="1"/>
          </p:nvPr>
        </p:nvSpPr>
        <p:spPr/>
        <p:txBody>
          <a:bodyPr/>
          <a:lstStyle/>
          <a:p>
            <a:r>
              <a:rPr lang="en-US" dirty="0"/>
              <a:t>No mandatory dismissals.</a:t>
            </a:r>
          </a:p>
          <a:p>
            <a:endParaRPr lang="en-US" dirty="0"/>
          </a:p>
          <a:p>
            <a:r>
              <a:rPr lang="en-US" dirty="0"/>
              <a:t>A Title IX Complaint </a:t>
            </a:r>
            <a:r>
              <a:rPr lang="en-US" u="sng" dirty="0"/>
              <a:t>may</a:t>
            </a:r>
            <a:r>
              <a:rPr lang="en-US" dirty="0"/>
              <a:t> be dismissed if:</a:t>
            </a:r>
          </a:p>
          <a:p>
            <a:pPr lvl="1"/>
            <a:r>
              <a:rPr lang="en-US" dirty="0"/>
              <a:t>College is unable to identify the Respondent;</a:t>
            </a:r>
          </a:p>
          <a:p>
            <a:pPr lvl="1"/>
            <a:r>
              <a:rPr lang="en-US" dirty="0"/>
              <a:t>Respondent is not an employee or is not participating in a College education program or activity;</a:t>
            </a:r>
          </a:p>
          <a:p>
            <a:pPr lvl="1"/>
            <a:r>
              <a:rPr lang="en-US" dirty="0"/>
              <a:t>Complainant voluntarily withdraws any part of the allegations and without the withdrawn allegations, the remaining conduct would not constitute sex-based harassment; or</a:t>
            </a:r>
          </a:p>
          <a:p>
            <a:pPr lvl="1"/>
            <a:r>
              <a:rPr lang="en-US" dirty="0"/>
              <a:t>The alleged misconduct, even if proven, would not constitute sex-based harassment.</a:t>
            </a:r>
          </a:p>
          <a:p>
            <a:endParaRPr lang="en-US" dirty="0"/>
          </a:p>
        </p:txBody>
      </p:sp>
    </p:spTree>
    <p:extLst>
      <p:ext uri="{BB962C8B-B14F-4D97-AF65-F5344CB8AC3E}">
        <p14:creationId xmlns:p14="http://schemas.microsoft.com/office/powerpoint/2010/main" val="3905008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4F543-6FED-B114-7ECB-0F2201F9225B}"/>
              </a:ext>
            </a:extLst>
          </p:cNvPr>
          <p:cNvSpPr>
            <a:spLocks noGrp="1"/>
          </p:cNvSpPr>
          <p:nvPr>
            <p:ph type="ctrTitle"/>
          </p:nvPr>
        </p:nvSpPr>
        <p:spPr>
          <a:xfrm>
            <a:off x="2474259" y="1380068"/>
            <a:ext cx="9028764" cy="2616199"/>
          </a:xfrm>
        </p:spPr>
        <p:txBody>
          <a:bodyPr/>
          <a:lstStyle/>
          <a:p>
            <a:pPr algn="ctr"/>
            <a:r>
              <a:rPr lang="en-US" b="1" dirty="0"/>
              <a:t>DOCUMENTATION AND RECORDKEEPING</a:t>
            </a:r>
          </a:p>
        </p:txBody>
      </p:sp>
    </p:spTree>
    <p:extLst>
      <p:ext uri="{BB962C8B-B14F-4D97-AF65-F5344CB8AC3E}">
        <p14:creationId xmlns:p14="http://schemas.microsoft.com/office/powerpoint/2010/main" val="25896568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35965-5669-72FE-6B74-455684EDE283}"/>
              </a:ext>
            </a:extLst>
          </p:cNvPr>
          <p:cNvSpPr>
            <a:spLocks noGrp="1"/>
          </p:cNvSpPr>
          <p:nvPr>
            <p:ph type="title"/>
          </p:nvPr>
        </p:nvSpPr>
        <p:spPr/>
        <p:txBody>
          <a:bodyPr>
            <a:normAutofit fontScale="90000"/>
          </a:bodyPr>
          <a:lstStyle/>
          <a:p>
            <a:r>
              <a:rPr lang="en-US" b="1" dirty="0"/>
              <a:t>TITLE IX TRAINING FOR TITLE IX PERSONNEL</a:t>
            </a:r>
          </a:p>
        </p:txBody>
      </p:sp>
      <p:sp>
        <p:nvSpPr>
          <p:cNvPr id="3" name="Content Placeholder 2">
            <a:extLst>
              <a:ext uri="{FF2B5EF4-FFF2-40B4-BE49-F238E27FC236}">
                <a16:creationId xmlns:a16="http://schemas.microsoft.com/office/drawing/2014/main" id="{2FE50E5A-E52A-6A0B-4C0D-6219AB25B1FD}"/>
              </a:ext>
            </a:extLst>
          </p:cNvPr>
          <p:cNvSpPr>
            <a:spLocks noGrp="1"/>
          </p:cNvSpPr>
          <p:nvPr>
            <p:ph idx="1"/>
          </p:nvPr>
        </p:nvSpPr>
        <p:spPr/>
        <p:txBody>
          <a:bodyPr>
            <a:normAutofit fontScale="92500"/>
          </a:bodyPr>
          <a:lstStyle/>
          <a:p>
            <a:r>
              <a:rPr lang="en-US" dirty="0"/>
              <a:t>Annual training must be provided to Title IX Coordinators, investigators, decision-makers, and those involved in informal resolution. </a:t>
            </a:r>
          </a:p>
          <a:p>
            <a:pPr marL="0" indent="0">
              <a:buNone/>
            </a:pPr>
            <a:endParaRPr lang="en-US" dirty="0"/>
          </a:p>
          <a:p>
            <a:r>
              <a:rPr lang="en-US" dirty="0"/>
              <a:t>Training in the following topics is mandatory:</a:t>
            </a:r>
          </a:p>
          <a:p>
            <a:pPr lvl="1"/>
            <a:r>
              <a:rPr lang="en-US" dirty="0"/>
              <a:t>The definition of sexual harassment for Title IX purposes.</a:t>
            </a:r>
          </a:p>
          <a:p>
            <a:pPr lvl="1"/>
            <a:r>
              <a:rPr lang="en-US" dirty="0"/>
              <a:t>The scope of education programs and activities.</a:t>
            </a:r>
          </a:p>
          <a:p>
            <a:pPr lvl="1"/>
            <a:r>
              <a:rPr lang="en-US" dirty="0"/>
              <a:t>How to conduct an investigation and grievance process, including hearings, appeals, and informal resolution.</a:t>
            </a:r>
          </a:p>
          <a:p>
            <a:pPr lvl="1"/>
            <a:r>
              <a:rPr lang="en-US" dirty="0"/>
              <a:t>How to serve impartially.</a:t>
            </a:r>
          </a:p>
          <a:p>
            <a:pPr lvl="1"/>
            <a:r>
              <a:rPr lang="en-US" dirty="0"/>
              <a:t>Technology to be used at hearings.</a:t>
            </a:r>
          </a:p>
          <a:p>
            <a:pPr lvl="1"/>
            <a:r>
              <a:rPr lang="en-US" dirty="0"/>
              <a:t>Issues of relevance of questions and evidence at hearings.</a:t>
            </a:r>
          </a:p>
          <a:p>
            <a:pPr lvl="1"/>
            <a:r>
              <a:rPr lang="en-US" dirty="0"/>
              <a:t>Issues of relevance in creating investigation reports.</a:t>
            </a:r>
          </a:p>
        </p:txBody>
      </p:sp>
    </p:spTree>
    <p:extLst>
      <p:ext uri="{BB962C8B-B14F-4D97-AF65-F5344CB8AC3E}">
        <p14:creationId xmlns:p14="http://schemas.microsoft.com/office/powerpoint/2010/main" val="14418999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97198F7-B757-4C12-A38B-0641473E6748}"/>
              </a:ext>
            </a:extLst>
          </p:cNvPr>
          <p:cNvSpPr>
            <a:spLocks noGrp="1"/>
          </p:cNvSpPr>
          <p:nvPr>
            <p:ph type="title"/>
          </p:nvPr>
        </p:nvSpPr>
        <p:spPr/>
        <p:txBody>
          <a:bodyPr/>
          <a:lstStyle/>
          <a:p>
            <a:r>
              <a:rPr lang="en-US" b="1" dirty="0"/>
              <a:t>COMPLIANCE REQUIREMENTS</a:t>
            </a:r>
          </a:p>
        </p:txBody>
      </p:sp>
      <p:sp>
        <p:nvSpPr>
          <p:cNvPr id="4" name="Content Placeholder 3">
            <a:extLst>
              <a:ext uri="{FF2B5EF4-FFF2-40B4-BE49-F238E27FC236}">
                <a16:creationId xmlns:a16="http://schemas.microsoft.com/office/drawing/2014/main" id="{3EB33FFB-FE67-4AFE-9713-6CBEF7764227}"/>
              </a:ext>
            </a:extLst>
          </p:cNvPr>
          <p:cNvSpPr>
            <a:spLocks noGrp="1"/>
          </p:cNvSpPr>
          <p:nvPr>
            <p:ph idx="1"/>
          </p:nvPr>
        </p:nvSpPr>
        <p:spPr/>
        <p:txBody>
          <a:bodyPr>
            <a:normAutofit/>
          </a:bodyPr>
          <a:lstStyle/>
          <a:p>
            <a:pPr marL="457200" lvl="1" indent="0" algn="ctr">
              <a:buNone/>
            </a:pPr>
            <a:endParaRPr lang="en-US" dirty="0"/>
          </a:p>
          <a:p>
            <a:pPr marL="457200" lvl="1" indent="0" algn="ctr">
              <a:buNone/>
            </a:pPr>
            <a:endParaRPr lang="en-US" dirty="0"/>
          </a:p>
          <a:p>
            <a:pPr marL="457200" lvl="1" indent="0" algn="ctr">
              <a:buNone/>
            </a:pPr>
            <a:endParaRPr lang="en-US" dirty="0"/>
          </a:p>
          <a:p>
            <a:pPr marL="457200" lvl="1" indent="0" algn="ctr">
              <a:buNone/>
            </a:pPr>
            <a:endParaRPr lang="en-US" dirty="0"/>
          </a:p>
          <a:p>
            <a:pPr marL="457200" lvl="1" indent="0" algn="ctr">
              <a:buNone/>
            </a:pPr>
            <a:r>
              <a:rPr lang="en-US" sz="2800" b="1" dirty="0"/>
              <a:t>All training materials must be posted on Colleges' websites.</a:t>
            </a:r>
          </a:p>
        </p:txBody>
      </p:sp>
    </p:spTree>
    <p:extLst>
      <p:ext uri="{BB962C8B-B14F-4D97-AF65-F5344CB8AC3E}">
        <p14:creationId xmlns:p14="http://schemas.microsoft.com/office/powerpoint/2010/main" val="380700409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FCDFE-CE1E-9D3C-35D8-A9611BF36141}"/>
              </a:ext>
            </a:extLst>
          </p:cNvPr>
          <p:cNvSpPr>
            <a:spLocks noGrp="1"/>
          </p:cNvSpPr>
          <p:nvPr>
            <p:ph type="title"/>
          </p:nvPr>
        </p:nvSpPr>
        <p:spPr/>
        <p:txBody>
          <a:bodyPr/>
          <a:lstStyle/>
          <a:p>
            <a:r>
              <a:rPr lang="en-US" b="1" dirty="0"/>
              <a:t>MAINTAINING RECORDS</a:t>
            </a:r>
          </a:p>
        </p:txBody>
      </p:sp>
      <p:sp>
        <p:nvSpPr>
          <p:cNvPr id="3" name="Content Placeholder 2">
            <a:extLst>
              <a:ext uri="{FF2B5EF4-FFF2-40B4-BE49-F238E27FC236}">
                <a16:creationId xmlns:a16="http://schemas.microsoft.com/office/drawing/2014/main" id="{EE369EE6-2FCC-5677-AC4C-DAF72CF67353}"/>
              </a:ext>
            </a:extLst>
          </p:cNvPr>
          <p:cNvSpPr>
            <a:spLocks noGrp="1"/>
          </p:cNvSpPr>
          <p:nvPr>
            <p:ph idx="1"/>
          </p:nvPr>
        </p:nvSpPr>
        <p:spPr/>
        <p:txBody>
          <a:bodyPr>
            <a:normAutofit/>
          </a:bodyPr>
          <a:lstStyle/>
          <a:p>
            <a:r>
              <a:rPr lang="en-US" dirty="0"/>
              <a:t>Reports and Formal complaints, including the basis for why the institutional response was not deliberately indifferent;</a:t>
            </a:r>
          </a:p>
          <a:p>
            <a:endParaRPr lang="en-US" dirty="0"/>
          </a:p>
          <a:p>
            <a:r>
              <a:rPr lang="en-US" dirty="0"/>
              <a:t>Any actions taken in response to the report or formal complaint, including any supportive measures implemented;</a:t>
            </a:r>
          </a:p>
          <a:p>
            <a:pPr lvl="1"/>
            <a:r>
              <a:rPr lang="en-US" dirty="0"/>
              <a:t>If supportive measures were not provided, reasons for why that was not clearly unreasonable in light of the known circumstances and</a:t>
            </a:r>
          </a:p>
          <a:p>
            <a:pPr lvl="1"/>
            <a:r>
              <a:rPr lang="en-US" dirty="0"/>
              <a:t>Records must show measures taken are designed to restore or preserve equal access to education programs and activities.</a:t>
            </a:r>
          </a:p>
        </p:txBody>
      </p:sp>
    </p:spTree>
    <p:extLst>
      <p:ext uri="{BB962C8B-B14F-4D97-AF65-F5344CB8AC3E}">
        <p14:creationId xmlns:p14="http://schemas.microsoft.com/office/powerpoint/2010/main" val="37825489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B0CDE-2045-331B-3311-FCC844A99190}"/>
              </a:ext>
            </a:extLst>
          </p:cNvPr>
          <p:cNvSpPr>
            <a:spLocks noGrp="1"/>
          </p:cNvSpPr>
          <p:nvPr>
            <p:ph type="title"/>
          </p:nvPr>
        </p:nvSpPr>
        <p:spPr/>
        <p:txBody>
          <a:bodyPr/>
          <a:lstStyle/>
          <a:p>
            <a:r>
              <a:rPr lang="en-US" b="1" dirty="0"/>
              <a:t>MAINTAINING RECORDS</a:t>
            </a:r>
          </a:p>
        </p:txBody>
      </p:sp>
      <p:sp>
        <p:nvSpPr>
          <p:cNvPr id="3" name="Content Placeholder 2">
            <a:extLst>
              <a:ext uri="{FF2B5EF4-FFF2-40B4-BE49-F238E27FC236}">
                <a16:creationId xmlns:a16="http://schemas.microsoft.com/office/drawing/2014/main" id="{A158CB14-17D4-983C-A8B5-0B3198DF7D6B}"/>
              </a:ext>
            </a:extLst>
          </p:cNvPr>
          <p:cNvSpPr>
            <a:spLocks noGrp="1"/>
          </p:cNvSpPr>
          <p:nvPr>
            <p:ph idx="1"/>
          </p:nvPr>
        </p:nvSpPr>
        <p:spPr/>
        <p:txBody>
          <a:bodyPr>
            <a:normAutofit lnSpcReduction="10000"/>
          </a:bodyPr>
          <a:lstStyle/>
          <a:p>
            <a:r>
              <a:rPr lang="en-US" dirty="0"/>
              <a:t>Investigation records, such as investigator notes, documentary evidence collected, and the investigative report;</a:t>
            </a:r>
          </a:p>
          <a:p>
            <a:endParaRPr lang="en-US" dirty="0"/>
          </a:p>
          <a:p>
            <a:r>
              <a:rPr lang="en-US" dirty="0"/>
              <a:t>Written determinations, sanctions, and remedies;</a:t>
            </a:r>
          </a:p>
          <a:p>
            <a:endParaRPr lang="en-US" dirty="0"/>
          </a:p>
          <a:p>
            <a:r>
              <a:rPr lang="en-US" dirty="0"/>
              <a:t>Any recordings or transcripts from any live hearings;</a:t>
            </a:r>
          </a:p>
          <a:p>
            <a:endParaRPr lang="en-US" dirty="0"/>
          </a:p>
          <a:p>
            <a:r>
              <a:rPr lang="en-US" dirty="0"/>
              <a:t>Appeals;</a:t>
            </a:r>
          </a:p>
          <a:p>
            <a:endParaRPr lang="en-US" dirty="0"/>
          </a:p>
          <a:p>
            <a:r>
              <a:rPr lang="en-US" dirty="0"/>
              <a:t>Informal resolutions; and</a:t>
            </a:r>
          </a:p>
          <a:p>
            <a:endParaRPr lang="en-US" dirty="0"/>
          </a:p>
          <a:p>
            <a:r>
              <a:rPr lang="en-US" dirty="0"/>
              <a:t>Training materials.</a:t>
            </a:r>
          </a:p>
        </p:txBody>
      </p:sp>
    </p:spTree>
    <p:extLst>
      <p:ext uri="{BB962C8B-B14F-4D97-AF65-F5344CB8AC3E}">
        <p14:creationId xmlns:p14="http://schemas.microsoft.com/office/powerpoint/2010/main" val="383134028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649F3-89BA-468C-8E52-9003BA083C1B}"/>
              </a:ext>
            </a:extLst>
          </p:cNvPr>
          <p:cNvSpPr>
            <a:spLocks noGrp="1"/>
          </p:cNvSpPr>
          <p:nvPr>
            <p:ph type="title"/>
          </p:nvPr>
        </p:nvSpPr>
        <p:spPr/>
        <p:txBody>
          <a:bodyPr>
            <a:normAutofit fontScale="90000"/>
          </a:bodyPr>
          <a:lstStyle/>
          <a:p>
            <a:r>
              <a:rPr lang="en-US" b="1" dirty="0"/>
              <a:t>WHERE CAN STUDENTS / EMPLOYEES</a:t>
            </a:r>
            <a:br>
              <a:rPr lang="en-US" b="1" dirty="0"/>
            </a:br>
            <a:r>
              <a:rPr lang="en-US" b="1" dirty="0"/>
              <a:t>FIND THIS INFORMATION?</a:t>
            </a:r>
          </a:p>
        </p:txBody>
      </p:sp>
      <p:sp>
        <p:nvSpPr>
          <p:cNvPr id="3" name="Content Placeholder 2">
            <a:extLst>
              <a:ext uri="{FF2B5EF4-FFF2-40B4-BE49-F238E27FC236}">
                <a16:creationId xmlns:a16="http://schemas.microsoft.com/office/drawing/2014/main" id="{D30E0DC9-38C6-4703-B61E-E1C4BF7FB5FE}"/>
              </a:ext>
            </a:extLst>
          </p:cNvPr>
          <p:cNvSpPr>
            <a:spLocks noGrp="1"/>
          </p:cNvSpPr>
          <p:nvPr>
            <p:ph idx="1"/>
          </p:nvPr>
        </p:nvSpPr>
        <p:spPr>
          <a:xfrm>
            <a:off x="1484310" y="1544427"/>
            <a:ext cx="10165823" cy="5071909"/>
          </a:xfrm>
        </p:spPr>
        <p:txBody>
          <a:bodyPr>
            <a:normAutofit/>
          </a:bodyPr>
          <a:lstStyle/>
          <a:p>
            <a:r>
              <a:rPr lang="en-US" dirty="0"/>
              <a:t>College Policy</a:t>
            </a:r>
          </a:p>
          <a:p>
            <a:pPr marL="457200" lvl="1" indent="0">
              <a:buNone/>
            </a:pPr>
            <a:endParaRPr lang="en-US" dirty="0"/>
          </a:p>
          <a:p>
            <a:r>
              <a:rPr lang="en-US" dirty="0"/>
              <a:t>College website and all student and employee handbooks:</a:t>
            </a:r>
          </a:p>
          <a:p>
            <a:pPr lvl="1"/>
            <a:r>
              <a:rPr lang="en-US" dirty="0"/>
              <a:t>A statement of the College's policy of nondiscrimination on the basis of sex.</a:t>
            </a:r>
          </a:p>
          <a:p>
            <a:pPr lvl="1"/>
            <a:r>
              <a:rPr lang="en-US" dirty="0"/>
              <a:t>Title IX Coordinator's contact information.</a:t>
            </a:r>
          </a:p>
          <a:p>
            <a:pPr lvl="1"/>
            <a:r>
              <a:rPr lang="en-US" dirty="0"/>
              <a:t>A statement that Title IX inquiries may be referred to the Title IX Coordinator or to the Assistant Secretary for Civil Rights.</a:t>
            </a:r>
          </a:p>
        </p:txBody>
      </p:sp>
    </p:spTree>
    <p:extLst>
      <p:ext uri="{BB962C8B-B14F-4D97-AF65-F5344CB8AC3E}">
        <p14:creationId xmlns:p14="http://schemas.microsoft.com/office/powerpoint/2010/main" val="6410548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19AFA-2C9B-4493-8309-AB3096B1FB2E}"/>
              </a:ext>
            </a:extLst>
          </p:cNvPr>
          <p:cNvSpPr>
            <a:spLocks noGrp="1"/>
          </p:cNvSpPr>
          <p:nvPr>
            <p:ph type="title"/>
          </p:nvPr>
        </p:nvSpPr>
        <p:spPr/>
        <p:txBody>
          <a:bodyPr/>
          <a:lstStyle/>
          <a:p>
            <a:r>
              <a:rPr lang="en-US" b="1" dirty="0"/>
              <a:t>TITLE IX COORDINATOR</a:t>
            </a:r>
          </a:p>
        </p:txBody>
      </p:sp>
      <p:sp>
        <p:nvSpPr>
          <p:cNvPr id="3" name="Content Placeholder 2">
            <a:extLst>
              <a:ext uri="{FF2B5EF4-FFF2-40B4-BE49-F238E27FC236}">
                <a16:creationId xmlns:a16="http://schemas.microsoft.com/office/drawing/2014/main" id="{B0D5D1C4-33F5-443E-8F1F-69847E59AA8D}"/>
              </a:ext>
            </a:extLst>
          </p:cNvPr>
          <p:cNvSpPr>
            <a:spLocks noGrp="1"/>
          </p:cNvSpPr>
          <p:nvPr>
            <p:ph idx="1"/>
          </p:nvPr>
        </p:nvSpPr>
        <p:spPr>
          <a:xfrm>
            <a:off x="1484310" y="1465351"/>
            <a:ext cx="10323868" cy="5440678"/>
          </a:xfrm>
        </p:spPr>
        <p:txBody>
          <a:bodyPr/>
          <a:lstStyle/>
          <a:p>
            <a:r>
              <a:rPr lang="en-US" sz="2800" dirty="0"/>
              <a:t>Coordinate the College's duty to PREVENT / INVESTIGATE / REMEDY</a:t>
            </a:r>
          </a:p>
          <a:p>
            <a:pPr lvl="1"/>
            <a:r>
              <a:rPr lang="en-US" sz="2800" dirty="0"/>
              <a:t>ensure policy / grievance procedures are updated</a:t>
            </a:r>
          </a:p>
          <a:p>
            <a:pPr lvl="1"/>
            <a:r>
              <a:rPr lang="en-US" sz="2800" dirty="0"/>
              <a:t>ensure notices are given to staff and students</a:t>
            </a:r>
          </a:p>
          <a:p>
            <a:pPr lvl="1"/>
            <a:r>
              <a:rPr lang="en-US" sz="2800" dirty="0"/>
              <a:t>ensure formal complaints are investigated</a:t>
            </a:r>
          </a:p>
          <a:p>
            <a:pPr lvl="1"/>
            <a:r>
              <a:rPr lang="en-US" sz="2800" dirty="0"/>
              <a:t>ensure appropriate steps to prevent immediate harm</a:t>
            </a:r>
          </a:p>
          <a:p>
            <a:pPr lvl="1"/>
            <a:r>
              <a:rPr lang="en-US" sz="2800" dirty="0"/>
              <a:t>ensure investigators are appointed and trained </a:t>
            </a:r>
          </a:p>
          <a:p>
            <a:pPr lvl="1"/>
            <a:r>
              <a:rPr lang="en-US" sz="2800" dirty="0"/>
              <a:t>ensure decision-makers are appointed and trained</a:t>
            </a:r>
          </a:p>
          <a:p>
            <a:pPr lvl="1"/>
            <a:r>
              <a:rPr lang="en-US" sz="2800" dirty="0"/>
              <a:t>ensure that appeals officers are appointed and trained</a:t>
            </a:r>
          </a:p>
          <a:p>
            <a:pPr lvl="1"/>
            <a:r>
              <a:rPr lang="en-US" sz="2800" dirty="0"/>
              <a:t>ensure proper record keeping</a:t>
            </a:r>
          </a:p>
          <a:p>
            <a:pPr lvl="1"/>
            <a:r>
              <a:rPr lang="en-US" sz="2800" dirty="0"/>
              <a:t>ensure proper interaction with law enforcement</a:t>
            </a:r>
          </a:p>
          <a:p>
            <a:endParaRPr lang="en-US" dirty="0"/>
          </a:p>
        </p:txBody>
      </p:sp>
    </p:spTree>
    <p:extLst>
      <p:ext uri="{BB962C8B-B14F-4D97-AF65-F5344CB8AC3E}">
        <p14:creationId xmlns:p14="http://schemas.microsoft.com/office/powerpoint/2010/main" val="405013947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774F3E3-BD01-41F0-AE82-6E4B11F5796D}"/>
              </a:ext>
            </a:extLst>
          </p:cNvPr>
          <p:cNvSpPr>
            <a:spLocks noGrp="1"/>
          </p:cNvSpPr>
          <p:nvPr>
            <p:ph type="title"/>
          </p:nvPr>
        </p:nvSpPr>
        <p:spPr/>
        <p:txBody>
          <a:bodyPr/>
          <a:lstStyle/>
          <a:p>
            <a:r>
              <a:rPr lang="en-US" b="1" dirty="0"/>
              <a:t>COLLEGE WEBSITE</a:t>
            </a:r>
          </a:p>
        </p:txBody>
      </p:sp>
      <p:sp>
        <p:nvSpPr>
          <p:cNvPr id="4" name="Content Placeholder 3">
            <a:extLst>
              <a:ext uri="{FF2B5EF4-FFF2-40B4-BE49-F238E27FC236}">
                <a16:creationId xmlns:a16="http://schemas.microsoft.com/office/drawing/2014/main" id="{04047DBA-78A0-4A90-8835-F98AFD48D749}"/>
              </a:ext>
            </a:extLst>
          </p:cNvPr>
          <p:cNvSpPr>
            <a:spLocks noGrp="1"/>
          </p:cNvSpPr>
          <p:nvPr>
            <p:ph idx="1"/>
          </p:nvPr>
        </p:nvSpPr>
        <p:spPr/>
        <p:txBody>
          <a:bodyPr>
            <a:normAutofit fontScale="92500" lnSpcReduction="10000"/>
          </a:bodyPr>
          <a:lstStyle/>
          <a:p>
            <a:r>
              <a:rPr lang="en-US" dirty="0"/>
              <a:t>The College does not discriminate on the basis of sex in its education programs or activities and is required by Title IX of the Education Amendments Act of 1972 and federal regulations to not discriminate in such a manner. This requirement extends to admission and employment.</a:t>
            </a:r>
          </a:p>
          <a:p>
            <a:endParaRPr lang="en-US" dirty="0"/>
          </a:p>
          <a:p>
            <a:r>
              <a:rPr lang="en-US" dirty="0"/>
              <a:t>Inquiries about the application of Title IX and its implementing federal regulations may be referred to the Title IX Coordinator and/or the Assistant Secretary for Civil Rights in the Office for Civil Rights at the U.S. Department of Education.</a:t>
            </a:r>
          </a:p>
          <a:p>
            <a:endParaRPr lang="en-US" dirty="0"/>
          </a:p>
          <a:p>
            <a:r>
              <a:rPr lang="en-US" dirty="0"/>
              <a:t>The Title IX Coordinator's contact information is: ______________.</a:t>
            </a:r>
          </a:p>
          <a:p>
            <a:endParaRPr lang="en-US" dirty="0"/>
          </a:p>
          <a:p>
            <a:r>
              <a:rPr lang="en-US" dirty="0"/>
              <a:t>All training materials.</a:t>
            </a:r>
          </a:p>
        </p:txBody>
      </p:sp>
    </p:spTree>
    <p:extLst>
      <p:ext uri="{BB962C8B-B14F-4D97-AF65-F5344CB8AC3E}">
        <p14:creationId xmlns:p14="http://schemas.microsoft.com/office/powerpoint/2010/main" val="410518573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C5789-A2E7-44DC-1746-E1ED1562206B}"/>
              </a:ext>
            </a:extLst>
          </p:cNvPr>
          <p:cNvSpPr>
            <a:spLocks noGrp="1"/>
          </p:cNvSpPr>
          <p:nvPr>
            <p:ph type="title"/>
          </p:nvPr>
        </p:nvSpPr>
        <p:spPr/>
        <p:txBody>
          <a:bodyPr/>
          <a:lstStyle/>
          <a:p>
            <a:r>
              <a:rPr lang="en-US" b="1" dirty="0"/>
              <a:t>SESSION TWO</a:t>
            </a:r>
          </a:p>
        </p:txBody>
      </p:sp>
      <p:grpSp>
        <p:nvGrpSpPr>
          <p:cNvPr id="4" name="Group 3">
            <a:extLst>
              <a:ext uri="{FF2B5EF4-FFF2-40B4-BE49-F238E27FC236}">
                <a16:creationId xmlns:a16="http://schemas.microsoft.com/office/drawing/2014/main" id="{654358EB-4129-026E-6725-799E906DFBA1}"/>
              </a:ext>
            </a:extLst>
          </p:cNvPr>
          <p:cNvGrpSpPr/>
          <p:nvPr/>
        </p:nvGrpSpPr>
        <p:grpSpPr>
          <a:xfrm>
            <a:off x="3432773" y="2197420"/>
            <a:ext cx="7793855" cy="740138"/>
            <a:chOff x="1948463" y="1428"/>
            <a:chExt cx="7793855" cy="740138"/>
          </a:xfrm>
        </p:grpSpPr>
        <p:sp>
          <p:nvSpPr>
            <p:cNvPr id="26" name="Rectangle 25">
              <a:extLst>
                <a:ext uri="{FF2B5EF4-FFF2-40B4-BE49-F238E27FC236}">
                  <a16:creationId xmlns:a16="http://schemas.microsoft.com/office/drawing/2014/main" id="{449EC3EE-B20F-AB74-12E3-0E5C4584F164}"/>
                </a:ext>
              </a:extLst>
            </p:cNvPr>
            <p:cNvSpPr/>
            <p:nvPr/>
          </p:nvSpPr>
          <p:spPr>
            <a:xfrm>
              <a:off x="1948463" y="1428"/>
              <a:ext cx="7793855" cy="740138"/>
            </a:xfrm>
            <a:prstGeom prst="rect">
              <a:avLst/>
            </a:prstGeom>
          </p:spPr>
          <p:style>
            <a:lnRef idx="2">
              <a:schemeClr val="accent2">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a:lstStyle/>
            <a:p>
              <a:endParaRPr lang="en-US">
                <a:latin typeface="Arial Nova" panose="020B0504020202020204" pitchFamily="34" charset="0"/>
              </a:endParaRPr>
            </a:p>
          </p:txBody>
        </p:sp>
        <p:sp>
          <p:nvSpPr>
            <p:cNvPr id="27" name="TextBox 26">
              <a:extLst>
                <a:ext uri="{FF2B5EF4-FFF2-40B4-BE49-F238E27FC236}">
                  <a16:creationId xmlns:a16="http://schemas.microsoft.com/office/drawing/2014/main" id="{7B2E61E6-787A-D0EF-9595-1E0F45872A21}"/>
                </a:ext>
              </a:extLst>
            </p:cNvPr>
            <p:cNvSpPr txBox="1"/>
            <p:nvPr/>
          </p:nvSpPr>
          <p:spPr>
            <a:xfrm>
              <a:off x="1948463" y="1428"/>
              <a:ext cx="7793855" cy="74013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1222" tIns="187995" rIns="151222" bIns="187995"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Arial Nova" panose="020B0504020202020204" pitchFamily="34" charset="0"/>
                </a:rPr>
                <a:t>Investigations – What's Your Role?</a:t>
              </a:r>
            </a:p>
          </p:txBody>
        </p:sp>
      </p:grpSp>
      <p:grpSp>
        <p:nvGrpSpPr>
          <p:cNvPr id="5" name="Group 4">
            <a:extLst>
              <a:ext uri="{FF2B5EF4-FFF2-40B4-BE49-F238E27FC236}">
                <a16:creationId xmlns:a16="http://schemas.microsoft.com/office/drawing/2014/main" id="{B35E7A28-58A4-C290-067D-C5DC755917D9}"/>
              </a:ext>
            </a:extLst>
          </p:cNvPr>
          <p:cNvGrpSpPr/>
          <p:nvPr/>
        </p:nvGrpSpPr>
        <p:grpSpPr>
          <a:xfrm>
            <a:off x="1484310" y="2197420"/>
            <a:ext cx="1948463" cy="740138"/>
            <a:chOff x="0" y="1428"/>
            <a:chExt cx="1948463" cy="740138"/>
          </a:xfrm>
        </p:grpSpPr>
        <p:sp>
          <p:nvSpPr>
            <p:cNvPr id="24" name="Rectangle 23">
              <a:extLst>
                <a:ext uri="{FF2B5EF4-FFF2-40B4-BE49-F238E27FC236}">
                  <a16:creationId xmlns:a16="http://schemas.microsoft.com/office/drawing/2014/main" id="{82EBBA47-2B1D-A664-03B2-F71546A556C8}"/>
                </a:ext>
              </a:extLst>
            </p:cNvPr>
            <p:cNvSpPr/>
            <p:nvPr/>
          </p:nvSpPr>
          <p:spPr>
            <a:xfrm>
              <a:off x="0" y="1428"/>
              <a:ext cx="1948463" cy="740138"/>
            </a:xfrm>
            <a:prstGeom prst="rect">
              <a:avLst/>
            </a:prstGeom>
          </p:spPr>
          <p:style>
            <a:lnRef idx="2">
              <a:schemeClr val="accent2">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en-US">
                <a:latin typeface="Arial Nova" panose="020B0504020202020204" pitchFamily="34" charset="0"/>
              </a:endParaRPr>
            </a:p>
          </p:txBody>
        </p:sp>
        <p:sp>
          <p:nvSpPr>
            <p:cNvPr id="25" name="TextBox 24">
              <a:extLst>
                <a:ext uri="{FF2B5EF4-FFF2-40B4-BE49-F238E27FC236}">
                  <a16:creationId xmlns:a16="http://schemas.microsoft.com/office/drawing/2014/main" id="{8FB743B7-565A-6E7C-5466-199C0C3DBC04}"/>
                </a:ext>
              </a:extLst>
            </p:cNvPr>
            <p:cNvSpPr txBox="1"/>
            <p:nvPr/>
          </p:nvSpPr>
          <p:spPr>
            <a:xfrm>
              <a:off x="0" y="1428"/>
              <a:ext cx="1948463" cy="74013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3106" tIns="73109" rIns="103106" bIns="73109"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Arial Nova" panose="020B0504020202020204" pitchFamily="34" charset="0"/>
                </a:rPr>
                <a:t>One</a:t>
              </a:r>
            </a:p>
          </p:txBody>
        </p:sp>
      </p:grpSp>
      <p:grpSp>
        <p:nvGrpSpPr>
          <p:cNvPr id="6" name="Group 5">
            <a:extLst>
              <a:ext uri="{FF2B5EF4-FFF2-40B4-BE49-F238E27FC236}">
                <a16:creationId xmlns:a16="http://schemas.microsoft.com/office/drawing/2014/main" id="{DDC950C9-7DDE-415A-42F5-E2DE036C3F3C}"/>
              </a:ext>
            </a:extLst>
          </p:cNvPr>
          <p:cNvGrpSpPr/>
          <p:nvPr/>
        </p:nvGrpSpPr>
        <p:grpSpPr>
          <a:xfrm>
            <a:off x="3432773" y="2981968"/>
            <a:ext cx="7793855" cy="740138"/>
            <a:chOff x="1948463" y="785976"/>
            <a:chExt cx="7793855" cy="740138"/>
          </a:xfrm>
        </p:grpSpPr>
        <p:sp>
          <p:nvSpPr>
            <p:cNvPr id="22" name="Rectangle 21">
              <a:extLst>
                <a:ext uri="{FF2B5EF4-FFF2-40B4-BE49-F238E27FC236}">
                  <a16:creationId xmlns:a16="http://schemas.microsoft.com/office/drawing/2014/main" id="{309620C3-CBAC-8E48-407E-876EB1D648E4}"/>
                </a:ext>
              </a:extLst>
            </p:cNvPr>
            <p:cNvSpPr/>
            <p:nvPr/>
          </p:nvSpPr>
          <p:spPr>
            <a:xfrm>
              <a:off x="1948463" y="785976"/>
              <a:ext cx="7793855" cy="740138"/>
            </a:xfrm>
            <a:prstGeom prst="rect">
              <a:avLst/>
            </a:prstGeom>
          </p:spPr>
          <p:style>
            <a:lnRef idx="2">
              <a:schemeClr val="accent2">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a:lstStyle/>
            <a:p>
              <a:endParaRPr lang="en-US">
                <a:latin typeface="Arial Nova" panose="020B0504020202020204" pitchFamily="34" charset="0"/>
              </a:endParaRPr>
            </a:p>
          </p:txBody>
        </p:sp>
        <p:sp>
          <p:nvSpPr>
            <p:cNvPr id="23" name="TextBox 22">
              <a:extLst>
                <a:ext uri="{FF2B5EF4-FFF2-40B4-BE49-F238E27FC236}">
                  <a16:creationId xmlns:a16="http://schemas.microsoft.com/office/drawing/2014/main" id="{215FD6D7-6B28-0948-AD6F-BF8CBBDB2B26}"/>
                </a:ext>
              </a:extLst>
            </p:cNvPr>
            <p:cNvSpPr txBox="1"/>
            <p:nvPr/>
          </p:nvSpPr>
          <p:spPr>
            <a:xfrm>
              <a:off x="1948463" y="785976"/>
              <a:ext cx="7793855" cy="74013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1222" tIns="187995" rIns="151222" bIns="187995"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Arial Nova" panose="020B0504020202020204" pitchFamily="34" charset="0"/>
                </a:rPr>
                <a:t>Informal Resolutions</a:t>
              </a:r>
            </a:p>
          </p:txBody>
        </p:sp>
      </p:grpSp>
      <p:grpSp>
        <p:nvGrpSpPr>
          <p:cNvPr id="7" name="Group 6">
            <a:extLst>
              <a:ext uri="{FF2B5EF4-FFF2-40B4-BE49-F238E27FC236}">
                <a16:creationId xmlns:a16="http://schemas.microsoft.com/office/drawing/2014/main" id="{305149C3-C8FF-A3B9-113F-858FE3D743A7}"/>
              </a:ext>
            </a:extLst>
          </p:cNvPr>
          <p:cNvGrpSpPr/>
          <p:nvPr/>
        </p:nvGrpSpPr>
        <p:grpSpPr>
          <a:xfrm>
            <a:off x="1484310" y="2981968"/>
            <a:ext cx="1948463" cy="740138"/>
            <a:chOff x="0" y="785976"/>
            <a:chExt cx="1948463" cy="740138"/>
          </a:xfrm>
        </p:grpSpPr>
        <p:sp>
          <p:nvSpPr>
            <p:cNvPr id="20" name="Rectangle 19">
              <a:extLst>
                <a:ext uri="{FF2B5EF4-FFF2-40B4-BE49-F238E27FC236}">
                  <a16:creationId xmlns:a16="http://schemas.microsoft.com/office/drawing/2014/main" id="{10B02923-D749-9BA2-6342-2CD099A087F3}"/>
                </a:ext>
              </a:extLst>
            </p:cNvPr>
            <p:cNvSpPr/>
            <p:nvPr/>
          </p:nvSpPr>
          <p:spPr>
            <a:xfrm>
              <a:off x="0" y="785976"/>
              <a:ext cx="1948463" cy="740138"/>
            </a:xfrm>
            <a:prstGeom prst="rect">
              <a:avLst/>
            </a:prstGeom>
          </p:spPr>
          <p:style>
            <a:lnRef idx="2">
              <a:schemeClr val="accent2">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en-US">
                <a:latin typeface="Arial Nova" panose="020B0504020202020204" pitchFamily="34" charset="0"/>
              </a:endParaRPr>
            </a:p>
          </p:txBody>
        </p:sp>
        <p:sp>
          <p:nvSpPr>
            <p:cNvPr id="21" name="TextBox 20">
              <a:extLst>
                <a:ext uri="{FF2B5EF4-FFF2-40B4-BE49-F238E27FC236}">
                  <a16:creationId xmlns:a16="http://schemas.microsoft.com/office/drawing/2014/main" id="{26EEC101-D5CD-742B-3125-B4ECCE8EFA58}"/>
                </a:ext>
              </a:extLst>
            </p:cNvPr>
            <p:cNvSpPr txBox="1"/>
            <p:nvPr/>
          </p:nvSpPr>
          <p:spPr>
            <a:xfrm>
              <a:off x="0" y="785976"/>
              <a:ext cx="1948463" cy="74013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3106" tIns="73109" rIns="103106" bIns="73109"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Arial Nova" panose="020B0504020202020204" pitchFamily="34" charset="0"/>
                </a:rPr>
                <a:t>Two</a:t>
              </a:r>
            </a:p>
          </p:txBody>
        </p:sp>
      </p:grpSp>
      <p:grpSp>
        <p:nvGrpSpPr>
          <p:cNvPr id="8" name="Group 7">
            <a:extLst>
              <a:ext uri="{FF2B5EF4-FFF2-40B4-BE49-F238E27FC236}">
                <a16:creationId xmlns:a16="http://schemas.microsoft.com/office/drawing/2014/main" id="{B3163852-D379-42F3-AED1-74E4D6225CE6}"/>
              </a:ext>
            </a:extLst>
          </p:cNvPr>
          <p:cNvGrpSpPr/>
          <p:nvPr/>
        </p:nvGrpSpPr>
        <p:grpSpPr>
          <a:xfrm>
            <a:off x="3432773" y="3766515"/>
            <a:ext cx="7793855" cy="740138"/>
            <a:chOff x="1948463" y="1570523"/>
            <a:chExt cx="7793855" cy="740138"/>
          </a:xfrm>
        </p:grpSpPr>
        <p:sp>
          <p:nvSpPr>
            <p:cNvPr id="18" name="Rectangle 17">
              <a:extLst>
                <a:ext uri="{FF2B5EF4-FFF2-40B4-BE49-F238E27FC236}">
                  <a16:creationId xmlns:a16="http://schemas.microsoft.com/office/drawing/2014/main" id="{8D24795C-C16F-196E-6EAB-3456C65EC0A8}"/>
                </a:ext>
              </a:extLst>
            </p:cNvPr>
            <p:cNvSpPr/>
            <p:nvPr/>
          </p:nvSpPr>
          <p:spPr>
            <a:xfrm>
              <a:off x="1948463" y="1570523"/>
              <a:ext cx="7793855" cy="740138"/>
            </a:xfrm>
            <a:prstGeom prst="rect">
              <a:avLst/>
            </a:prstGeom>
          </p:spPr>
          <p:style>
            <a:lnRef idx="2">
              <a:schemeClr val="accent2">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a:lstStyle/>
            <a:p>
              <a:endParaRPr lang="en-US">
                <a:latin typeface="Arial Nova" panose="020B0504020202020204" pitchFamily="34" charset="0"/>
              </a:endParaRPr>
            </a:p>
          </p:txBody>
        </p:sp>
        <p:sp>
          <p:nvSpPr>
            <p:cNvPr id="19" name="TextBox 18">
              <a:extLst>
                <a:ext uri="{FF2B5EF4-FFF2-40B4-BE49-F238E27FC236}">
                  <a16:creationId xmlns:a16="http://schemas.microsoft.com/office/drawing/2014/main" id="{67E4A4B9-7CCD-1FD1-D559-8240B095F5F8}"/>
                </a:ext>
              </a:extLst>
            </p:cNvPr>
            <p:cNvSpPr txBox="1"/>
            <p:nvPr/>
          </p:nvSpPr>
          <p:spPr>
            <a:xfrm>
              <a:off x="1948463" y="1570523"/>
              <a:ext cx="7793855" cy="74013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1222" tIns="187995" rIns="151222" bIns="187995"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Arial Nova" panose="020B0504020202020204" pitchFamily="34" charset="0"/>
                </a:rPr>
                <a:t>Making Supportive Measures Count</a:t>
              </a:r>
            </a:p>
          </p:txBody>
        </p:sp>
      </p:grpSp>
      <p:grpSp>
        <p:nvGrpSpPr>
          <p:cNvPr id="9" name="Group 8">
            <a:extLst>
              <a:ext uri="{FF2B5EF4-FFF2-40B4-BE49-F238E27FC236}">
                <a16:creationId xmlns:a16="http://schemas.microsoft.com/office/drawing/2014/main" id="{4798856E-A395-C03D-63A8-FFAAD6932066}"/>
              </a:ext>
            </a:extLst>
          </p:cNvPr>
          <p:cNvGrpSpPr/>
          <p:nvPr/>
        </p:nvGrpSpPr>
        <p:grpSpPr>
          <a:xfrm>
            <a:off x="1484310" y="3766515"/>
            <a:ext cx="1948463" cy="740138"/>
            <a:chOff x="0" y="1570523"/>
            <a:chExt cx="1948463" cy="740138"/>
          </a:xfrm>
        </p:grpSpPr>
        <p:sp>
          <p:nvSpPr>
            <p:cNvPr id="16" name="Rectangle 15">
              <a:extLst>
                <a:ext uri="{FF2B5EF4-FFF2-40B4-BE49-F238E27FC236}">
                  <a16:creationId xmlns:a16="http://schemas.microsoft.com/office/drawing/2014/main" id="{0EDE6B9E-CE48-38E7-510B-53DD88B86946}"/>
                </a:ext>
              </a:extLst>
            </p:cNvPr>
            <p:cNvSpPr/>
            <p:nvPr/>
          </p:nvSpPr>
          <p:spPr>
            <a:xfrm>
              <a:off x="0" y="1570523"/>
              <a:ext cx="1948463" cy="740138"/>
            </a:xfrm>
            <a:prstGeom prst="rect">
              <a:avLst/>
            </a:prstGeom>
          </p:spPr>
          <p:style>
            <a:lnRef idx="2">
              <a:schemeClr val="accent2">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en-US">
                <a:latin typeface="Arial Nova" panose="020B0504020202020204" pitchFamily="34" charset="0"/>
              </a:endParaRPr>
            </a:p>
          </p:txBody>
        </p:sp>
        <p:sp>
          <p:nvSpPr>
            <p:cNvPr id="17" name="TextBox 16">
              <a:extLst>
                <a:ext uri="{FF2B5EF4-FFF2-40B4-BE49-F238E27FC236}">
                  <a16:creationId xmlns:a16="http://schemas.microsoft.com/office/drawing/2014/main" id="{38E59863-A4B8-5F1E-72A9-5615BC292E16}"/>
                </a:ext>
              </a:extLst>
            </p:cNvPr>
            <p:cNvSpPr txBox="1"/>
            <p:nvPr/>
          </p:nvSpPr>
          <p:spPr>
            <a:xfrm>
              <a:off x="0" y="1570523"/>
              <a:ext cx="1948463" cy="74013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3106" tIns="73109" rIns="103106" bIns="73109"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Arial Nova" panose="020B0504020202020204" pitchFamily="34" charset="0"/>
                </a:rPr>
                <a:t>Three</a:t>
              </a:r>
            </a:p>
          </p:txBody>
        </p:sp>
      </p:grpSp>
      <p:grpSp>
        <p:nvGrpSpPr>
          <p:cNvPr id="10" name="Group 9">
            <a:extLst>
              <a:ext uri="{FF2B5EF4-FFF2-40B4-BE49-F238E27FC236}">
                <a16:creationId xmlns:a16="http://schemas.microsoft.com/office/drawing/2014/main" id="{4F434151-54CE-1753-2DD0-CF1949AC17DB}"/>
              </a:ext>
            </a:extLst>
          </p:cNvPr>
          <p:cNvGrpSpPr/>
          <p:nvPr/>
        </p:nvGrpSpPr>
        <p:grpSpPr>
          <a:xfrm>
            <a:off x="3432773" y="4551062"/>
            <a:ext cx="7793855" cy="740138"/>
            <a:chOff x="1948463" y="2355070"/>
            <a:chExt cx="7793855" cy="740138"/>
          </a:xfrm>
        </p:grpSpPr>
        <p:sp>
          <p:nvSpPr>
            <p:cNvPr id="14" name="Rectangle 13">
              <a:extLst>
                <a:ext uri="{FF2B5EF4-FFF2-40B4-BE49-F238E27FC236}">
                  <a16:creationId xmlns:a16="http://schemas.microsoft.com/office/drawing/2014/main" id="{6EEDF103-B139-342F-3A7B-F111D59CA6B2}"/>
                </a:ext>
              </a:extLst>
            </p:cNvPr>
            <p:cNvSpPr/>
            <p:nvPr/>
          </p:nvSpPr>
          <p:spPr>
            <a:xfrm>
              <a:off x="1948463" y="2355070"/>
              <a:ext cx="7793855" cy="740138"/>
            </a:xfrm>
            <a:prstGeom prst="rect">
              <a:avLst/>
            </a:prstGeom>
          </p:spPr>
          <p:style>
            <a:lnRef idx="2">
              <a:schemeClr val="accent2">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a:lstStyle/>
            <a:p>
              <a:endParaRPr lang="en-US">
                <a:latin typeface="Arial Nova" panose="020B0504020202020204" pitchFamily="34" charset="0"/>
              </a:endParaRPr>
            </a:p>
          </p:txBody>
        </p:sp>
        <p:sp>
          <p:nvSpPr>
            <p:cNvPr id="15" name="TextBox 14">
              <a:extLst>
                <a:ext uri="{FF2B5EF4-FFF2-40B4-BE49-F238E27FC236}">
                  <a16:creationId xmlns:a16="http://schemas.microsoft.com/office/drawing/2014/main" id="{52ED7EA8-525E-2736-5BCA-AB59A5FB15AE}"/>
                </a:ext>
              </a:extLst>
            </p:cNvPr>
            <p:cNvSpPr txBox="1"/>
            <p:nvPr/>
          </p:nvSpPr>
          <p:spPr>
            <a:xfrm>
              <a:off x="1948463" y="2355070"/>
              <a:ext cx="7793855" cy="74013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1222" tIns="187995" rIns="151222" bIns="187995"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Arial Nova" panose="020B0504020202020204" pitchFamily="34" charset="0"/>
                </a:rPr>
                <a:t>Prevention, Program Assessment, and Partnerships</a:t>
              </a:r>
            </a:p>
          </p:txBody>
        </p:sp>
      </p:grpSp>
      <p:grpSp>
        <p:nvGrpSpPr>
          <p:cNvPr id="11" name="Group 10">
            <a:extLst>
              <a:ext uri="{FF2B5EF4-FFF2-40B4-BE49-F238E27FC236}">
                <a16:creationId xmlns:a16="http://schemas.microsoft.com/office/drawing/2014/main" id="{B2724A25-4521-9D86-B4EE-187C78690308}"/>
              </a:ext>
            </a:extLst>
          </p:cNvPr>
          <p:cNvGrpSpPr/>
          <p:nvPr/>
        </p:nvGrpSpPr>
        <p:grpSpPr>
          <a:xfrm>
            <a:off x="1484310" y="4551062"/>
            <a:ext cx="1948463" cy="740138"/>
            <a:chOff x="0" y="2355070"/>
            <a:chExt cx="1948463" cy="740138"/>
          </a:xfrm>
        </p:grpSpPr>
        <p:sp>
          <p:nvSpPr>
            <p:cNvPr id="12" name="Rectangle 11">
              <a:extLst>
                <a:ext uri="{FF2B5EF4-FFF2-40B4-BE49-F238E27FC236}">
                  <a16:creationId xmlns:a16="http://schemas.microsoft.com/office/drawing/2014/main" id="{3824761C-E9F6-427F-F80F-E916F8123AEC}"/>
                </a:ext>
              </a:extLst>
            </p:cNvPr>
            <p:cNvSpPr/>
            <p:nvPr/>
          </p:nvSpPr>
          <p:spPr>
            <a:xfrm>
              <a:off x="0" y="2355070"/>
              <a:ext cx="1948463" cy="740138"/>
            </a:xfrm>
            <a:prstGeom prst="rect">
              <a:avLst/>
            </a:prstGeom>
          </p:spPr>
          <p:style>
            <a:lnRef idx="2">
              <a:schemeClr val="accent2">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en-US">
                <a:latin typeface="Arial Nova" panose="020B0504020202020204" pitchFamily="34" charset="0"/>
              </a:endParaRPr>
            </a:p>
          </p:txBody>
        </p:sp>
        <p:sp>
          <p:nvSpPr>
            <p:cNvPr id="13" name="TextBox 12">
              <a:extLst>
                <a:ext uri="{FF2B5EF4-FFF2-40B4-BE49-F238E27FC236}">
                  <a16:creationId xmlns:a16="http://schemas.microsoft.com/office/drawing/2014/main" id="{CC7B658C-6FA5-1C93-559E-AE3A9C36A861}"/>
                </a:ext>
              </a:extLst>
            </p:cNvPr>
            <p:cNvSpPr txBox="1"/>
            <p:nvPr/>
          </p:nvSpPr>
          <p:spPr>
            <a:xfrm>
              <a:off x="0" y="2355070"/>
              <a:ext cx="1948463" cy="74013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3106" tIns="73109" rIns="103106" bIns="73109"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Arial Nova" panose="020B0504020202020204" pitchFamily="34" charset="0"/>
                </a:rPr>
                <a:t>Four</a:t>
              </a:r>
            </a:p>
          </p:txBody>
        </p:sp>
      </p:grpSp>
    </p:spTree>
    <p:extLst>
      <p:ext uri="{BB962C8B-B14F-4D97-AF65-F5344CB8AC3E}">
        <p14:creationId xmlns:p14="http://schemas.microsoft.com/office/powerpoint/2010/main" val="226746657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4F543-6FED-B114-7ECB-0F2201F9225B}"/>
              </a:ext>
            </a:extLst>
          </p:cNvPr>
          <p:cNvSpPr>
            <a:spLocks noGrp="1"/>
          </p:cNvSpPr>
          <p:nvPr>
            <p:ph type="ctrTitle"/>
          </p:nvPr>
        </p:nvSpPr>
        <p:spPr>
          <a:xfrm>
            <a:off x="2474259" y="1380068"/>
            <a:ext cx="9028764" cy="2616199"/>
          </a:xfrm>
        </p:spPr>
        <p:txBody>
          <a:bodyPr/>
          <a:lstStyle/>
          <a:p>
            <a:pPr algn="ctr"/>
            <a:r>
              <a:rPr lang="en-US" b="1" dirty="0"/>
              <a:t>INVESTIGATIONS – WHAT'S YOUR ROLE?</a:t>
            </a:r>
          </a:p>
        </p:txBody>
      </p:sp>
    </p:spTree>
    <p:extLst>
      <p:ext uri="{BB962C8B-B14F-4D97-AF65-F5344CB8AC3E}">
        <p14:creationId xmlns:p14="http://schemas.microsoft.com/office/powerpoint/2010/main" val="162717018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246DB-F8D2-4BC6-8BDE-964284882BAC}"/>
              </a:ext>
            </a:extLst>
          </p:cNvPr>
          <p:cNvSpPr>
            <a:spLocks noGrp="1"/>
          </p:cNvSpPr>
          <p:nvPr>
            <p:ph type="title"/>
          </p:nvPr>
        </p:nvSpPr>
        <p:spPr/>
        <p:txBody>
          <a:bodyPr/>
          <a:lstStyle/>
          <a:p>
            <a:r>
              <a:rPr lang="en-US" b="1" dirty="0"/>
              <a:t>WHEN TO ACT</a:t>
            </a:r>
          </a:p>
        </p:txBody>
      </p:sp>
      <p:sp>
        <p:nvSpPr>
          <p:cNvPr id="3" name="Content Placeholder 2">
            <a:extLst>
              <a:ext uri="{FF2B5EF4-FFF2-40B4-BE49-F238E27FC236}">
                <a16:creationId xmlns:a16="http://schemas.microsoft.com/office/drawing/2014/main" id="{4DDE6444-F348-47FC-9BEC-7602E0EBBE26}"/>
              </a:ext>
            </a:extLst>
          </p:cNvPr>
          <p:cNvSpPr>
            <a:spLocks noGrp="1"/>
          </p:cNvSpPr>
          <p:nvPr>
            <p:ph idx="1"/>
          </p:nvPr>
        </p:nvSpPr>
        <p:spPr>
          <a:xfrm>
            <a:off x="1484310" y="1888435"/>
            <a:ext cx="10018713" cy="4315249"/>
          </a:xfrm>
        </p:spPr>
        <p:txBody>
          <a:bodyPr>
            <a:normAutofit fontScale="92500" lnSpcReduction="10000"/>
          </a:bodyPr>
          <a:lstStyle/>
          <a:p>
            <a:r>
              <a:rPr lang="en-US" sz="2800" dirty="0"/>
              <a:t>When a College has "actual knowledge" of possible sexual harassment, it must undertake immediate and appropriate steps to offer supportive measures and determine if an investigation is required or requested.       </a:t>
            </a:r>
          </a:p>
          <a:p>
            <a:pPr marL="0" indent="0">
              <a:buNone/>
            </a:pPr>
            <a:endParaRPr lang="en-US" sz="2800" dirty="0"/>
          </a:p>
          <a:p>
            <a:r>
              <a:rPr lang="en-US" sz="2800" dirty="0"/>
              <a:t>College will be deemed to have actual knowledge if the Title IX Coordinator or any College official with authority to institute corrective measures has notice of allegations of sexual harassment.</a:t>
            </a:r>
          </a:p>
          <a:p>
            <a:endParaRPr lang="en-US" sz="2800" dirty="0"/>
          </a:p>
          <a:p>
            <a:r>
              <a:rPr lang="en-US" sz="2800" dirty="0"/>
              <a:t>College must not be "deliberately indifferent".</a:t>
            </a:r>
          </a:p>
          <a:p>
            <a:pPr marL="0" indent="0">
              <a:buNone/>
            </a:pPr>
            <a:endParaRPr lang="en-US" dirty="0"/>
          </a:p>
        </p:txBody>
      </p:sp>
    </p:spTree>
    <p:extLst>
      <p:ext uri="{BB962C8B-B14F-4D97-AF65-F5344CB8AC3E}">
        <p14:creationId xmlns:p14="http://schemas.microsoft.com/office/powerpoint/2010/main" val="296165438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246DB-F8D2-4BC6-8BDE-964284882BAC}"/>
              </a:ext>
            </a:extLst>
          </p:cNvPr>
          <p:cNvSpPr>
            <a:spLocks noGrp="1"/>
          </p:cNvSpPr>
          <p:nvPr>
            <p:ph type="title"/>
          </p:nvPr>
        </p:nvSpPr>
        <p:spPr/>
        <p:txBody>
          <a:bodyPr/>
          <a:lstStyle/>
          <a:p>
            <a:r>
              <a:rPr lang="en-US" b="1" dirty="0"/>
              <a:t>WHEN TO ACT</a:t>
            </a:r>
          </a:p>
        </p:txBody>
      </p:sp>
      <p:sp>
        <p:nvSpPr>
          <p:cNvPr id="3" name="Content Placeholder 2">
            <a:extLst>
              <a:ext uri="{FF2B5EF4-FFF2-40B4-BE49-F238E27FC236}">
                <a16:creationId xmlns:a16="http://schemas.microsoft.com/office/drawing/2014/main" id="{4DDE6444-F348-47FC-9BEC-7602E0EBBE26}"/>
              </a:ext>
            </a:extLst>
          </p:cNvPr>
          <p:cNvSpPr>
            <a:spLocks noGrp="1"/>
          </p:cNvSpPr>
          <p:nvPr>
            <p:ph idx="1"/>
          </p:nvPr>
        </p:nvSpPr>
        <p:spPr>
          <a:xfrm>
            <a:off x="1484309" y="1474436"/>
            <a:ext cx="10018713" cy="4315249"/>
          </a:xfrm>
        </p:spPr>
        <p:txBody>
          <a:bodyPr>
            <a:normAutofit lnSpcReduction="10000"/>
          </a:bodyPr>
          <a:lstStyle/>
          <a:p>
            <a:pPr indent="-417513"/>
            <a:r>
              <a:rPr lang="en-US" sz="2800" dirty="0"/>
              <a:t>Other sources of notice:</a:t>
            </a:r>
          </a:p>
          <a:p>
            <a:endParaRPr lang="en-US" sz="2800" dirty="0"/>
          </a:p>
          <a:p>
            <a:pPr marL="914400" lvl="1" indent="-412750"/>
            <a:r>
              <a:rPr lang="en-US" sz="2800" dirty="0"/>
              <a:t>Community: social media, print/television, community members.</a:t>
            </a:r>
          </a:p>
          <a:p>
            <a:pPr marL="914400" lvl="1" indent="-412750"/>
            <a:endParaRPr lang="en-US" sz="2800" dirty="0"/>
          </a:p>
          <a:p>
            <a:pPr marL="914400" lvl="1" indent="-412750"/>
            <a:r>
              <a:rPr lang="en-US" sz="2800" dirty="0"/>
              <a:t>"Credible reports" of sexual harassment, particularly a pattern of acts against multiple students.</a:t>
            </a:r>
          </a:p>
          <a:p>
            <a:pPr marL="914400" lvl="1" indent="-412750"/>
            <a:endParaRPr lang="en-US" sz="2800" dirty="0"/>
          </a:p>
          <a:p>
            <a:pPr marL="914400" lvl="1" indent="-412750"/>
            <a:r>
              <a:rPr lang="en-US" sz="2800" dirty="0"/>
              <a:t>"Widespread, openly practiced, or well-known" among students/employees.</a:t>
            </a:r>
          </a:p>
          <a:p>
            <a:endParaRPr lang="en-US" dirty="0"/>
          </a:p>
        </p:txBody>
      </p:sp>
    </p:spTree>
    <p:extLst>
      <p:ext uri="{BB962C8B-B14F-4D97-AF65-F5344CB8AC3E}">
        <p14:creationId xmlns:p14="http://schemas.microsoft.com/office/powerpoint/2010/main" val="165484305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246DB-F8D2-4BC6-8BDE-964284882BAC}"/>
              </a:ext>
            </a:extLst>
          </p:cNvPr>
          <p:cNvSpPr>
            <a:spLocks noGrp="1"/>
          </p:cNvSpPr>
          <p:nvPr>
            <p:ph type="title"/>
          </p:nvPr>
        </p:nvSpPr>
        <p:spPr/>
        <p:txBody>
          <a:bodyPr/>
          <a:lstStyle/>
          <a:p>
            <a:r>
              <a:rPr lang="en-US" b="1" dirty="0"/>
              <a:t>WHEN TO INVESTIGATE</a:t>
            </a:r>
          </a:p>
        </p:txBody>
      </p:sp>
      <p:sp>
        <p:nvSpPr>
          <p:cNvPr id="3" name="Content Placeholder 2">
            <a:extLst>
              <a:ext uri="{FF2B5EF4-FFF2-40B4-BE49-F238E27FC236}">
                <a16:creationId xmlns:a16="http://schemas.microsoft.com/office/drawing/2014/main" id="{4DDE6444-F348-47FC-9BEC-7602E0EBBE26}"/>
              </a:ext>
            </a:extLst>
          </p:cNvPr>
          <p:cNvSpPr>
            <a:spLocks noGrp="1"/>
          </p:cNvSpPr>
          <p:nvPr>
            <p:ph idx="1"/>
          </p:nvPr>
        </p:nvSpPr>
        <p:spPr>
          <a:xfrm>
            <a:off x="1484310" y="1517757"/>
            <a:ext cx="10018713" cy="5261097"/>
          </a:xfrm>
        </p:spPr>
        <p:txBody>
          <a:bodyPr>
            <a:normAutofit/>
          </a:bodyPr>
          <a:lstStyle/>
          <a:p>
            <a:pPr indent="-417513"/>
            <a:r>
              <a:rPr lang="en-US" sz="2800" dirty="0"/>
              <a:t>Do the allegations as stated constitute a violation of College policy? (including whether the alleged conduct occurred in an education program or activity, located within the US, of which the College has actual knowledge)</a:t>
            </a:r>
          </a:p>
          <a:p>
            <a:pPr lvl="1" indent="-417513"/>
            <a:r>
              <a:rPr lang="en-US" sz="2800" dirty="0"/>
              <a:t>If yes, does Complainant want to pursue a formal investigation?	</a:t>
            </a:r>
          </a:p>
          <a:p>
            <a:pPr lvl="2" indent="-417513"/>
            <a:r>
              <a:rPr lang="en-US" sz="2800" dirty="0"/>
              <a:t>If yes, investigate.</a:t>
            </a:r>
          </a:p>
          <a:p>
            <a:pPr lvl="2" indent="-417513"/>
            <a:r>
              <a:rPr lang="en-US" sz="2800" dirty="0"/>
              <a:t>If no, are the allegations of the type that the College must investigate regardless of Complainant's wishes?</a:t>
            </a:r>
          </a:p>
          <a:p>
            <a:endParaRPr lang="en-US" dirty="0"/>
          </a:p>
        </p:txBody>
      </p:sp>
    </p:spTree>
    <p:extLst>
      <p:ext uri="{BB962C8B-B14F-4D97-AF65-F5344CB8AC3E}">
        <p14:creationId xmlns:p14="http://schemas.microsoft.com/office/powerpoint/2010/main" val="169870500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246DB-F8D2-4BC6-8BDE-964284882BAC}"/>
              </a:ext>
            </a:extLst>
          </p:cNvPr>
          <p:cNvSpPr>
            <a:spLocks noGrp="1"/>
          </p:cNvSpPr>
          <p:nvPr>
            <p:ph type="title"/>
          </p:nvPr>
        </p:nvSpPr>
        <p:spPr/>
        <p:txBody>
          <a:bodyPr/>
          <a:lstStyle/>
          <a:p>
            <a:r>
              <a:rPr lang="en-US" b="1" dirty="0"/>
              <a:t>WHEN TO INVESTIGATE</a:t>
            </a:r>
          </a:p>
        </p:txBody>
      </p:sp>
      <p:sp>
        <p:nvSpPr>
          <p:cNvPr id="3" name="Content Placeholder 2">
            <a:extLst>
              <a:ext uri="{FF2B5EF4-FFF2-40B4-BE49-F238E27FC236}">
                <a16:creationId xmlns:a16="http://schemas.microsoft.com/office/drawing/2014/main" id="{4DDE6444-F348-47FC-9BEC-7602E0EBBE26}"/>
              </a:ext>
            </a:extLst>
          </p:cNvPr>
          <p:cNvSpPr>
            <a:spLocks noGrp="1"/>
          </p:cNvSpPr>
          <p:nvPr>
            <p:ph idx="1"/>
          </p:nvPr>
        </p:nvSpPr>
        <p:spPr/>
        <p:txBody>
          <a:bodyPr/>
          <a:lstStyle/>
          <a:p>
            <a:pPr indent="-417513"/>
            <a:r>
              <a:rPr lang="en-US" sz="2800" dirty="0"/>
              <a:t>Factors to consider if a Complainant </a:t>
            </a:r>
            <a:r>
              <a:rPr lang="en-US" sz="2800" u="sng" dirty="0"/>
              <a:t>does not</a:t>
            </a:r>
            <a:r>
              <a:rPr lang="en-US" sz="2800" dirty="0"/>
              <a:t> want an investigation:</a:t>
            </a:r>
          </a:p>
          <a:p>
            <a:pPr marL="1198563" lvl="1" indent="-412750"/>
            <a:r>
              <a:rPr lang="en-US" sz="2800" dirty="0"/>
              <a:t>The more </a:t>
            </a:r>
            <a:r>
              <a:rPr lang="en-US" sz="2800" u="sng" dirty="0"/>
              <a:t>serious</a:t>
            </a:r>
            <a:r>
              <a:rPr lang="en-US" sz="2800" dirty="0"/>
              <a:t> the conduct, the higher need to investigate (e.g., </a:t>
            </a:r>
            <a:r>
              <a:rPr lang="en-US" sz="2800" u="sng" dirty="0"/>
              <a:t>one</a:t>
            </a:r>
            <a:r>
              <a:rPr lang="en-US" sz="2800" dirty="0"/>
              <a:t> instance of rape).</a:t>
            </a:r>
          </a:p>
          <a:p>
            <a:pPr marL="1198563" lvl="1" indent="-412750"/>
            <a:r>
              <a:rPr lang="en-US" sz="2800" dirty="0"/>
              <a:t>The more </a:t>
            </a:r>
            <a:r>
              <a:rPr lang="en-US" sz="2800" u="sng" dirty="0"/>
              <a:t>frequent</a:t>
            </a:r>
            <a:r>
              <a:rPr lang="en-US" sz="2800" dirty="0"/>
              <a:t> the conduct, the higher the need to investigate (e.g., widespread behavior against multiple victims).</a:t>
            </a:r>
          </a:p>
        </p:txBody>
      </p:sp>
    </p:spTree>
    <p:extLst>
      <p:ext uri="{BB962C8B-B14F-4D97-AF65-F5344CB8AC3E}">
        <p14:creationId xmlns:p14="http://schemas.microsoft.com/office/powerpoint/2010/main" val="167803625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6394D-A967-7B26-529A-E2ADC7EAFE24}"/>
              </a:ext>
            </a:extLst>
          </p:cNvPr>
          <p:cNvSpPr>
            <a:spLocks noGrp="1"/>
          </p:cNvSpPr>
          <p:nvPr>
            <p:ph type="title"/>
          </p:nvPr>
        </p:nvSpPr>
        <p:spPr/>
        <p:txBody>
          <a:bodyPr/>
          <a:lstStyle/>
          <a:p>
            <a:r>
              <a:rPr lang="en-US" b="1" dirty="0"/>
              <a:t>ACTING V. INVESTIGATING</a:t>
            </a:r>
          </a:p>
        </p:txBody>
      </p:sp>
      <p:sp>
        <p:nvSpPr>
          <p:cNvPr id="3" name="Content Placeholder 2">
            <a:extLst>
              <a:ext uri="{FF2B5EF4-FFF2-40B4-BE49-F238E27FC236}">
                <a16:creationId xmlns:a16="http://schemas.microsoft.com/office/drawing/2014/main" id="{AA54E3A5-847F-DFE5-8677-41C0F2C982B6}"/>
              </a:ext>
            </a:extLst>
          </p:cNvPr>
          <p:cNvSpPr>
            <a:spLocks noGrp="1"/>
          </p:cNvSpPr>
          <p:nvPr>
            <p:ph idx="1"/>
          </p:nvPr>
        </p:nvSpPr>
        <p:spPr/>
        <p:txBody>
          <a:bodyPr>
            <a:normAutofit/>
          </a:bodyPr>
          <a:lstStyle/>
          <a:p>
            <a:pPr>
              <a:lnSpc>
                <a:spcPct val="90000"/>
              </a:lnSpc>
            </a:pPr>
            <a:r>
              <a:rPr lang="en-US" sz="2800" dirty="0"/>
              <a:t>Immediate Steps:</a:t>
            </a:r>
          </a:p>
          <a:p>
            <a:pPr lvl="1">
              <a:lnSpc>
                <a:spcPct val="90000"/>
              </a:lnSpc>
            </a:pPr>
            <a:r>
              <a:rPr lang="en-US" sz="2800" dirty="0"/>
              <a:t>Communicate with individual who reported conduct;</a:t>
            </a:r>
          </a:p>
          <a:p>
            <a:pPr lvl="1">
              <a:lnSpc>
                <a:spcPct val="90000"/>
              </a:lnSpc>
            </a:pPr>
            <a:r>
              <a:rPr lang="en-US" sz="2800" dirty="0"/>
              <a:t>Implement supportive measures;</a:t>
            </a:r>
          </a:p>
          <a:p>
            <a:pPr lvl="1">
              <a:lnSpc>
                <a:spcPct val="90000"/>
              </a:lnSpc>
            </a:pPr>
            <a:r>
              <a:rPr lang="en-US" sz="2800" dirty="0"/>
              <a:t>Share College policy and procedure; and</a:t>
            </a:r>
          </a:p>
          <a:p>
            <a:pPr lvl="1">
              <a:lnSpc>
                <a:spcPct val="90000"/>
              </a:lnSpc>
            </a:pPr>
            <a:r>
              <a:rPr lang="en-US" sz="2800" dirty="0"/>
              <a:t>Determine whether allegations fall within Title IX Policy.</a:t>
            </a:r>
          </a:p>
        </p:txBody>
      </p:sp>
    </p:spTree>
    <p:extLst>
      <p:ext uri="{BB962C8B-B14F-4D97-AF65-F5344CB8AC3E}">
        <p14:creationId xmlns:p14="http://schemas.microsoft.com/office/powerpoint/2010/main" val="191535090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6B35B3-D493-50D1-550E-E890C9FE719B}"/>
              </a:ext>
            </a:extLst>
          </p:cNvPr>
          <p:cNvSpPr>
            <a:spLocks noGrp="1"/>
          </p:cNvSpPr>
          <p:nvPr>
            <p:ph type="title"/>
          </p:nvPr>
        </p:nvSpPr>
        <p:spPr/>
        <p:txBody>
          <a:bodyPr/>
          <a:lstStyle/>
          <a:p>
            <a:r>
              <a:rPr lang="en-US" b="1" dirty="0"/>
              <a:t>FORMAL COMPLAINTS</a:t>
            </a:r>
          </a:p>
        </p:txBody>
      </p:sp>
      <p:sp>
        <p:nvSpPr>
          <p:cNvPr id="3" name="Content Placeholder 2">
            <a:extLst>
              <a:ext uri="{FF2B5EF4-FFF2-40B4-BE49-F238E27FC236}">
                <a16:creationId xmlns:a16="http://schemas.microsoft.com/office/drawing/2014/main" id="{5C23EFE2-7412-89B1-C119-CC5C4E53663C}"/>
              </a:ext>
            </a:extLst>
          </p:cNvPr>
          <p:cNvSpPr>
            <a:spLocks noGrp="1"/>
          </p:cNvSpPr>
          <p:nvPr>
            <p:ph idx="1"/>
          </p:nvPr>
        </p:nvSpPr>
        <p:spPr/>
        <p:txBody>
          <a:bodyPr>
            <a:normAutofit/>
          </a:bodyPr>
          <a:lstStyle/>
          <a:p>
            <a:pPr>
              <a:lnSpc>
                <a:spcPct val="90000"/>
              </a:lnSpc>
            </a:pPr>
            <a:r>
              <a:rPr lang="en-US" sz="2800" dirty="0"/>
              <a:t>May only be initiated/submitted by Complainant or Title IX Coordinator.</a:t>
            </a:r>
          </a:p>
          <a:p>
            <a:pPr>
              <a:lnSpc>
                <a:spcPct val="90000"/>
              </a:lnSpc>
            </a:pPr>
            <a:endParaRPr lang="en-US" sz="2800" dirty="0"/>
          </a:p>
          <a:p>
            <a:pPr>
              <a:lnSpc>
                <a:spcPct val="90000"/>
              </a:lnSpc>
            </a:pPr>
            <a:r>
              <a:rPr lang="en-US" sz="2800" dirty="0"/>
              <a:t>Should include:</a:t>
            </a:r>
          </a:p>
          <a:p>
            <a:pPr lvl="1">
              <a:lnSpc>
                <a:spcPct val="90000"/>
              </a:lnSpc>
            </a:pPr>
            <a:r>
              <a:rPr lang="en-US" sz="2800" dirty="0"/>
              <a:t>Name and address of Complainant;</a:t>
            </a:r>
          </a:p>
          <a:p>
            <a:pPr lvl="1">
              <a:lnSpc>
                <a:spcPct val="90000"/>
              </a:lnSpc>
            </a:pPr>
            <a:r>
              <a:rPr lang="en-US" sz="2800" dirty="0"/>
              <a:t>Description of alleged sexual harassment;</a:t>
            </a:r>
          </a:p>
          <a:p>
            <a:pPr lvl="1">
              <a:lnSpc>
                <a:spcPct val="90000"/>
              </a:lnSpc>
            </a:pPr>
            <a:r>
              <a:rPr lang="en-US" sz="2800" dirty="0"/>
              <a:t>Request to investigate; and</a:t>
            </a:r>
          </a:p>
          <a:p>
            <a:pPr lvl="1">
              <a:lnSpc>
                <a:spcPct val="90000"/>
              </a:lnSpc>
            </a:pPr>
            <a:r>
              <a:rPr lang="en-US" sz="2800" dirty="0"/>
              <a:t>Signature of Complainant.</a:t>
            </a:r>
          </a:p>
        </p:txBody>
      </p:sp>
    </p:spTree>
    <p:extLst>
      <p:ext uri="{BB962C8B-B14F-4D97-AF65-F5344CB8AC3E}">
        <p14:creationId xmlns:p14="http://schemas.microsoft.com/office/powerpoint/2010/main" val="210323703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1">
                <a:shade val="76000"/>
                <a:satMod val="180000"/>
              </a:schemeClr>
              <a:schemeClr val="bg1">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6993C3A-0E30-417B-B76B-0B62A3462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655DA4EC-29C1-39A3-E4E3-B74043F1A39E}"/>
              </a:ext>
            </a:extLst>
          </p:cNvPr>
          <p:cNvPicPr>
            <a:picLocks noChangeAspect="1"/>
          </p:cNvPicPr>
          <p:nvPr/>
        </p:nvPicPr>
        <p:blipFill>
          <a:blip r:embed="rId3"/>
          <a:stretch>
            <a:fillRect/>
          </a:stretch>
        </p:blipFill>
        <p:spPr>
          <a:xfrm>
            <a:off x="3367144" y="60042"/>
            <a:ext cx="5506345" cy="6797958"/>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pic>
    </p:spTree>
    <p:extLst>
      <p:ext uri="{BB962C8B-B14F-4D97-AF65-F5344CB8AC3E}">
        <p14:creationId xmlns:p14="http://schemas.microsoft.com/office/powerpoint/2010/main" val="36675847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BE013-21A5-01A2-2D35-B09E2930688C}"/>
              </a:ext>
            </a:extLst>
          </p:cNvPr>
          <p:cNvSpPr>
            <a:spLocks noGrp="1"/>
          </p:cNvSpPr>
          <p:nvPr>
            <p:ph type="title"/>
          </p:nvPr>
        </p:nvSpPr>
        <p:spPr/>
        <p:txBody>
          <a:bodyPr>
            <a:normAutofit fontScale="90000"/>
          </a:bodyPr>
          <a:lstStyle/>
          <a:p>
            <a:r>
              <a:rPr lang="en-US" b="1" dirty="0"/>
              <a:t>BIAS, CONFLICTS OF INTEREST, AND RECUSALS</a:t>
            </a:r>
          </a:p>
        </p:txBody>
      </p:sp>
      <p:sp>
        <p:nvSpPr>
          <p:cNvPr id="3" name="Content Placeholder 2">
            <a:extLst>
              <a:ext uri="{FF2B5EF4-FFF2-40B4-BE49-F238E27FC236}">
                <a16:creationId xmlns:a16="http://schemas.microsoft.com/office/drawing/2014/main" id="{856C1070-4640-BD58-FE22-5C0B448B135E}"/>
              </a:ext>
            </a:extLst>
          </p:cNvPr>
          <p:cNvSpPr>
            <a:spLocks noGrp="1"/>
          </p:cNvSpPr>
          <p:nvPr>
            <p:ph idx="1"/>
          </p:nvPr>
        </p:nvSpPr>
        <p:spPr/>
        <p:txBody>
          <a:bodyPr>
            <a:normAutofit fontScale="92500" lnSpcReduction="20000"/>
          </a:bodyPr>
          <a:lstStyle/>
          <a:p>
            <a:pPr>
              <a:lnSpc>
                <a:spcPct val="90000"/>
              </a:lnSpc>
              <a:spcAft>
                <a:spcPts val="600"/>
              </a:spcAft>
            </a:pPr>
            <a:r>
              <a:rPr lang="en-US" dirty="0"/>
              <a:t>Bias can represent any variable that improperly influences a finding and/or sanction.</a:t>
            </a:r>
          </a:p>
          <a:p>
            <a:pPr>
              <a:lnSpc>
                <a:spcPct val="90000"/>
              </a:lnSpc>
              <a:spcAft>
                <a:spcPts val="600"/>
              </a:spcAft>
            </a:pPr>
            <a:endParaRPr lang="en-US" dirty="0"/>
          </a:p>
          <a:p>
            <a:pPr>
              <a:lnSpc>
                <a:spcPct val="90000"/>
              </a:lnSpc>
              <a:spcAft>
                <a:spcPts val="600"/>
              </a:spcAft>
            </a:pPr>
            <a:r>
              <a:rPr lang="en-US" dirty="0"/>
              <a:t>There are many forms of bias and prejudice that can impact decisions and sanctions:</a:t>
            </a:r>
          </a:p>
          <a:p>
            <a:pPr lvl="1">
              <a:lnSpc>
                <a:spcPct val="90000"/>
              </a:lnSpc>
              <a:spcAft>
                <a:spcPts val="600"/>
              </a:spcAft>
            </a:pPr>
            <a:r>
              <a:rPr lang="en-US" dirty="0"/>
              <a:t>Pre-determined outcome;</a:t>
            </a:r>
          </a:p>
          <a:p>
            <a:pPr lvl="1">
              <a:lnSpc>
                <a:spcPct val="90000"/>
              </a:lnSpc>
              <a:spcAft>
                <a:spcPts val="600"/>
              </a:spcAft>
            </a:pPr>
            <a:r>
              <a:rPr lang="en-US" dirty="0"/>
              <a:t>Partisan approach by investigators in questioning, findings, or report;</a:t>
            </a:r>
          </a:p>
          <a:p>
            <a:pPr lvl="1">
              <a:lnSpc>
                <a:spcPct val="90000"/>
              </a:lnSpc>
              <a:spcAft>
                <a:spcPts val="600"/>
              </a:spcAft>
            </a:pPr>
            <a:r>
              <a:rPr lang="en-US" dirty="0"/>
              <a:t>Partisan approach by decision-maker in questioning, findings, or sanction;</a:t>
            </a:r>
          </a:p>
          <a:p>
            <a:pPr lvl="1">
              <a:lnSpc>
                <a:spcPct val="90000"/>
              </a:lnSpc>
              <a:spcAft>
                <a:spcPts val="600"/>
              </a:spcAft>
            </a:pPr>
            <a:r>
              <a:rPr lang="en-US" dirty="0"/>
              <a:t>Intervention by senior-level institutional officials;</a:t>
            </a:r>
          </a:p>
          <a:p>
            <a:pPr lvl="1">
              <a:lnSpc>
                <a:spcPct val="90000"/>
              </a:lnSpc>
              <a:spcAft>
                <a:spcPts val="600"/>
              </a:spcAft>
            </a:pPr>
            <a:r>
              <a:rPr lang="en-US" dirty="0"/>
              <a:t>Improper application of institutional policies or procedures;</a:t>
            </a:r>
          </a:p>
          <a:p>
            <a:pPr lvl="1">
              <a:lnSpc>
                <a:spcPct val="90000"/>
              </a:lnSpc>
              <a:spcAft>
                <a:spcPts val="600"/>
              </a:spcAft>
            </a:pPr>
            <a:r>
              <a:rPr lang="en-US" dirty="0"/>
              <a:t>Confirmation bias;</a:t>
            </a:r>
          </a:p>
          <a:p>
            <a:pPr lvl="1">
              <a:lnSpc>
                <a:spcPct val="90000"/>
              </a:lnSpc>
              <a:spcAft>
                <a:spcPts val="600"/>
              </a:spcAft>
            </a:pPr>
            <a:r>
              <a:rPr lang="en-US" dirty="0"/>
              <a:t>Implicit bias; and/or</a:t>
            </a:r>
          </a:p>
          <a:p>
            <a:pPr lvl="1">
              <a:lnSpc>
                <a:spcPct val="90000"/>
              </a:lnSpc>
              <a:spcAft>
                <a:spcPts val="600"/>
              </a:spcAft>
            </a:pPr>
            <a:r>
              <a:rPr lang="en-US" dirty="0"/>
              <a:t>Animus of any kind.</a:t>
            </a:r>
          </a:p>
        </p:txBody>
      </p:sp>
    </p:spTree>
    <p:extLst>
      <p:ext uri="{BB962C8B-B14F-4D97-AF65-F5344CB8AC3E}">
        <p14:creationId xmlns:p14="http://schemas.microsoft.com/office/powerpoint/2010/main" val="190818945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E0DDC-70E5-4AC7-DBDA-FF134B31D9B4}"/>
              </a:ext>
            </a:extLst>
          </p:cNvPr>
          <p:cNvSpPr>
            <a:spLocks noGrp="1"/>
          </p:cNvSpPr>
          <p:nvPr>
            <p:ph type="title"/>
          </p:nvPr>
        </p:nvSpPr>
        <p:spPr/>
        <p:txBody>
          <a:bodyPr/>
          <a:lstStyle/>
          <a:p>
            <a:r>
              <a:rPr lang="en-US" b="1" dirty="0"/>
              <a:t>KEYS TO RESPONDENT CONTACT</a:t>
            </a:r>
          </a:p>
        </p:txBody>
      </p:sp>
      <p:sp>
        <p:nvSpPr>
          <p:cNvPr id="3" name="Content Placeholder 2">
            <a:extLst>
              <a:ext uri="{FF2B5EF4-FFF2-40B4-BE49-F238E27FC236}">
                <a16:creationId xmlns:a16="http://schemas.microsoft.com/office/drawing/2014/main" id="{43539493-DF0A-CB07-2BE2-4B16210A819F}"/>
              </a:ext>
            </a:extLst>
          </p:cNvPr>
          <p:cNvSpPr>
            <a:spLocks noGrp="1"/>
          </p:cNvSpPr>
          <p:nvPr>
            <p:ph idx="1"/>
          </p:nvPr>
        </p:nvSpPr>
        <p:spPr/>
        <p:txBody>
          <a:bodyPr/>
          <a:lstStyle/>
          <a:p>
            <a:r>
              <a:rPr lang="en-US" dirty="0"/>
              <a:t>Both parties may be emotional and may need access to supportive measures and resources.</a:t>
            </a:r>
          </a:p>
          <a:p>
            <a:pPr marL="0" indent="0">
              <a:buNone/>
            </a:pPr>
            <a:endParaRPr lang="en-US" dirty="0"/>
          </a:p>
          <a:p>
            <a:r>
              <a:rPr lang="en-US" dirty="0"/>
              <a:t>Be sensitive and refrain from comments that blame either party, suggest disbelief/prejudgment, or discourage participation in the process.</a:t>
            </a:r>
          </a:p>
          <a:p>
            <a:pPr marL="0" indent="0">
              <a:buNone/>
            </a:pPr>
            <a:endParaRPr lang="en-US" dirty="0"/>
          </a:p>
          <a:p>
            <a:r>
              <a:rPr lang="en-US" dirty="0"/>
              <a:t>Document your interactions in writing after speaking with a party.</a:t>
            </a:r>
          </a:p>
        </p:txBody>
      </p:sp>
    </p:spTree>
    <p:extLst>
      <p:ext uri="{BB962C8B-B14F-4D97-AF65-F5344CB8AC3E}">
        <p14:creationId xmlns:p14="http://schemas.microsoft.com/office/powerpoint/2010/main" val="123114209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246DB-F8D2-4BC6-8BDE-964284882BAC}"/>
              </a:ext>
            </a:extLst>
          </p:cNvPr>
          <p:cNvSpPr>
            <a:spLocks noGrp="1"/>
          </p:cNvSpPr>
          <p:nvPr>
            <p:ph type="title"/>
          </p:nvPr>
        </p:nvSpPr>
        <p:spPr/>
        <p:txBody>
          <a:bodyPr>
            <a:normAutofit fontScale="90000"/>
          </a:bodyPr>
          <a:lstStyle/>
          <a:p>
            <a:r>
              <a:rPr lang="en-US" b="1" dirty="0"/>
              <a:t>CONSOLIDATION OF FORMAL COMPLAINTS</a:t>
            </a:r>
          </a:p>
        </p:txBody>
      </p:sp>
      <p:sp>
        <p:nvSpPr>
          <p:cNvPr id="3" name="Content Placeholder 2">
            <a:extLst>
              <a:ext uri="{FF2B5EF4-FFF2-40B4-BE49-F238E27FC236}">
                <a16:creationId xmlns:a16="http://schemas.microsoft.com/office/drawing/2014/main" id="{4DDE6444-F348-47FC-9BEC-7602E0EBBE26}"/>
              </a:ext>
            </a:extLst>
          </p:cNvPr>
          <p:cNvSpPr>
            <a:spLocks noGrp="1"/>
          </p:cNvSpPr>
          <p:nvPr>
            <p:ph idx="1"/>
          </p:nvPr>
        </p:nvSpPr>
        <p:spPr/>
        <p:txBody>
          <a:bodyPr/>
          <a:lstStyle/>
          <a:p>
            <a:pPr indent="-417513"/>
            <a:r>
              <a:rPr lang="en-US" sz="2800" dirty="0"/>
              <a:t>Provided the allegations arise out of the same facts or circumstances, colleges are </a:t>
            </a:r>
            <a:r>
              <a:rPr lang="en-US" sz="2800" u="sng" dirty="0"/>
              <a:t>permitted</a:t>
            </a:r>
            <a:r>
              <a:rPr lang="en-US" sz="2800" dirty="0"/>
              <a:t> to consolidate formal complaints that are:</a:t>
            </a:r>
          </a:p>
          <a:p>
            <a:pPr lvl="1" indent="-417513"/>
            <a:r>
              <a:rPr lang="en-US" sz="2800" dirty="0"/>
              <a:t>Against more than one Respondent.</a:t>
            </a:r>
          </a:p>
          <a:p>
            <a:pPr lvl="1" indent="-417513"/>
            <a:r>
              <a:rPr lang="en-US" sz="2800" dirty="0"/>
              <a:t>By more than one Complainant against one or more Respondents.</a:t>
            </a:r>
          </a:p>
          <a:p>
            <a:pPr lvl="1" indent="-417513"/>
            <a:r>
              <a:rPr lang="en-US" sz="2800" dirty="0"/>
              <a:t>By one party against the other party.</a:t>
            </a:r>
          </a:p>
          <a:p>
            <a:endParaRPr lang="en-US" dirty="0"/>
          </a:p>
        </p:txBody>
      </p:sp>
    </p:spTree>
    <p:extLst>
      <p:ext uri="{BB962C8B-B14F-4D97-AF65-F5344CB8AC3E}">
        <p14:creationId xmlns:p14="http://schemas.microsoft.com/office/powerpoint/2010/main" val="183839944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D2EC5-4577-4A5E-9857-28D7E7E7ADB2}"/>
              </a:ext>
            </a:extLst>
          </p:cNvPr>
          <p:cNvSpPr>
            <a:spLocks noGrp="1"/>
          </p:cNvSpPr>
          <p:nvPr>
            <p:ph type="title"/>
          </p:nvPr>
        </p:nvSpPr>
        <p:spPr/>
        <p:txBody>
          <a:bodyPr>
            <a:normAutofit/>
          </a:bodyPr>
          <a:lstStyle/>
          <a:p>
            <a:r>
              <a:rPr lang="en-US" b="1" dirty="0"/>
              <a:t>REMOVAL/LEAVE</a:t>
            </a:r>
          </a:p>
        </p:txBody>
      </p:sp>
      <p:sp>
        <p:nvSpPr>
          <p:cNvPr id="3" name="Content Placeholder 2">
            <a:extLst>
              <a:ext uri="{FF2B5EF4-FFF2-40B4-BE49-F238E27FC236}">
                <a16:creationId xmlns:a16="http://schemas.microsoft.com/office/drawing/2014/main" id="{BC6E6243-70A5-4BD1-A13F-F60C66E66928}"/>
              </a:ext>
            </a:extLst>
          </p:cNvPr>
          <p:cNvSpPr>
            <a:spLocks noGrp="1"/>
          </p:cNvSpPr>
          <p:nvPr>
            <p:ph idx="1"/>
          </p:nvPr>
        </p:nvSpPr>
        <p:spPr/>
        <p:txBody>
          <a:bodyPr>
            <a:normAutofit fontScale="92500" lnSpcReduction="20000"/>
          </a:bodyPr>
          <a:lstStyle/>
          <a:p>
            <a:r>
              <a:rPr lang="en-US" sz="2800" dirty="0"/>
              <a:t>College is permitted to remove a Respondent from school on an emergency basis, provided the College:</a:t>
            </a:r>
          </a:p>
          <a:p>
            <a:pPr lvl="1"/>
            <a:r>
              <a:rPr lang="en-US" sz="2800" dirty="0"/>
              <a:t>Undertakes an </a:t>
            </a:r>
            <a:r>
              <a:rPr lang="en-US" sz="2800" b="1" u="sng" dirty="0"/>
              <a:t>individualized safety and risk</a:t>
            </a:r>
            <a:r>
              <a:rPr lang="en-US" sz="2800" b="1" dirty="0"/>
              <a:t> </a:t>
            </a:r>
            <a:r>
              <a:rPr lang="en-US" sz="2800" dirty="0"/>
              <a:t>analysis;</a:t>
            </a:r>
          </a:p>
          <a:p>
            <a:pPr lvl="1"/>
            <a:r>
              <a:rPr lang="en-US" sz="2800" dirty="0"/>
              <a:t>Determines an </a:t>
            </a:r>
            <a:r>
              <a:rPr lang="en-US" sz="2800" b="1" u="sng" dirty="0"/>
              <a:t>immediate threat</a:t>
            </a:r>
            <a:r>
              <a:rPr lang="en-US" sz="2800" b="1" dirty="0"/>
              <a:t> </a:t>
            </a:r>
            <a:r>
              <a:rPr lang="en-US" sz="2800" dirty="0"/>
              <a:t>to the physical health or safety of any person arising from the allegations justifies removal; and</a:t>
            </a:r>
          </a:p>
          <a:p>
            <a:pPr lvl="1"/>
            <a:r>
              <a:rPr lang="en-US" sz="2800" dirty="0"/>
              <a:t>Provides the Respondent with </a:t>
            </a:r>
            <a:r>
              <a:rPr lang="en-US" sz="2800" b="1" u="sng" dirty="0"/>
              <a:t>notice and an opportunity</a:t>
            </a:r>
            <a:r>
              <a:rPr lang="en-US" sz="2800" b="1" dirty="0"/>
              <a:t> </a:t>
            </a:r>
            <a:r>
              <a:rPr lang="en-US" sz="2800" dirty="0"/>
              <a:t>to challenge the decision immediately following the removal.</a:t>
            </a:r>
          </a:p>
          <a:p>
            <a:pPr lvl="1"/>
            <a:endParaRPr lang="en-US" sz="2800" dirty="0"/>
          </a:p>
          <a:p>
            <a:r>
              <a:rPr lang="en-US" sz="2800" dirty="0"/>
              <a:t>College is permitted to place an Employee-Respondent on administrative leave with pay during the pendency of its grievance process.</a:t>
            </a:r>
          </a:p>
        </p:txBody>
      </p:sp>
    </p:spTree>
    <p:extLst>
      <p:ext uri="{BB962C8B-B14F-4D97-AF65-F5344CB8AC3E}">
        <p14:creationId xmlns:p14="http://schemas.microsoft.com/office/powerpoint/2010/main" val="184940170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3522A-F366-4DFC-8F76-8ECC2B7108A1}"/>
              </a:ext>
            </a:extLst>
          </p:cNvPr>
          <p:cNvSpPr>
            <a:spLocks noGrp="1"/>
          </p:cNvSpPr>
          <p:nvPr>
            <p:ph type="title"/>
          </p:nvPr>
        </p:nvSpPr>
        <p:spPr/>
        <p:txBody>
          <a:bodyPr/>
          <a:lstStyle/>
          <a:p>
            <a:r>
              <a:rPr lang="en-US" b="1" dirty="0"/>
              <a:t>ELEMENTS OF INVESTIGATION</a:t>
            </a:r>
          </a:p>
        </p:txBody>
      </p:sp>
      <p:sp>
        <p:nvSpPr>
          <p:cNvPr id="3" name="Content Placeholder 2">
            <a:extLst>
              <a:ext uri="{FF2B5EF4-FFF2-40B4-BE49-F238E27FC236}">
                <a16:creationId xmlns:a16="http://schemas.microsoft.com/office/drawing/2014/main" id="{7B2493AC-ECD8-4186-BE62-86A6C333F04D}"/>
              </a:ext>
            </a:extLst>
          </p:cNvPr>
          <p:cNvSpPr>
            <a:spLocks noGrp="1"/>
          </p:cNvSpPr>
          <p:nvPr>
            <p:ph idx="1"/>
          </p:nvPr>
        </p:nvSpPr>
        <p:spPr/>
        <p:txBody>
          <a:bodyPr>
            <a:normAutofit fontScale="92500" lnSpcReduction="10000"/>
          </a:bodyPr>
          <a:lstStyle/>
          <a:p>
            <a:pPr marL="0" indent="0" algn="ctr">
              <a:buNone/>
            </a:pPr>
            <a:r>
              <a:rPr lang="en-US" sz="2600" b="1" u="sng" dirty="0"/>
              <a:t>Title IX Coordinator: Written Notice of Allegations to Parties</a:t>
            </a:r>
          </a:p>
          <a:p>
            <a:pPr lvl="1" indent="-417513"/>
            <a:r>
              <a:rPr lang="en-US" sz="2600" dirty="0"/>
              <a:t>Sufficient details to allow parties to respond and prepare for initial interviews;</a:t>
            </a:r>
          </a:p>
          <a:p>
            <a:pPr lvl="1" indent="-417513"/>
            <a:r>
              <a:rPr lang="en-US" sz="2600" dirty="0"/>
              <a:t>Identity of the parties involved;</a:t>
            </a:r>
          </a:p>
          <a:p>
            <a:pPr lvl="1" indent="-417513"/>
            <a:r>
              <a:rPr lang="en-US" sz="2600" dirty="0"/>
              <a:t>Conduct alleged to be sexual harassment;</a:t>
            </a:r>
          </a:p>
          <a:p>
            <a:pPr lvl="1" indent="-417513"/>
            <a:r>
              <a:rPr lang="en-US" sz="2600" dirty="0"/>
              <a:t>Date and location of alleged incidents;</a:t>
            </a:r>
          </a:p>
          <a:p>
            <a:pPr lvl="1" indent="-417513"/>
            <a:r>
              <a:rPr lang="en-US" sz="2600" dirty="0"/>
              <a:t>Statement that Respondent is presumed not responsible and responsibility determination is made at conclusion of process;</a:t>
            </a:r>
          </a:p>
          <a:p>
            <a:pPr lvl="1" indent="-417513"/>
            <a:r>
              <a:rPr lang="en-US" sz="2600" dirty="0"/>
              <a:t>Parties' right to an Advisor;</a:t>
            </a:r>
          </a:p>
          <a:p>
            <a:pPr lvl="1" indent="-417513"/>
            <a:r>
              <a:rPr lang="en-US" sz="2600" dirty="0"/>
              <a:t>Parties' right to review evidence; and</a:t>
            </a:r>
          </a:p>
          <a:p>
            <a:pPr lvl="1" indent="-417513"/>
            <a:r>
              <a:rPr lang="en-US" sz="2600" dirty="0"/>
              <a:t>Notice that College prohibits making knowingly false statements or submitting false information.</a:t>
            </a:r>
          </a:p>
          <a:p>
            <a:endParaRPr lang="en-US" dirty="0"/>
          </a:p>
        </p:txBody>
      </p:sp>
    </p:spTree>
    <p:extLst>
      <p:ext uri="{BB962C8B-B14F-4D97-AF65-F5344CB8AC3E}">
        <p14:creationId xmlns:p14="http://schemas.microsoft.com/office/powerpoint/2010/main" val="311608068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3522A-F366-4DFC-8F76-8ECC2B7108A1}"/>
              </a:ext>
            </a:extLst>
          </p:cNvPr>
          <p:cNvSpPr>
            <a:spLocks noGrp="1"/>
          </p:cNvSpPr>
          <p:nvPr>
            <p:ph type="title"/>
          </p:nvPr>
        </p:nvSpPr>
        <p:spPr/>
        <p:txBody>
          <a:bodyPr/>
          <a:lstStyle/>
          <a:p>
            <a:r>
              <a:rPr lang="en-US" b="1" dirty="0"/>
              <a:t>ELEMENTS OF INVESTIGATION</a:t>
            </a:r>
          </a:p>
        </p:txBody>
      </p:sp>
      <p:sp>
        <p:nvSpPr>
          <p:cNvPr id="3" name="Content Placeholder 2">
            <a:extLst>
              <a:ext uri="{FF2B5EF4-FFF2-40B4-BE49-F238E27FC236}">
                <a16:creationId xmlns:a16="http://schemas.microsoft.com/office/drawing/2014/main" id="{7B2493AC-ECD8-4186-BE62-86A6C333F04D}"/>
              </a:ext>
            </a:extLst>
          </p:cNvPr>
          <p:cNvSpPr>
            <a:spLocks noGrp="1"/>
          </p:cNvSpPr>
          <p:nvPr>
            <p:ph idx="1"/>
          </p:nvPr>
        </p:nvSpPr>
        <p:spPr/>
        <p:txBody>
          <a:bodyPr>
            <a:normAutofit/>
          </a:bodyPr>
          <a:lstStyle/>
          <a:p>
            <a:pPr marL="0" indent="0" algn="ctr">
              <a:buNone/>
            </a:pPr>
            <a:r>
              <a:rPr lang="en-US" sz="2600" b="1" u="sng" dirty="0"/>
              <a:t>Title IX Coordinator: Written Notice of Allegations to Parties</a:t>
            </a:r>
          </a:p>
          <a:p>
            <a:pPr lvl="1" indent="-417513"/>
            <a:r>
              <a:rPr lang="en-US" sz="2600" dirty="0"/>
              <a:t>Must be supplemented if new allegations are to be investigated.</a:t>
            </a:r>
          </a:p>
          <a:p>
            <a:endParaRPr lang="en-US" dirty="0"/>
          </a:p>
        </p:txBody>
      </p:sp>
    </p:spTree>
    <p:extLst>
      <p:ext uri="{BB962C8B-B14F-4D97-AF65-F5344CB8AC3E}">
        <p14:creationId xmlns:p14="http://schemas.microsoft.com/office/powerpoint/2010/main" val="110995935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C31CD8-F5F2-6B3B-3921-A2C5F4F26097}"/>
              </a:ext>
            </a:extLst>
          </p:cNvPr>
          <p:cNvSpPr>
            <a:spLocks noGrp="1"/>
          </p:cNvSpPr>
          <p:nvPr>
            <p:ph type="title"/>
          </p:nvPr>
        </p:nvSpPr>
        <p:spPr/>
        <p:txBody>
          <a:bodyPr>
            <a:normAutofit fontScale="90000"/>
          </a:bodyPr>
          <a:lstStyle/>
          <a:p>
            <a:r>
              <a:rPr lang="en-US" b="1" dirty="0"/>
              <a:t>ELEMENTS OF INVESTIGATION: FACILITATE REVIEW OF EVIDENCE</a:t>
            </a:r>
          </a:p>
        </p:txBody>
      </p:sp>
      <p:sp>
        <p:nvSpPr>
          <p:cNvPr id="3" name="Content Placeholder 2">
            <a:extLst>
              <a:ext uri="{FF2B5EF4-FFF2-40B4-BE49-F238E27FC236}">
                <a16:creationId xmlns:a16="http://schemas.microsoft.com/office/drawing/2014/main" id="{0039BB45-F7FB-2182-01CC-3EA95993D9D4}"/>
              </a:ext>
            </a:extLst>
          </p:cNvPr>
          <p:cNvSpPr>
            <a:spLocks noGrp="1"/>
          </p:cNvSpPr>
          <p:nvPr>
            <p:ph idx="1"/>
          </p:nvPr>
        </p:nvSpPr>
        <p:spPr/>
        <p:txBody>
          <a:bodyPr/>
          <a:lstStyle/>
          <a:p>
            <a:r>
              <a:rPr lang="en-US" dirty="0"/>
              <a:t>May need to facilitate parties' opportunity to inspect and review any evidence obtained as part of the investigation.</a:t>
            </a:r>
          </a:p>
          <a:p>
            <a:pPr marL="0" indent="0">
              <a:buNone/>
            </a:pPr>
            <a:endParaRPr lang="en-US" dirty="0"/>
          </a:p>
          <a:p>
            <a:r>
              <a:rPr lang="en-US" dirty="0"/>
              <a:t>Parties are to be provided at least 10 days to submit a written response to the evidence before completion of an investigative report.</a:t>
            </a:r>
          </a:p>
          <a:p>
            <a:pPr marL="0" indent="0">
              <a:buNone/>
            </a:pPr>
            <a:endParaRPr lang="en-US" dirty="0"/>
          </a:p>
          <a:p>
            <a:r>
              <a:rPr lang="en-US" dirty="0"/>
              <a:t>Review process may be managed by the Title IX Coordinator.</a:t>
            </a:r>
          </a:p>
        </p:txBody>
      </p:sp>
    </p:spTree>
    <p:extLst>
      <p:ext uri="{BB962C8B-B14F-4D97-AF65-F5344CB8AC3E}">
        <p14:creationId xmlns:p14="http://schemas.microsoft.com/office/powerpoint/2010/main" val="357776857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09766-3FC2-DD69-2ABE-54ED1B2A9ABD}"/>
              </a:ext>
            </a:extLst>
          </p:cNvPr>
          <p:cNvSpPr>
            <a:spLocks noGrp="1"/>
          </p:cNvSpPr>
          <p:nvPr>
            <p:ph type="title"/>
          </p:nvPr>
        </p:nvSpPr>
        <p:spPr/>
        <p:txBody>
          <a:bodyPr/>
          <a:lstStyle/>
          <a:p>
            <a:r>
              <a:rPr lang="en-US" b="1" dirty="0"/>
              <a:t>IMPARTIALITY</a:t>
            </a:r>
          </a:p>
        </p:txBody>
      </p:sp>
      <p:sp>
        <p:nvSpPr>
          <p:cNvPr id="3" name="Content Placeholder 2">
            <a:extLst>
              <a:ext uri="{FF2B5EF4-FFF2-40B4-BE49-F238E27FC236}">
                <a16:creationId xmlns:a16="http://schemas.microsoft.com/office/drawing/2014/main" id="{04CD7A4A-E816-7713-3E04-671AB6EFF491}"/>
              </a:ext>
            </a:extLst>
          </p:cNvPr>
          <p:cNvSpPr>
            <a:spLocks noGrp="1"/>
          </p:cNvSpPr>
          <p:nvPr>
            <p:ph idx="1"/>
          </p:nvPr>
        </p:nvSpPr>
        <p:spPr/>
        <p:txBody>
          <a:bodyPr>
            <a:normAutofit fontScale="92500" lnSpcReduction="10000"/>
          </a:bodyPr>
          <a:lstStyle/>
          <a:p>
            <a:r>
              <a:rPr lang="en-US" dirty="0"/>
              <a:t>Be </a:t>
            </a:r>
            <a:r>
              <a:rPr lang="en-US" dirty="0" err="1"/>
              <a:t>netural</a:t>
            </a:r>
            <a:r>
              <a:rPr lang="en-US" dirty="0"/>
              <a:t>.  Keep an open mind and actively listen.</a:t>
            </a:r>
          </a:p>
          <a:p>
            <a:pPr marL="0" indent="0">
              <a:buNone/>
            </a:pPr>
            <a:endParaRPr lang="en-US" dirty="0"/>
          </a:p>
          <a:p>
            <a:r>
              <a:rPr lang="en-US" dirty="0"/>
              <a:t>Determine whether there should be objective rules for determining bias or conflict of interest if raised during the grievance process.</a:t>
            </a:r>
          </a:p>
          <a:p>
            <a:pPr marL="0" indent="0">
              <a:buNone/>
            </a:pPr>
            <a:endParaRPr lang="en-US" dirty="0"/>
          </a:p>
          <a:p>
            <a:r>
              <a:rPr lang="en-US" dirty="0"/>
              <a:t>No </a:t>
            </a:r>
            <a:r>
              <a:rPr lang="en-US" i="1" dirty="0"/>
              <a:t>per se </a:t>
            </a:r>
            <a:r>
              <a:rPr lang="en-US" dirty="0"/>
              <a:t>prohibited conflicts of interest in using employees or administrative staff for any and all Title IX roles.</a:t>
            </a:r>
          </a:p>
          <a:p>
            <a:pPr marL="0" indent="0">
              <a:buNone/>
            </a:pPr>
            <a:endParaRPr lang="en-US" dirty="0"/>
          </a:p>
          <a:p>
            <a:r>
              <a:rPr lang="en-US" dirty="0"/>
              <a:t>No </a:t>
            </a:r>
            <a:r>
              <a:rPr lang="en-US" i="1" dirty="0"/>
              <a:t>per se </a:t>
            </a:r>
            <a:r>
              <a:rPr lang="en-US" dirty="0"/>
              <a:t>violations for conflict of interest or bias for professional experiences or affiliations of decision-makers and other roles in the grievance process.</a:t>
            </a:r>
          </a:p>
          <a:p>
            <a:pPr marL="0" indent="0">
              <a:buNone/>
            </a:pPr>
            <a:endParaRPr lang="en-US" dirty="0"/>
          </a:p>
          <a:p>
            <a:r>
              <a:rPr lang="en-US" dirty="0"/>
              <a:t>Each case is unique and different!</a:t>
            </a:r>
          </a:p>
        </p:txBody>
      </p:sp>
    </p:spTree>
    <p:extLst>
      <p:ext uri="{BB962C8B-B14F-4D97-AF65-F5344CB8AC3E}">
        <p14:creationId xmlns:p14="http://schemas.microsoft.com/office/powerpoint/2010/main" val="396183982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09766-3FC2-DD69-2ABE-54ED1B2A9ABD}"/>
              </a:ext>
            </a:extLst>
          </p:cNvPr>
          <p:cNvSpPr>
            <a:spLocks noGrp="1"/>
          </p:cNvSpPr>
          <p:nvPr>
            <p:ph type="title"/>
          </p:nvPr>
        </p:nvSpPr>
        <p:spPr/>
        <p:txBody>
          <a:bodyPr/>
          <a:lstStyle/>
          <a:p>
            <a:r>
              <a:rPr lang="en-US" b="1" dirty="0"/>
              <a:t>SCENARIOS</a:t>
            </a:r>
          </a:p>
        </p:txBody>
      </p:sp>
      <p:sp>
        <p:nvSpPr>
          <p:cNvPr id="3" name="Content Placeholder 2">
            <a:extLst>
              <a:ext uri="{FF2B5EF4-FFF2-40B4-BE49-F238E27FC236}">
                <a16:creationId xmlns:a16="http://schemas.microsoft.com/office/drawing/2014/main" id="{04CD7A4A-E816-7713-3E04-671AB6EFF491}"/>
              </a:ext>
            </a:extLst>
          </p:cNvPr>
          <p:cNvSpPr>
            <a:spLocks noGrp="1"/>
          </p:cNvSpPr>
          <p:nvPr>
            <p:ph idx="1"/>
          </p:nvPr>
        </p:nvSpPr>
        <p:spPr/>
        <p:txBody>
          <a:bodyPr>
            <a:normAutofit/>
          </a:bodyPr>
          <a:lstStyle/>
          <a:p>
            <a:r>
              <a:rPr lang="en-US" dirty="0"/>
              <a:t>Scenario for the next several hypotheticals: You are the Title IX Coordinator and have just received a complaint. An initial review did not identify you or anyone else on your team as having any conflicts of interest. Assess the following situations based on additional information you receive.</a:t>
            </a:r>
          </a:p>
        </p:txBody>
      </p:sp>
    </p:spTree>
    <p:extLst>
      <p:ext uri="{BB962C8B-B14F-4D97-AF65-F5344CB8AC3E}">
        <p14:creationId xmlns:p14="http://schemas.microsoft.com/office/powerpoint/2010/main" val="125134976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09766-3FC2-DD69-2ABE-54ED1B2A9ABD}"/>
              </a:ext>
            </a:extLst>
          </p:cNvPr>
          <p:cNvSpPr>
            <a:spLocks noGrp="1"/>
          </p:cNvSpPr>
          <p:nvPr>
            <p:ph type="title"/>
          </p:nvPr>
        </p:nvSpPr>
        <p:spPr/>
        <p:txBody>
          <a:bodyPr/>
          <a:lstStyle/>
          <a:p>
            <a:r>
              <a:rPr lang="en-US" b="1" dirty="0"/>
              <a:t>SCENARIO 1</a:t>
            </a:r>
          </a:p>
        </p:txBody>
      </p:sp>
      <p:sp>
        <p:nvSpPr>
          <p:cNvPr id="3" name="Content Placeholder 2">
            <a:extLst>
              <a:ext uri="{FF2B5EF4-FFF2-40B4-BE49-F238E27FC236}">
                <a16:creationId xmlns:a16="http://schemas.microsoft.com/office/drawing/2014/main" id="{04CD7A4A-E816-7713-3E04-671AB6EFF491}"/>
              </a:ext>
            </a:extLst>
          </p:cNvPr>
          <p:cNvSpPr>
            <a:spLocks noGrp="1"/>
          </p:cNvSpPr>
          <p:nvPr>
            <p:ph idx="1"/>
          </p:nvPr>
        </p:nvSpPr>
        <p:spPr/>
        <p:txBody>
          <a:bodyPr>
            <a:normAutofit/>
          </a:bodyPr>
          <a:lstStyle/>
          <a:p>
            <a:r>
              <a:rPr lang="en-US" dirty="0"/>
              <a:t>You review the report and realize the name of the Complainant seems familiar to you from a past and unrelated investigation. You don't have any real memory of the case, but the Complainant has requested a meeting with you to discuss supportive measures. What should you do?</a:t>
            </a:r>
          </a:p>
        </p:txBody>
      </p:sp>
    </p:spTree>
    <p:extLst>
      <p:ext uri="{BB962C8B-B14F-4D97-AF65-F5344CB8AC3E}">
        <p14:creationId xmlns:p14="http://schemas.microsoft.com/office/powerpoint/2010/main" val="7314737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09766-3FC2-DD69-2ABE-54ED1B2A9ABD}"/>
              </a:ext>
            </a:extLst>
          </p:cNvPr>
          <p:cNvSpPr>
            <a:spLocks noGrp="1"/>
          </p:cNvSpPr>
          <p:nvPr>
            <p:ph type="title"/>
          </p:nvPr>
        </p:nvSpPr>
        <p:spPr/>
        <p:txBody>
          <a:bodyPr/>
          <a:lstStyle/>
          <a:p>
            <a:r>
              <a:rPr lang="en-US" b="1" dirty="0"/>
              <a:t>SCENARIO 2</a:t>
            </a:r>
          </a:p>
        </p:txBody>
      </p:sp>
      <p:sp>
        <p:nvSpPr>
          <p:cNvPr id="3" name="Content Placeholder 2">
            <a:extLst>
              <a:ext uri="{FF2B5EF4-FFF2-40B4-BE49-F238E27FC236}">
                <a16:creationId xmlns:a16="http://schemas.microsoft.com/office/drawing/2014/main" id="{04CD7A4A-E816-7713-3E04-671AB6EFF491}"/>
              </a:ext>
            </a:extLst>
          </p:cNvPr>
          <p:cNvSpPr>
            <a:spLocks noGrp="1"/>
          </p:cNvSpPr>
          <p:nvPr>
            <p:ph idx="1"/>
          </p:nvPr>
        </p:nvSpPr>
        <p:spPr/>
        <p:txBody>
          <a:bodyPr>
            <a:normAutofit/>
          </a:bodyPr>
          <a:lstStyle/>
          <a:p>
            <a:r>
              <a:rPr lang="en-US" dirty="0"/>
              <a:t>You have three Investigators in your office that have worked together for years and often "vent" to one another about the pressures of working in Title IX and the things that frustrate them about their cases. They also encourage one another and help troubleshoot best practices for particular cases. Your institution does not have the budget to hire additional staff or outsource the new Title IX roles required by the 2020 regulations. You want to use your current staff of investigators on a rotating basis, in which they sometimes serve as an informal resolution facilitator or decision-maker for cases they don't directly investigate. Is this allowed?</a:t>
            </a:r>
          </a:p>
        </p:txBody>
      </p:sp>
    </p:spTree>
    <p:extLst>
      <p:ext uri="{BB962C8B-B14F-4D97-AF65-F5344CB8AC3E}">
        <p14:creationId xmlns:p14="http://schemas.microsoft.com/office/powerpoint/2010/main" val="1755782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9BC96-202C-A7F4-E9E7-46925F255ECE}"/>
              </a:ext>
            </a:extLst>
          </p:cNvPr>
          <p:cNvSpPr>
            <a:spLocks noGrp="1"/>
          </p:cNvSpPr>
          <p:nvPr>
            <p:ph type="title"/>
          </p:nvPr>
        </p:nvSpPr>
        <p:spPr/>
        <p:txBody>
          <a:bodyPr/>
          <a:lstStyle/>
          <a:p>
            <a:r>
              <a:rPr lang="en-US" b="1" dirty="0"/>
              <a:t>SESSION ONE</a:t>
            </a:r>
          </a:p>
        </p:txBody>
      </p:sp>
      <p:grpSp>
        <p:nvGrpSpPr>
          <p:cNvPr id="4" name="Group 3">
            <a:extLst>
              <a:ext uri="{FF2B5EF4-FFF2-40B4-BE49-F238E27FC236}">
                <a16:creationId xmlns:a16="http://schemas.microsoft.com/office/drawing/2014/main" id="{172BA193-79C6-74C8-2AB7-8635AE4321B4}"/>
              </a:ext>
            </a:extLst>
          </p:cNvPr>
          <p:cNvGrpSpPr/>
          <p:nvPr/>
        </p:nvGrpSpPr>
        <p:grpSpPr>
          <a:xfrm>
            <a:off x="3432773" y="2176400"/>
            <a:ext cx="7793855" cy="740138"/>
            <a:chOff x="1948463" y="1428"/>
            <a:chExt cx="7793855" cy="740138"/>
          </a:xfrm>
        </p:grpSpPr>
        <p:sp>
          <p:nvSpPr>
            <p:cNvPr id="26" name="Rectangle 25">
              <a:extLst>
                <a:ext uri="{FF2B5EF4-FFF2-40B4-BE49-F238E27FC236}">
                  <a16:creationId xmlns:a16="http://schemas.microsoft.com/office/drawing/2014/main" id="{3CEDAA95-B2E2-CAFA-200D-7D5B8BB3F7A6}"/>
                </a:ext>
              </a:extLst>
            </p:cNvPr>
            <p:cNvSpPr/>
            <p:nvPr/>
          </p:nvSpPr>
          <p:spPr>
            <a:xfrm>
              <a:off x="1948463" y="1428"/>
              <a:ext cx="7793855" cy="740138"/>
            </a:xfrm>
            <a:prstGeom prst="rect">
              <a:avLst/>
            </a:prstGeom>
          </p:spPr>
          <p:style>
            <a:lnRef idx="2">
              <a:schemeClr val="accent2">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a:lstStyle/>
            <a:p>
              <a:endParaRPr lang="en-US">
                <a:latin typeface="Arial Nova" panose="020B0504020202020204" pitchFamily="34" charset="0"/>
              </a:endParaRPr>
            </a:p>
          </p:txBody>
        </p:sp>
        <p:sp>
          <p:nvSpPr>
            <p:cNvPr id="27" name="TextBox 26">
              <a:extLst>
                <a:ext uri="{FF2B5EF4-FFF2-40B4-BE49-F238E27FC236}">
                  <a16:creationId xmlns:a16="http://schemas.microsoft.com/office/drawing/2014/main" id="{4623B032-4084-6497-06AC-E475CAD59695}"/>
                </a:ext>
              </a:extLst>
            </p:cNvPr>
            <p:cNvSpPr txBox="1"/>
            <p:nvPr/>
          </p:nvSpPr>
          <p:spPr>
            <a:xfrm>
              <a:off x="1948463" y="1428"/>
              <a:ext cx="7793855" cy="74013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1222" tIns="187995" rIns="151222" bIns="187995"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Arial Nova" panose="020B0504020202020204" pitchFamily="34" charset="0"/>
                </a:rPr>
                <a:t>Initial Steps and Intake</a:t>
              </a:r>
            </a:p>
          </p:txBody>
        </p:sp>
      </p:grpSp>
      <p:grpSp>
        <p:nvGrpSpPr>
          <p:cNvPr id="5" name="Group 4">
            <a:extLst>
              <a:ext uri="{FF2B5EF4-FFF2-40B4-BE49-F238E27FC236}">
                <a16:creationId xmlns:a16="http://schemas.microsoft.com/office/drawing/2014/main" id="{83C09D26-EACB-A854-0887-99E33638D81C}"/>
              </a:ext>
            </a:extLst>
          </p:cNvPr>
          <p:cNvGrpSpPr/>
          <p:nvPr/>
        </p:nvGrpSpPr>
        <p:grpSpPr>
          <a:xfrm>
            <a:off x="1484310" y="2176400"/>
            <a:ext cx="1948463" cy="740138"/>
            <a:chOff x="0" y="1428"/>
            <a:chExt cx="1948463" cy="740138"/>
          </a:xfrm>
        </p:grpSpPr>
        <p:sp>
          <p:nvSpPr>
            <p:cNvPr id="24" name="Rectangle 23">
              <a:extLst>
                <a:ext uri="{FF2B5EF4-FFF2-40B4-BE49-F238E27FC236}">
                  <a16:creationId xmlns:a16="http://schemas.microsoft.com/office/drawing/2014/main" id="{3CD741BE-88A7-4066-A1D2-8A72028BB95F}"/>
                </a:ext>
              </a:extLst>
            </p:cNvPr>
            <p:cNvSpPr/>
            <p:nvPr/>
          </p:nvSpPr>
          <p:spPr>
            <a:xfrm>
              <a:off x="0" y="1428"/>
              <a:ext cx="1948463" cy="740138"/>
            </a:xfrm>
            <a:prstGeom prst="rect">
              <a:avLst/>
            </a:prstGeom>
          </p:spPr>
          <p:style>
            <a:lnRef idx="2">
              <a:schemeClr val="accent2">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en-US">
                <a:latin typeface="Arial Nova" panose="020B0504020202020204" pitchFamily="34" charset="0"/>
              </a:endParaRPr>
            </a:p>
          </p:txBody>
        </p:sp>
        <p:sp>
          <p:nvSpPr>
            <p:cNvPr id="25" name="TextBox 24">
              <a:extLst>
                <a:ext uri="{FF2B5EF4-FFF2-40B4-BE49-F238E27FC236}">
                  <a16:creationId xmlns:a16="http://schemas.microsoft.com/office/drawing/2014/main" id="{EE76436D-893B-1612-9C87-41417E71DDF8}"/>
                </a:ext>
              </a:extLst>
            </p:cNvPr>
            <p:cNvSpPr txBox="1"/>
            <p:nvPr/>
          </p:nvSpPr>
          <p:spPr>
            <a:xfrm>
              <a:off x="0" y="1428"/>
              <a:ext cx="1948463" cy="74013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3106" tIns="73109" rIns="103106" bIns="73109"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Arial Nova" panose="020B0504020202020204" pitchFamily="34" charset="0"/>
                </a:rPr>
                <a:t>One</a:t>
              </a:r>
            </a:p>
          </p:txBody>
        </p:sp>
      </p:grpSp>
      <p:grpSp>
        <p:nvGrpSpPr>
          <p:cNvPr id="6" name="Group 5">
            <a:extLst>
              <a:ext uri="{FF2B5EF4-FFF2-40B4-BE49-F238E27FC236}">
                <a16:creationId xmlns:a16="http://schemas.microsoft.com/office/drawing/2014/main" id="{8EE9A477-4771-BC04-7B0B-280BC3705B1E}"/>
              </a:ext>
            </a:extLst>
          </p:cNvPr>
          <p:cNvGrpSpPr/>
          <p:nvPr/>
        </p:nvGrpSpPr>
        <p:grpSpPr>
          <a:xfrm>
            <a:off x="3432773" y="2960948"/>
            <a:ext cx="7793855" cy="740138"/>
            <a:chOff x="1948463" y="785976"/>
            <a:chExt cx="7793855" cy="740138"/>
          </a:xfrm>
        </p:grpSpPr>
        <p:sp>
          <p:nvSpPr>
            <p:cNvPr id="22" name="Rectangle 21">
              <a:extLst>
                <a:ext uri="{FF2B5EF4-FFF2-40B4-BE49-F238E27FC236}">
                  <a16:creationId xmlns:a16="http://schemas.microsoft.com/office/drawing/2014/main" id="{1BDF6124-B6CC-E215-3A3A-5EBDDB7246CA}"/>
                </a:ext>
              </a:extLst>
            </p:cNvPr>
            <p:cNvSpPr/>
            <p:nvPr/>
          </p:nvSpPr>
          <p:spPr>
            <a:xfrm>
              <a:off x="1948463" y="785976"/>
              <a:ext cx="7793855" cy="740138"/>
            </a:xfrm>
            <a:prstGeom prst="rect">
              <a:avLst/>
            </a:prstGeom>
          </p:spPr>
          <p:style>
            <a:lnRef idx="2">
              <a:schemeClr val="accent2">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a:lstStyle/>
            <a:p>
              <a:endParaRPr lang="en-US">
                <a:latin typeface="Arial Nova" panose="020B0504020202020204" pitchFamily="34" charset="0"/>
              </a:endParaRPr>
            </a:p>
          </p:txBody>
        </p:sp>
        <p:sp>
          <p:nvSpPr>
            <p:cNvPr id="23" name="TextBox 22">
              <a:extLst>
                <a:ext uri="{FF2B5EF4-FFF2-40B4-BE49-F238E27FC236}">
                  <a16:creationId xmlns:a16="http://schemas.microsoft.com/office/drawing/2014/main" id="{154A1FE9-56C4-B0EF-7FB6-A33B02E4C374}"/>
                </a:ext>
              </a:extLst>
            </p:cNvPr>
            <p:cNvSpPr txBox="1"/>
            <p:nvPr/>
          </p:nvSpPr>
          <p:spPr>
            <a:xfrm>
              <a:off x="1948463" y="785976"/>
              <a:ext cx="7793855" cy="74013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1222" tIns="187995" rIns="151222" bIns="187995"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Arial Nova" panose="020B0504020202020204" pitchFamily="34" charset="0"/>
                </a:rPr>
                <a:t>Assessing Jurisdiction</a:t>
              </a:r>
            </a:p>
          </p:txBody>
        </p:sp>
      </p:grpSp>
      <p:grpSp>
        <p:nvGrpSpPr>
          <p:cNvPr id="7" name="Group 6">
            <a:extLst>
              <a:ext uri="{FF2B5EF4-FFF2-40B4-BE49-F238E27FC236}">
                <a16:creationId xmlns:a16="http://schemas.microsoft.com/office/drawing/2014/main" id="{4DDF6E34-32F0-F4CF-0077-A8DA5AFA318D}"/>
              </a:ext>
            </a:extLst>
          </p:cNvPr>
          <p:cNvGrpSpPr/>
          <p:nvPr/>
        </p:nvGrpSpPr>
        <p:grpSpPr>
          <a:xfrm>
            <a:off x="1484310" y="2960948"/>
            <a:ext cx="1948463" cy="740138"/>
            <a:chOff x="0" y="785976"/>
            <a:chExt cx="1948463" cy="740138"/>
          </a:xfrm>
        </p:grpSpPr>
        <p:sp>
          <p:nvSpPr>
            <p:cNvPr id="20" name="Rectangle 19">
              <a:extLst>
                <a:ext uri="{FF2B5EF4-FFF2-40B4-BE49-F238E27FC236}">
                  <a16:creationId xmlns:a16="http://schemas.microsoft.com/office/drawing/2014/main" id="{564199FC-240B-D9F3-4865-1C893AB3D31D}"/>
                </a:ext>
              </a:extLst>
            </p:cNvPr>
            <p:cNvSpPr/>
            <p:nvPr/>
          </p:nvSpPr>
          <p:spPr>
            <a:xfrm>
              <a:off x="0" y="785976"/>
              <a:ext cx="1948463" cy="740138"/>
            </a:xfrm>
            <a:prstGeom prst="rect">
              <a:avLst/>
            </a:prstGeom>
          </p:spPr>
          <p:style>
            <a:lnRef idx="2">
              <a:schemeClr val="accent2">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en-US">
                <a:latin typeface="Arial Nova" panose="020B0504020202020204" pitchFamily="34" charset="0"/>
              </a:endParaRPr>
            </a:p>
          </p:txBody>
        </p:sp>
        <p:sp>
          <p:nvSpPr>
            <p:cNvPr id="21" name="TextBox 20">
              <a:extLst>
                <a:ext uri="{FF2B5EF4-FFF2-40B4-BE49-F238E27FC236}">
                  <a16:creationId xmlns:a16="http://schemas.microsoft.com/office/drawing/2014/main" id="{E6E069C7-CF56-6E32-8577-F385019D6FE2}"/>
                </a:ext>
              </a:extLst>
            </p:cNvPr>
            <p:cNvSpPr txBox="1"/>
            <p:nvPr/>
          </p:nvSpPr>
          <p:spPr>
            <a:xfrm>
              <a:off x="0" y="785976"/>
              <a:ext cx="1948463" cy="74013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3106" tIns="73109" rIns="103106" bIns="73109"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Arial Nova" panose="020B0504020202020204" pitchFamily="34" charset="0"/>
                </a:rPr>
                <a:t>Two</a:t>
              </a:r>
            </a:p>
          </p:txBody>
        </p:sp>
      </p:grpSp>
      <p:grpSp>
        <p:nvGrpSpPr>
          <p:cNvPr id="8" name="Group 7">
            <a:extLst>
              <a:ext uri="{FF2B5EF4-FFF2-40B4-BE49-F238E27FC236}">
                <a16:creationId xmlns:a16="http://schemas.microsoft.com/office/drawing/2014/main" id="{042E4550-33BC-50BC-C1EB-6B2C36D34C24}"/>
              </a:ext>
            </a:extLst>
          </p:cNvPr>
          <p:cNvGrpSpPr/>
          <p:nvPr/>
        </p:nvGrpSpPr>
        <p:grpSpPr>
          <a:xfrm>
            <a:off x="3432773" y="3745495"/>
            <a:ext cx="7793855" cy="740138"/>
            <a:chOff x="1948463" y="1570523"/>
            <a:chExt cx="7793855" cy="740138"/>
          </a:xfrm>
        </p:grpSpPr>
        <p:sp>
          <p:nvSpPr>
            <p:cNvPr id="18" name="Rectangle 17">
              <a:extLst>
                <a:ext uri="{FF2B5EF4-FFF2-40B4-BE49-F238E27FC236}">
                  <a16:creationId xmlns:a16="http://schemas.microsoft.com/office/drawing/2014/main" id="{BA1AC44E-71DD-A0E7-6B7D-4F18BB93D1FE}"/>
                </a:ext>
              </a:extLst>
            </p:cNvPr>
            <p:cNvSpPr/>
            <p:nvPr/>
          </p:nvSpPr>
          <p:spPr>
            <a:xfrm>
              <a:off x="1948463" y="1570523"/>
              <a:ext cx="7793855" cy="740138"/>
            </a:xfrm>
            <a:prstGeom prst="rect">
              <a:avLst/>
            </a:prstGeom>
          </p:spPr>
          <p:style>
            <a:lnRef idx="2">
              <a:schemeClr val="accent2">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a:lstStyle/>
            <a:p>
              <a:endParaRPr lang="en-US">
                <a:latin typeface="Arial Nova" panose="020B0504020202020204" pitchFamily="34" charset="0"/>
              </a:endParaRPr>
            </a:p>
          </p:txBody>
        </p:sp>
        <p:sp>
          <p:nvSpPr>
            <p:cNvPr id="19" name="TextBox 18">
              <a:extLst>
                <a:ext uri="{FF2B5EF4-FFF2-40B4-BE49-F238E27FC236}">
                  <a16:creationId xmlns:a16="http://schemas.microsoft.com/office/drawing/2014/main" id="{B4EEA240-8A82-7901-7EED-DA3EC068B4B9}"/>
                </a:ext>
              </a:extLst>
            </p:cNvPr>
            <p:cNvSpPr txBox="1"/>
            <p:nvPr/>
          </p:nvSpPr>
          <p:spPr>
            <a:xfrm>
              <a:off x="1948463" y="1570523"/>
              <a:ext cx="7793855" cy="74013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1222" tIns="187995" rIns="151222" bIns="187995"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Arial Nova" panose="020B0504020202020204" pitchFamily="34" charset="0"/>
                </a:rPr>
                <a:t>Managing Dismissals</a:t>
              </a:r>
            </a:p>
          </p:txBody>
        </p:sp>
      </p:grpSp>
      <p:grpSp>
        <p:nvGrpSpPr>
          <p:cNvPr id="9" name="Group 8">
            <a:extLst>
              <a:ext uri="{FF2B5EF4-FFF2-40B4-BE49-F238E27FC236}">
                <a16:creationId xmlns:a16="http://schemas.microsoft.com/office/drawing/2014/main" id="{236D35C9-B929-CE69-DBC1-A691D6B656C7}"/>
              </a:ext>
            </a:extLst>
          </p:cNvPr>
          <p:cNvGrpSpPr/>
          <p:nvPr/>
        </p:nvGrpSpPr>
        <p:grpSpPr>
          <a:xfrm>
            <a:off x="1484310" y="3745495"/>
            <a:ext cx="1948463" cy="740138"/>
            <a:chOff x="0" y="1570523"/>
            <a:chExt cx="1948463" cy="740138"/>
          </a:xfrm>
        </p:grpSpPr>
        <p:sp>
          <p:nvSpPr>
            <p:cNvPr id="16" name="Rectangle 15">
              <a:extLst>
                <a:ext uri="{FF2B5EF4-FFF2-40B4-BE49-F238E27FC236}">
                  <a16:creationId xmlns:a16="http://schemas.microsoft.com/office/drawing/2014/main" id="{0074D6FB-E175-38F6-E433-58F757615755}"/>
                </a:ext>
              </a:extLst>
            </p:cNvPr>
            <p:cNvSpPr/>
            <p:nvPr/>
          </p:nvSpPr>
          <p:spPr>
            <a:xfrm>
              <a:off x="0" y="1570523"/>
              <a:ext cx="1948463" cy="740138"/>
            </a:xfrm>
            <a:prstGeom prst="rect">
              <a:avLst/>
            </a:prstGeom>
          </p:spPr>
          <p:style>
            <a:lnRef idx="2">
              <a:schemeClr val="accent2">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en-US">
                <a:latin typeface="Arial Nova" panose="020B0504020202020204" pitchFamily="34" charset="0"/>
              </a:endParaRPr>
            </a:p>
          </p:txBody>
        </p:sp>
        <p:sp>
          <p:nvSpPr>
            <p:cNvPr id="17" name="TextBox 16">
              <a:extLst>
                <a:ext uri="{FF2B5EF4-FFF2-40B4-BE49-F238E27FC236}">
                  <a16:creationId xmlns:a16="http://schemas.microsoft.com/office/drawing/2014/main" id="{0FF96B02-F27E-DB25-215C-DA1CE41386DF}"/>
                </a:ext>
              </a:extLst>
            </p:cNvPr>
            <p:cNvSpPr txBox="1"/>
            <p:nvPr/>
          </p:nvSpPr>
          <p:spPr>
            <a:xfrm>
              <a:off x="0" y="1570523"/>
              <a:ext cx="1948463" cy="74013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3106" tIns="73109" rIns="103106" bIns="73109"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Arial Nova" panose="020B0504020202020204" pitchFamily="34" charset="0"/>
                </a:rPr>
                <a:t>Three</a:t>
              </a:r>
            </a:p>
          </p:txBody>
        </p:sp>
      </p:grpSp>
      <p:grpSp>
        <p:nvGrpSpPr>
          <p:cNvPr id="10" name="Group 9">
            <a:extLst>
              <a:ext uri="{FF2B5EF4-FFF2-40B4-BE49-F238E27FC236}">
                <a16:creationId xmlns:a16="http://schemas.microsoft.com/office/drawing/2014/main" id="{CB08272C-DCFA-3915-EB23-8411D42CDE18}"/>
              </a:ext>
            </a:extLst>
          </p:cNvPr>
          <p:cNvGrpSpPr/>
          <p:nvPr/>
        </p:nvGrpSpPr>
        <p:grpSpPr>
          <a:xfrm>
            <a:off x="3432773" y="4530042"/>
            <a:ext cx="7793855" cy="740138"/>
            <a:chOff x="1948463" y="2355070"/>
            <a:chExt cx="7793855" cy="740138"/>
          </a:xfrm>
        </p:grpSpPr>
        <p:sp>
          <p:nvSpPr>
            <p:cNvPr id="14" name="Rectangle 13">
              <a:extLst>
                <a:ext uri="{FF2B5EF4-FFF2-40B4-BE49-F238E27FC236}">
                  <a16:creationId xmlns:a16="http://schemas.microsoft.com/office/drawing/2014/main" id="{D218E4FB-2E5F-448A-D03A-97D9EB71A200}"/>
                </a:ext>
              </a:extLst>
            </p:cNvPr>
            <p:cNvSpPr/>
            <p:nvPr/>
          </p:nvSpPr>
          <p:spPr>
            <a:xfrm>
              <a:off x="1948463" y="2355070"/>
              <a:ext cx="7793855" cy="740138"/>
            </a:xfrm>
            <a:prstGeom prst="rect">
              <a:avLst/>
            </a:prstGeom>
          </p:spPr>
          <p:style>
            <a:lnRef idx="2">
              <a:schemeClr val="accent2">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a:lstStyle/>
            <a:p>
              <a:endParaRPr lang="en-US">
                <a:latin typeface="Arial Nova" panose="020B0504020202020204" pitchFamily="34" charset="0"/>
              </a:endParaRPr>
            </a:p>
          </p:txBody>
        </p:sp>
        <p:sp>
          <p:nvSpPr>
            <p:cNvPr id="15" name="TextBox 14">
              <a:extLst>
                <a:ext uri="{FF2B5EF4-FFF2-40B4-BE49-F238E27FC236}">
                  <a16:creationId xmlns:a16="http://schemas.microsoft.com/office/drawing/2014/main" id="{B296E8B3-62A0-DC29-F141-D5BE2F8AE768}"/>
                </a:ext>
              </a:extLst>
            </p:cNvPr>
            <p:cNvSpPr txBox="1"/>
            <p:nvPr/>
          </p:nvSpPr>
          <p:spPr>
            <a:xfrm>
              <a:off x="1948463" y="2355070"/>
              <a:ext cx="7793855" cy="74013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1222" tIns="187995" rIns="151222" bIns="187995"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Arial Nova" panose="020B0504020202020204" pitchFamily="34" charset="0"/>
                </a:rPr>
                <a:t>Documentation and Recordkeeping</a:t>
              </a:r>
            </a:p>
          </p:txBody>
        </p:sp>
      </p:grpSp>
      <p:grpSp>
        <p:nvGrpSpPr>
          <p:cNvPr id="11" name="Group 10">
            <a:extLst>
              <a:ext uri="{FF2B5EF4-FFF2-40B4-BE49-F238E27FC236}">
                <a16:creationId xmlns:a16="http://schemas.microsoft.com/office/drawing/2014/main" id="{44464608-BF98-BD4A-5F4A-B7BE14A974C1}"/>
              </a:ext>
            </a:extLst>
          </p:cNvPr>
          <p:cNvGrpSpPr/>
          <p:nvPr/>
        </p:nvGrpSpPr>
        <p:grpSpPr>
          <a:xfrm>
            <a:off x="1484310" y="4530042"/>
            <a:ext cx="1948463" cy="740138"/>
            <a:chOff x="0" y="2355070"/>
            <a:chExt cx="1948463" cy="740138"/>
          </a:xfrm>
        </p:grpSpPr>
        <p:sp>
          <p:nvSpPr>
            <p:cNvPr id="12" name="Rectangle 11">
              <a:extLst>
                <a:ext uri="{FF2B5EF4-FFF2-40B4-BE49-F238E27FC236}">
                  <a16:creationId xmlns:a16="http://schemas.microsoft.com/office/drawing/2014/main" id="{C74A82B1-B148-E23C-BB6B-18B549A6EDAE}"/>
                </a:ext>
              </a:extLst>
            </p:cNvPr>
            <p:cNvSpPr/>
            <p:nvPr/>
          </p:nvSpPr>
          <p:spPr>
            <a:xfrm>
              <a:off x="0" y="2355070"/>
              <a:ext cx="1948463" cy="740138"/>
            </a:xfrm>
            <a:prstGeom prst="rect">
              <a:avLst/>
            </a:prstGeom>
          </p:spPr>
          <p:style>
            <a:lnRef idx="2">
              <a:schemeClr val="accent2">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en-US">
                <a:latin typeface="Arial Nova" panose="020B0504020202020204" pitchFamily="34" charset="0"/>
              </a:endParaRPr>
            </a:p>
          </p:txBody>
        </p:sp>
        <p:sp>
          <p:nvSpPr>
            <p:cNvPr id="13" name="TextBox 12">
              <a:extLst>
                <a:ext uri="{FF2B5EF4-FFF2-40B4-BE49-F238E27FC236}">
                  <a16:creationId xmlns:a16="http://schemas.microsoft.com/office/drawing/2014/main" id="{92EAB9EF-16BC-45AB-C8F1-AF715B2F2F76}"/>
                </a:ext>
              </a:extLst>
            </p:cNvPr>
            <p:cNvSpPr txBox="1"/>
            <p:nvPr/>
          </p:nvSpPr>
          <p:spPr>
            <a:xfrm>
              <a:off x="0" y="2355070"/>
              <a:ext cx="1948463" cy="74013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3106" tIns="73109" rIns="103106" bIns="73109"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Arial Nova" panose="020B0504020202020204" pitchFamily="34" charset="0"/>
                </a:rPr>
                <a:t>Four</a:t>
              </a:r>
            </a:p>
          </p:txBody>
        </p:sp>
      </p:grpSp>
    </p:spTree>
    <p:extLst>
      <p:ext uri="{BB962C8B-B14F-4D97-AF65-F5344CB8AC3E}">
        <p14:creationId xmlns:p14="http://schemas.microsoft.com/office/powerpoint/2010/main" val="271551728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09766-3FC2-DD69-2ABE-54ED1B2A9ABD}"/>
              </a:ext>
            </a:extLst>
          </p:cNvPr>
          <p:cNvSpPr>
            <a:spLocks noGrp="1"/>
          </p:cNvSpPr>
          <p:nvPr>
            <p:ph type="title"/>
          </p:nvPr>
        </p:nvSpPr>
        <p:spPr/>
        <p:txBody>
          <a:bodyPr/>
          <a:lstStyle/>
          <a:p>
            <a:r>
              <a:rPr lang="en-US" b="1" dirty="0"/>
              <a:t>SCENARIO 3</a:t>
            </a:r>
          </a:p>
        </p:txBody>
      </p:sp>
      <p:sp>
        <p:nvSpPr>
          <p:cNvPr id="3" name="Content Placeholder 2">
            <a:extLst>
              <a:ext uri="{FF2B5EF4-FFF2-40B4-BE49-F238E27FC236}">
                <a16:creationId xmlns:a16="http://schemas.microsoft.com/office/drawing/2014/main" id="{04CD7A4A-E816-7713-3E04-671AB6EFF491}"/>
              </a:ext>
            </a:extLst>
          </p:cNvPr>
          <p:cNvSpPr>
            <a:spLocks noGrp="1"/>
          </p:cNvSpPr>
          <p:nvPr>
            <p:ph idx="1"/>
          </p:nvPr>
        </p:nvSpPr>
        <p:spPr/>
        <p:txBody>
          <a:bodyPr>
            <a:normAutofit/>
          </a:bodyPr>
          <a:lstStyle/>
          <a:p>
            <a:r>
              <a:rPr lang="en-US" dirty="0"/>
              <a:t>Your institution's student conduct office and student life office meet weekly to discuss student issues and potential issues. In these meetings, you discuss specific students' names for continuity of care and to ensure everyone is on the same page. As a result, you have heard other employees discuss the parties in the case handed to you and some of it seemed to indicate that the Complainant may be dramatic. What should you do?</a:t>
            </a:r>
          </a:p>
        </p:txBody>
      </p:sp>
    </p:spTree>
    <p:extLst>
      <p:ext uri="{BB962C8B-B14F-4D97-AF65-F5344CB8AC3E}">
        <p14:creationId xmlns:p14="http://schemas.microsoft.com/office/powerpoint/2010/main" val="92915229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09766-3FC2-DD69-2ABE-54ED1B2A9ABD}"/>
              </a:ext>
            </a:extLst>
          </p:cNvPr>
          <p:cNvSpPr>
            <a:spLocks noGrp="1"/>
          </p:cNvSpPr>
          <p:nvPr>
            <p:ph type="title"/>
          </p:nvPr>
        </p:nvSpPr>
        <p:spPr/>
        <p:txBody>
          <a:bodyPr/>
          <a:lstStyle/>
          <a:p>
            <a:r>
              <a:rPr lang="en-US" b="1" dirty="0"/>
              <a:t>SCENARIO 4</a:t>
            </a:r>
          </a:p>
        </p:txBody>
      </p:sp>
      <p:sp>
        <p:nvSpPr>
          <p:cNvPr id="3" name="Content Placeholder 2">
            <a:extLst>
              <a:ext uri="{FF2B5EF4-FFF2-40B4-BE49-F238E27FC236}">
                <a16:creationId xmlns:a16="http://schemas.microsoft.com/office/drawing/2014/main" id="{04CD7A4A-E816-7713-3E04-671AB6EFF491}"/>
              </a:ext>
            </a:extLst>
          </p:cNvPr>
          <p:cNvSpPr>
            <a:spLocks noGrp="1"/>
          </p:cNvSpPr>
          <p:nvPr>
            <p:ph idx="1"/>
          </p:nvPr>
        </p:nvSpPr>
        <p:spPr/>
        <p:txBody>
          <a:bodyPr>
            <a:normAutofit/>
          </a:bodyPr>
          <a:lstStyle/>
          <a:p>
            <a:r>
              <a:rPr lang="en-US" dirty="0"/>
              <a:t>You assign Jessica to serve as a Decision-Maker for a particular case. Jessica has served in this role before and has issued five decisions in other cases. A few days later, Jessica contacts you to let you know that one of the witnesses in the current case testified in a prior case. In the prior case, this witness gave inconsistent statements and was often refuted by contradictory documentary evidence. While the prior decision was polite about it, Jessica ultimately found that this person's testimony was not credible. Jessica believes she can set that aside and be impartial in the new case but wanted to alert you to the issue. What should you do?</a:t>
            </a:r>
          </a:p>
        </p:txBody>
      </p:sp>
    </p:spTree>
    <p:extLst>
      <p:ext uri="{BB962C8B-B14F-4D97-AF65-F5344CB8AC3E}">
        <p14:creationId xmlns:p14="http://schemas.microsoft.com/office/powerpoint/2010/main" val="219233821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4F543-6FED-B114-7ECB-0F2201F9225B}"/>
              </a:ext>
            </a:extLst>
          </p:cNvPr>
          <p:cNvSpPr>
            <a:spLocks noGrp="1"/>
          </p:cNvSpPr>
          <p:nvPr>
            <p:ph type="ctrTitle"/>
          </p:nvPr>
        </p:nvSpPr>
        <p:spPr>
          <a:xfrm>
            <a:off x="2474259" y="1380068"/>
            <a:ext cx="9028764" cy="2616199"/>
          </a:xfrm>
        </p:spPr>
        <p:txBody>
          <a:bodyPr/>
          <a:lstStyle/>
          <a:p>
            <a:pPr algn="ctr"/>
            <a:r>
              <a:rPr lang="en-US" b="1" dirty="0"/>
              <a:t>INFORMAL RESOLUTIONS</a:t>
            </a:r>
          </a:p>
        </p:txBody>
      </p:sp>
    </p:spTree>
    <p:extLst>
      <p:ext uri="{BB962C8B-B14F-4D97-AF65-F5344CB8AC3E}">
        <p14:creationId xmlns:p14="http://schemas.microsoft.com/office/powerpoint/2010/main" val="246654640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D2EC5-4577-4A5E-9857-28D7E7E7ADB2}"/>
              </a:ext>
            </a:extLst>
          </p:cNvPr>
          <p:cNvSpPr>
            <a:spLocks noGrp="1"/>
          </p:cNvSpPr>
          <p:nvPr>
            <p:ph type="title"/>
          </p:nvPr>
        </p:nvSpPr>
        <p:spPr/>
        <p:txBody>
          <a:bodyPr>
            <a:normAutofit/>
          </a:bodyPr>
          <a:lstStyle/>
          <a:p>
            <a:r>
              <a:rPr lang="en-US" b="1" dirty="0"/>
              <a:t>WHAT IS AN INFORMAL RESOLUTION?</a:t>
            </a:r>
          </a:p>
        </p:txBody>
      </p:sp>
      <p:sp>
        <p:nvSpPr>
          <p:cNvPr id="3" name="Content Placeholder 2">
            <a:extLst>
              <a:ext uri="{FF2B5EF4-FFF2-40B4-BE49-F238E27FC236}">
                <a16:creationId xmlns:a16="http://schemas.microsoft.com/office/drawing/2014/main" id="{BC6E6243-70A5-4BD1-A13F-F60C66E66928}"/>
              </a:ext>
            </a:extLst>
          </p:cNvPr>
          <p:cNvSpPr>
            <a:spLocks noGrp="1"/>
          </p:cNvSpPr>
          <p:nvPr>
            <p:ph idx="1"/>
          </p:nvPr>
        </p:nvSpPr>
        <p:spPr/>
        <p:txBody>
          <a:bodyPr>
            <a:normAutofit/>
          </a:bodyPr>
          <a:lstStyle/>
          <a:p>
            <a:r>
              <a:rPr lang="en-US" sz="2800" dirty="0"/>
              <a:t>No definition in the regulations.</a:t>
            </a:r>
          </a:p>
          <a:p>
            <a:pPr lvl="1"/>
            <a:r>
              <a:rPr lang="en-US" sz="2800" dirty="0"/>
              <a:t>"unnecessary"</a:t>
            </a:r>
          </a:p>
          <a:p>
            <a:pPr lvl="1"/>
            <a:r>
              <a:rPr lang="en-US" sz="2800" dirty="0"/>
              <a:t>"Informal resolution may encompass a broad range of conflict resolution strategies, including but not limited to arbitration, mediation, or restorative justice."</a:t>
            </a:r>
          </a:p>
        </p:txBody>
      </p:sp>
    </p:spTree>
    <p:extLst>
      <p:ext uri="{BB962C8B-B14F-4D97-AF65-F5344CB8AC3E}">
        <p14:creationId xmlns:p14="http://schemas.microsoft.com/office/powerpoint/2010/main" val="11297564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D2EC5-4577-4A5E-9857-28D7E7E7ADB2}"/>
              </a:ext>
            </a:extLst>
          </p:cNvPr>
          <p:cNvSpPr>
            <a:spLocks noGrp="1"/>
          </p:cNvSpPr>
          <p:nvPr>
            <p:ph type="title"/>
          </p:nvPr>
        </p:nvSpPr>
        <p:spPr/>
        <p:txBody>
          <a:bodyPr>
            <a:normAutofit/>
          </a:bodyPr>
          <a:lstStyle/>
          <a:p>
            <a:r>
              <a:rPr lang="en-US" b="1" dirty="0"/>
              <a:t>INFORMAL RESOLUTION</a:t>
            </a:r>
          </a:p>
        </p:txBody>
      </p:sp>
      <p:sp>
        <p:nvSpPr>
          <p:cNvPr id="3" name="Content Placeholder 2">
            <a:extLst>
              <a:ext uri="{FF2B5EF4-FFF2-40B4-BE49-F238E27FC236}">
                <a16:creationId xmlns:a16="http://schemas.microsoft.com/office/drawing/2014/main" id="{BC6E6243-70A5-4BD1-A13F-F60C66E66928}"/>
              </a:ext>
            </a:extLst>
          </p:cNvPr>
          <p:cNvSpPr>
            <a:spLocks noGrp="1"/>
          </p:cNvSpPr>
          <p:nvPr>
            <p:ph idx="1"/>
          </p:nvPr>
        </p:nvSpPr>
        <p:spPr/>
        <p:txBody>
          <a:bodyPr>
            <a:normAutofit/>
          </a:bodyPr>
          <a:lstStyle/>
          <a:p>
            <a:r>
              <a:rPr lang="en-US" sz="2800" dirty="0"/>
              <a:t>Informal resolution may not be used for a student's allegations against a College employee.</a:t>
            </a:r>
          </a:p>
          <a:p>
            <a:pPr marL="0" indent="0">
              <a:buNone/>
            </a:pPr>
            <a:endParaRPr lang="en-US" sz="2800" dirty="0"/>
          </a:p>
          <a:p>
            <a:r>
              <a:rPr lang="en-US" sz="2800" dirty="0"/>
              <a:t>Voluntary – parties must provide written consent.</a:t>
            </a:r>
          </a:p>
          <a:p>
            <a:pPr marL="0" indent="0">
              <a:buNone/>
            </a:pPr>
            <a:endParaRPr lang="en-US" sz="2800" dirty="0"/>
          </a:p>
          <a:p>
            <a:r>
              <a:rPr lang="en-US" sz="2800" dirty="0"/>
              <a:t>Independent, neutral person facilitates informal resolution (not the Title IX Coordinator).</a:t>
            </a:r>
          </a:p>
          <a:p>
            <a:pPr marL="0" indent="0">
              <a:buNone/>
            </a:pPr>
            <a:endParaRPr lang="en-US" sz="2800" dirty="0"/>
          </a:p>
          <a:p>
            <a:r>
              <a:rPr lang="en-US" sz="2800" dirty="0"/>
              <a:t>Process may end at any time prior to resolution agreement.</a:t>
            </a:r>
          </a:p>
        </p:txBody>
      </p:sp>
    </p:spTree>
    <p:extLst>
      <p:ext uri="{BB962C8B-B14F-4D97-AF65-F5344CB8AC3E}">
        <p14:creationId xmlns:p14="http://schemas.microsoft.com/office/powerpoint/2010/main" val="269533660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D2EC5-4577-4A5E-9857-28D7E7E7ADB2}"/>
              </a:ext>
            </a:extLst>
          </p:cNvPr>
          <p:cNvSpPr>
            <a:spLocks noGrp="1"/>
          </p:cNvSpPr>
          <p:nvPr>
            <p:ph type="title"/>
          </p:nvPr>
        </p:nvSpPr>
        <p:spPr/>
        <p:txBody>
          <a:bodyPr>
            <a:normAutofit/>
          </a:bodyPr>
          <a:lstStyle/>
          <a:p>
            <a:r>
              <a:rPr lang="en-US" b="1" dirty="0"/>
              <a:t>INFORMAL RESOLUTION</a:t>
            </a:r>
          </a:p>
        </p:txBody>
      </p:sp>
      <p:sp>
        <p:nvSpPr>
          <p:cNvPr id="3" name="Content Placeholder 2">
            <a:extLst>
              <a:ext uri="{FF2B5EF4-FFF2-40B4-BE49-F238E27FC236}">
                <a16:creationId xmlns:a16="http://schemas.microsoft.com/office/drawing/2014/main" id="{BC6E6243-70A5-4BD1-A13F-F60C66E66928}"/>
              </a:ext>
            </a:extLst>
          </p:cNvPr>
          <p:cNvSpPr>
            <a:spLocks noGrp="1"/>
          </p:cNvSpPr>
          <p:nvPr>
            <p:ph idx="1"/>
          </p:nvPr>
        </p:nvSpPr>
        <p:spPr/>
        <p:txBody>
          <a:bodyPr/>
          <a:lstStyle/>
          <a:p>
            <a:r>
              <a:rPr lang="en-US" sz="2800" dirty="0"/>
              <a:t>Title IX Coordinator provides notice to parties of:</a:t>
            </a:r>
          </a:p>
          <a:p>
            <a:pPr lvl="1"/>
            <a:r>
              <a:rPr lang="en-US" sz="2800" dirty="0"/>
              <a:t>Allegations of sexual harassment;</a:t>
            </a:r>
          </a:p>
          <a:p>
            <a:pPr lvl="1"/>
            <a:r>
              <a:rPr lang="en-US" sz="2800" dirty="0"/>
              <a:t>Requirements of the informal resolution process; and</a:t>
            </a:r>
          </a:p>
          <a:p>
            <a:pPr lvl="1"/>
            <a:r>
              <a:rPr lang="en-US" sz="2800" dirty="0"/>
              <a:t>Potential outcomes resulting from participating in the informal resolution process. </a:t>
            </a:r>
          </a:p>
          <a:p>
            <a:pPr marL="457200" lvl="1" indent="0">
              <a:buNone/>
            </a:pPr>
            <a:endParaRPr lang="en-US" sz="2800" dirty="0"/>
          </a:p>
          <a:p>
            <a:r>
              <a:rPr lang="en-US" sz="2800" dirty="0"/>
              <a:t>Resolution is concluded only when all parties have signed a written agreement.</a:t>
            </a:r>
          </a:p>
          <a:p>
            <a:pPr lvl="1"/>
            <a:r>
              <a:rPr lang="en-US" sz="2800" dirty="0"/>
              <a:t>Agreement is non-revocable and non-appealable. </a:t>
            </a:r>
          </a:p>
          <a:p>
            <a:pPr marL="457200" lvl="1" indent="0">
              <a:buNone/>
            </a:pPr>
            <a:endParaRPr lang="en-US" sz="2800" dirty="0"/>
          </a:p>
        </p:txBody>
      </p:sp>
    </p:spTree>
    <p:extLst>
      <p:ext uri="{BB962C8B-B14F-4D97-AF65-F5344CB8AC3E}">
        <p14:creationId xmlns:p14="http://schemas.microsoft.com/office/powerpoint/2010/main" val="223436140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4F543-6FED-B114-7ECB-0F2201F9225B}"/>
              </a:ext>
            </a:extLst>
          </p:cNvPr>
          <p:cNvSpPr>
            <a:spLocks noGrp="1"/>
          </p:cNvSpPr>
          <p:nvPr>
            <p:ph type="ctrTitle"/>
          </p:nvPr>
        </p:nvSpPr>
        <p:spPr>
          <a:xfrm>
            <a:off x="2474259" y="1380068"/>
            <a:ext cx="9028764" cy="2616199"/>
          </a:xfrm>
        </p:spPr>
        <p:txBody>
          <a:bodyPr/>
          <a:lstStyle/>
          <a:p>
            <a:pPr algn="ctr"/>
            <a:r>
              <a:rPr lang="en-US" b="1" dirty="0"/>
              <a:t>MAKING SUPPORTIVE MEASURES COUNT</a:t>
            </a:r>
          </a:p>
        </p:txBody>
      </p:sp>
    </p:spTree>
    <p:extLst>
      <p:ext uri="{BB962C8B-B14F-4D97-AF65-F5344CB8AC3E}">
        <p14:creationId xmlns:p14="http://schemas.microsoft.com/office/powerpoint/2010/main" val="221889213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641F3-13D1-A856-2D26-3F5B8005A1B4}"/>
              </a:ext>
            </a:extLst>
          </p:cNvPr>
          <p:cNvSpPr>
            <a:spLocks noGrp="1"/>
          </p:cNvSpPr>
          <p:nvPr>
            <p:ph type="title"/>
          </p:nvPr>
        </p:nvSpPr>
        <p:spPr/>
        <p:txBody>
          <a:bodyPr/>
          <a:lstStyle/>
          <a:p>
            <a:r>
              <a:rPr lang="en-US" b="1" dirty="0"/>
              <a:t>DEFINING SUPPORTIVE MEASURES</a:t>
            </a:r>
          </a:p>
        </p:txBody>
      </p:sp>
      <p:sp>
        <p:nvSpPr>
          <p:cNvPr id="3" name="Content Placeholder 2">
            <a:extLst>
              <a:ext uri="{FF2B5EF4-FFF2-40B4-BE49-F238E27FC236}">
                <a16:creationId xmlns:a16="http://schemas.microsoft.com/office/drawing/2014/main" id="{B8CA03F2-AF75-5A7A-A35E-D0469B8C6CBF}"/>
              </a:ext>
            </a:extLst>
          </p:cNvPr>
          <p:cNvSpPr>
            <a:spLocks noGrp="1"/>
          </p:cNvSpPr>
          <p:nvPr>
            <p:ph idx="1"/>
          </p:nvPr>
        </p:nvSpPr>
        <p:spPr/>
        <p:txBody>
          <a:bodyPr/>
          <a:lstStyle/>
          <a:p>
            <a:r>
              <a:rPr lang="en-US" dirty="0"/>
              <a:t>Non-disciplinary, non-punitive individualized services offered as appropriate, as reasonably available, and without fee or charge to the Parties.</a:t>
            </a:r>
          </a:p>
          <a:p>
            <a:pPr marL="0" indent="0">
              <a:buNone/>
            </a:pPr>
            <a:endParaRPr lang="en-US" dirty="0"/>
          </a:p>
          <a:p>
            <a:r>
              <a:rPr lang="en-US" dirty="0"/>
              <a:t>Available with or without the filing of a Formal Complaint.</a:t>
            </a:r>
          </a:p>
          <a:p>
            <a:pPr marL="0" indent="0">
              <a:buNone/>
            </a:pPr>
            <a:endParaRPr lang="en-US" dirty="0"/>
          </a:p>
          <a:p>
            <a:r>
              <a:rPr lang="en-US" dirty="0"/>
              <a:t>Designed to restore or preserve equal access to a College's education program or activity without unreasonably burdening the other Party; protect the safety of all parties and the educational environment; and deter sexual harassment.</a:t>
            </a:r>
          </a:p>
        </p:txBody>
      </p:sp>
    </p:spTree>
    <p:extLst>
      <p:ext uri="{BB962C8B-B14F-4D97-AF65-F5344CB8AC3E}">
        <p14:creationId xmlns:p14="http://schemas.microsoft.com/office/powerpoint/2010/main" val="148230254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22FF0-347E-5A17-9C96-98890C98217D}"/>
              </a:ext>
            </a:extLst>
          </p:cNvPr>
          <p:cNvSpPr>
            <a:spLocks noGrp="1"/>
          </p:cNvSpPr>
          <p:nvPr>
            <p:ph type="title"/>
          </p:nvPr>
        </p:nvSpPr>
        <p:spPr/>
        <p:txBody>
          <a:bodyPr/>
          <a:lstStyle/>
          <a:p>
            <a:r>
              <a:rPr lang="en-US" b="1" dirty="0"/>
              <a:t>GUIDING PRINCIPLES</a:t>
            </a:r>
          </a:p>
        </p:txBody>
      </p:sp>
      <p:graphicFrame>
        <p:nvGraphicFramePr>
          <p:cNvPr id="5" name="Content Placeholder 2">
            <a:extLst>
              <a:ext uri="{FF2B5EF4-FFF2-40B4-BE49-F238E27FC236}">
                <a16:creationId xmlns:a16="http://schemas.microsoft.com/office/drawing/2014/main" id="{9ED98136-B019-4ED1-EADD-DCA4B99180D1}"/>
              </a:ext>
            </a:extLst>
          </p:cNvPr>
          <p:cNvGraphicFramePr>
            <a:graphicFrameLocks noGrp="1"/>
          </p:cNvGraphicFramePr>
          <p:nvPr>
            <p:ph idx="1"/>
            <p:extLst>
              <p:ext uri="{D42A27DB-BD31-4B8C-83A1-F6EECF244321}">
                <p14:modId xmlns:p14="http://schemas.microsoft.com/office/powerpoint/2010/main" val="1739778620"/>
              </p:ext>
            </p:extLst>
          </p:nvPr>
        </p:nvGraphicFramePr>
        <p:xfrm>
          <a:off x="1484310" y="1669774"/>
          <a:ext cx="10018713" cy="43152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6630542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0F9BA-B549-6136-E359-F49378FD3FEA}"/>
              </a:ext>
            </a:extLst>
          </p:cNvPr>
          <p:cNvSpPr>
            <a:spLocks noGrp="1"/>
          </p:cNvSpPr>
          <p:nvPr>
            <p:ph type="title"/>
          </p:nvPr>
        </p:nvSpPr>
        <p:spPr/>
        <p:txBody>
          <a:bodyPr>
            <a:normAutofit fontScale="90000"/>
          </a:bodyPr>
          <a:lstStyle/>
          <a:p>
            <a:r>
              <a:rPr lang="en-US" b="1" dirty="0"/>
              <a:t>CATEGORIES OF SUPPORTIVE MEASURES</a:t>
            </a:r>
          </a:p>
        </p:txBody>
      </p:sp>
      <p:grpSp>
        <p:nvGrpSpPr>
          <p:cNvPr id="4" name="Group 3">
            <a:extLst>
              <a:ext uri="{FF2B5EF4-FFF2-40B4-BE49-F238E27FC236}">
                <a16:creationId xmlns:a16="http://schemas.microsoft.com/office/drawing/2014/main" id="{683F93AE-2A93-318A-E358-E696A474F565}"/>
              </a:ext>
            </a:extLst>
          </p:cNvPr>
          <p:cNvGrpSpPr/>
          <p:nvPr/>
        </p:nvGrpSpPr>
        <p:grpSpPr>
          <a:xfrm>
            <a:off x="2977320" y="1595783"/>
            <a:ext cx="6237359" cy="575639"/>
            <a:chOff x="0" y="61045"/>
            <a:chExt cx="6237359" cy="575639"/>
          </a:xfrm>
        </p:grpSpPr>
        <p:sp>
          <p:nvSpPr>
            <p:cNvPr id="23" name="Rectangle: Rounded Corners 22">
              <a:extLst>
                <a:ext uri="{FF2B5EF4-FFF2-40B4-BE49-F238E27FC236}">
                  <a16:creationId xmlns:a16="http://schemas.microsoft.com/office/drawing/2014/main" id="{E3EE8C64-B2DF-9351-DB19-54568A56E605}"/>
                </a:ext>
              </a:extLst>
            </p:cNvPr>
            <p:cNvSpPr/>
            <p:nvPr/>
          </p:nvSpPr>
          <p:spPr>
            <a:xfrm>
              <a:off x="0" y="61045"/>
              <a:ext cx="6237359" cy="575639"/>
            </a:xfrm>
            <a:prstGeom prst="roundRect">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a:lstStyle/>
            <a:p>
              <a:endParaRPr lang="en-US">
                <a:latin typeface="Arial Nova" panose="020B0504020202020204" pitchFamily="34" charset="0"/>
              </a:endParaRPr>
            </a:p>
          </p:txBody>
        </p:sp>
        <p:sp>
          <p:nvSpPr>
            <p:cNvPr id="24" name="Rectangle: Rounded Corners 4">
              <a:extLst>
                <a:ext uri="{FF2B5EF4-FFF2-40B4-BE49-F238E27FC236}">
                  <a16:creationId xmlns:a16="http://schemas.microsoft.com/office/drawing/2014/main" id="{FC4D0383-FA84-15D2-3E44-A4566DB10A41}"/>
                </a:ext>
              </a:extLst>
            </p:cNvPr>
            <p:cNvSpPr txBox="1"/>
            <p:nvPr/>
          </p:nvSpPr>
          <p:spPr>
            <a:xfrm>
              <a:off x="28100" y="89145"/>
              <a:ext cx="6181159" cy="51943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latin typeface="Arial Nova" panose="020B0504020202020204" pitchFamily="34" charset="0"/>
                </a:rPr>
                <a:t>Physical safety</a:t>
              </a:r>
            </a:p>
          </p:txBody>
        </p:sp>
      </p:grpSp>
      <p:grpSp>
        <p:nvGrpSpPr>
          <p:cNvPr id="5" name="Group 4">
            <a:extLst>
              <a:ext uri="{FF2B5EF4-FFF2-40B4-BE49-F238E27FC236}">
                <a16:creationId xmlns:a16="http://schemas.microsoft.com/office/drawing/2014/main" id="{7618CC49-2C28-D93B-6A66-7A417B1BD8A4}"/>
              </a:ext>
            </a:extLst>
          </p:cNvPr>
          <p:cNvGrpSpPr/>
          <p:nvPr/>
        </p:nvGrpSpPr>
        <p:grpSpPr>
          <a:xfrm>
            <a:off x="2977320" y="2240543"/>
            <a:ext cx="6237359" cy="575639"/>
            <a:chOff x="0" y="705805"/>
            <a:chExt cx="6237359" cy="575639"/>
          </a:xfrm>
        </p:grpSpPr>
        <p:sp>
          <p:nvSpPr>
            <p:cNvPr id="21" name="Rectangle: Rounded Corners 20">
              <a:extLst>
                <a:ext uri="{FF2B5EF4-FFF2-40B4-BE49-F238E27FC236}">
                  <a16:creationId xmlns:a16="http://schemas.microsoft.com/office/drawing/2014/main" id="{ADF883D4-CB5F-352E-0366-FA8A968B7F4B}"/>
                </a:ext>
              </a:extLst>
            </p:cNvPr>
            <p:cNvSpPr/>
            <p:nvPr/>
          </p:nvSpPr>
          <p:spPr>
            <a:xfrm>
              <a:off x="0" y="705805"/>
              <a:ext cx="6237359" cy="575639"/>
            </a:xfrm>
            <a:prstGeom prst="roundRect">
              <a:avLst/>
            </a:prstGeom>
          </p:spPr>
          <p:style>
            <a:lnRef idx="2">
              <a:schemeClr val="lt1">
                <a:hueOff val="0"/>
                <a:satOff val="0"/>
                <a:lumOff val="0"/>
                <a:alphaOff val="0"/>
              </a:schemeClr>
            </a:lnRef>
            <a:fillRef idx="1">
              <a:schemeClr val="accent5">
                <a:hueOff val="0"/>
                <a:satOff val="0"/>
                <a:lumOff val="-6209"/>
                <a:alphaOff val="0"/>
              </a:schemeClr>
            </a:fillRef>
            <a:effectRef idx="0">
              <a:schemeClr val="accent5">
                <a:hueOff val="0"/>
                <a:satOff val="0"/>
                <a:lumOff val="-6209"/>
                <a:alphaOff val="0"/>
              </a:schemeClr>
            </a:effectRef>
            <a:fontRef idx="minor">
              <a:schemeClr val="lt1"/>
            </a:fontRef>
          </p:style>
          <p:txBody>
            <a:bodyPr/>
            <a:lstStyle/>
            <a:p>
              <a:endParaRPr lang="en-US">
                <a:latin typeface="Arial Nova" panose="020B0504020202020204" pitchFamily="34" charset="0"/>
              </a:endParaRPr>
            </a:p>
          </p:txBody>
        </p:sp>
        <p:sp>
          <p:nvSpPr>
            <p:cNvPr id="22" name="Rectangle: Rounded Corners 6">
              <a:extLst>
                <a:ext uri="{FF2B5EF4-FFF2-40B4-BE49-F238E27FC236}">
                  <a16:creationId xmlns:a16="http://schemas.microsoft.com/office/drawing/2014/main" id="{36ACF371-0508-9B40-88D6-3F03CAB739C1}"/>
                </a:ext>
              </a:extLst>
            </p:cNvPr>
            <p:cNvSpPr txBox="1"/>
            <p:nvPr/>
          </p:nvSpPr>
          <p:spPr>
            <a:xfrm>
              <a:off x="28100" y="733905"/>
              <a:ext cx="6181159" cy="51943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latin typeface="Arial Nova" panose="020B0504020202020204" pitchFamily="34" charset="0"/>
                </a:rPr>
                <a:t>Mental well-being</a:t>
              </a:r>
            </a:p>
          </p:txBody>
        </p:sp>
      </p:grpSp>
      <p:grpSp>
        <p:nvGrpSpPr>
          <p:cNvPr id="6" name="Group 5">
            <a:extLst>
              <a:ext uri="{FF2B5EF4-FFF2-40B4-BE49-F238E27FC236}">
                <a16:creationId xmlns:a16="http://schemas.microsoft.com/office/drawing/2014/main" id="{012B66CB-F66D-EAB5-5905-56D9E76C15D0}"/>
              </a:ext>
            </a:extLst>
          </p:cNvPr>
          <p:cNvGrpSpPr/>
          <p:nvPr/>
        </p:nvGrpSpPr>
        <p:grpSpPr>
          <a:xfrm>
            <a:off x="2977320" y="2885303"/>
            <a:ext cx="6237359" cy="575639"/>
            <a:chOff x="0" y="1350565"/>
            <a:chExt cx="6237359" cy="575639"/>
          </a:xfrm>
        </p:grpSpPr>
        <p:sp>
          <p:nvSpPr>
            <p:cNvPr id="19" name="Rectangle: Rounded Corners 18">
              <a:extLst>
                <a:ext uri="{FF2B5EF4-FFF2-40B4-BE49-F238E27FC236}">
                  <a16:creationId xmlns:a16="http://schemas.microsoft.com/office/drawing/2014/main" id="{F68AC148-2BD9-ECC6-878E-E6DD4CFFCC8B}"/>
                </a:ext>
              </a:extLst>
            </p:cNvPr>
            <p:cNvSpPr/>
            <p:nvPr/>
          </p:nvSpPr>
          <p:spPr>
            <a:xfrm>
              <a:off x="0" y="1350565"/>
              <a:ext cx="6237359" cy="575639"/>
            </a:xfrm>
            <a:prstGeom prst="roundRect">
              <a:avLst/>
            </a:prstGeom>
          </p:spPr>
          <p:style>
            <a:lnRef idx="2">
              <a:schemeClr val="lt1">
                <a:hueOff val="0"/>
                <a:satOff val="0"/>
                <a:lumOff val="0"/>
                <a:alphaOff val="0"/>
              </a:schemeClr>
            </a:lnRef>
            <a:fillRef idx="1">
              <a:schemeClr val="accent5">
                <a:hueOff val="0"/>
                <a:satOff val="0"/>
                <a:lumOff val="-12419"/>
                <a:alphaOff val="0"/>
              </a:schemeClr>
            </a:fillRef>
            <a:effectRef idx="0">
              <a:schemeClr val="accent5">
                <a:hueOff val="0"/>
                <a:satOff val="0"/>
                <a:lumOff val="-12419"/>
                <a:alphaOff val="0"/>
              </a:schemeClr>
            </a:effectRef>
            <a:fontRef idx="minor">
              <a:schemeClr val="lt1"/>
            </a:fontRef>
          </p:style>
          <p:txBody>
            <a:bodyPr/>
            <a:lstStyle/>
            <a:p>
              <a:endParaRPr lang="en-US">
                <a:latin typeface="Arial Nova" panose="020B0504020202020204" pitchFamily="34" charset="0"/>
              </a:endParaRPr>
            </a:p>
          </p:txBody>
        </p:sp>
        <p:sp>
          <p:nvSpPr>
            <p:cNvPr id="20" name="Rectangle: Rounded Corners 8">
              <a:extLst>
                <a:ext uri="{FF2B5EF4-FFF2-40B4-BE49-F238E27FC236}">
                  <a16:creationId xmlns:a16="http://schemas.microsoft.com/office/drawing/2014/main" id="{D01DE4E8-5953-E586-67E7-F60BF99051E3}"/>
                </a:ext>
              </a:extLst>
            </p:cNvPr>
            <p:cNvSpPr txBox="1"/>
            <p:nvPr/>
          </p:nvSpPr>
          <p:spPr>
            <a:xfrm>
              <a:off x="28100" y="1378665"/>
              <a:ext cx="6181159" cy="51943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latin typeface="Arial Nova" panose="020B0504020202020204" pitchFamily="34" charset="0"/>
                </a:rPr>
                <a:t>Academic</a:t>
              </a:r>
            </a:p>
          </p:txBody>
        </p:sp>
      </p:grpSp>
      <p:grpSp>
        <p:nvGrpSpPr>
          <p:cNvPr id="7" name="Group 6">
            <a:extLst>
              <a:ext uri="{FF2B5EF4-FFF2-40B4-BE49-F238E27FC236}">
                <a16:creationId xmlns:a16="http://schemas.microsoft.com/office/drawing/2014/main" id="{15ECB041-0A70-B95B-BEA9-BF719B67BAD4}"/>
              </a:ext>
            </a:extLst>
          </p:cNvPr>
          <p:cNvGrpSpPr/>
          <p:nvPr/>
        </p:nvGrpSpPr>
        <p:grpSpPr>
          <a:xfrm>
            <a:off x="2977320" y="3530063"/>
            <a:ext cx="6237359" cy="575639"/>
            <a:chOff x="0" y="1995325"/>
            <a:chExt cx="6237359" cy="575639"/>
          </a:xfrm>
        </p:grpSpPr>
        <p:sp>
          <p:nvSpPr>
            <p:cNvPr id="17" name="Rectangle: Rounded Corners 16">
              <a:extLst>
                <a:ext uri="{FF2B5EF4-FFF2-40B4-BE49-F238E27FC236}">
                  <a16:creationId xmlns:a16="http://schemas.microsoft.com/office/drawing/2014/main" id="{F776A7FA-5981-BB73-99E2-420094C480D3}"/>
                </a:ext>
              </a:extLst>
            </p:cNvPr>
            <p:cNvSpPr/>
            <p:nvPr/>
          </p:nvSpPr>
          <p:spPr>
            <a:xfrm>
              <a:off x="0" y="1995325"/>
              <a:ext cx="6237359" cy="575639"/>
            </a:xfrm>
            <a:prstGeom prst="roundRect">
              <a:avLst/>
            </a:prstGeom>
          </p:spPr>
          <p:style>
            <a:lnRef idx="2">
              <a:schemeClr val="lt1">
                <a:hueOff val="0"/>
                <a:satOff val="0"/>
                <a:lumOff val="0"/>
                <a:alphaOff val="0"/>
              </a:schemeClr>
            </a:lnRef>
            <a:fillRef idx="1">
              <a:schemeClr val="accent5">
                <a:hueOff val="0"/>
                <a:satOff val="0"/>
                <a:lumOff val="-18628"/>
                <a:alphaOff val="0"/>
              </a:schemeClr>
            </a:fillRef>
            <a:effectRef idx="0">
              <a:schemeClr val="accent5">
                <a:hueOff val="0"/>
                <a:satOff val="0"/>
                <a:lumOff val="-18628"/>
                <a:alphaOff val="0"/>
              </a:schemeClr>
            </a:effectRef>
            <a:fontRef idx="minor">
              <a:schemeClr val="lt1"/>
            </a:fontRef>
          </p:style>
          <p:txBody>
            <a:bodyPr/>
            <a:lstStyle/>
            <a:p>
              <a:endParaRPr lang="en-US">
                <a:latin typeface="Arial Nova" panose="020B0504020202020204" pitchFamily="34" charset="0"/>
              </a:endParaRPr>
            </a:p>
          </p:txBody>
        </p:sp>
        <p:sp>
          <p:nvSpPr>
            <p:cNvPr id="18" name="Rectangle: Rounded Corners 10">
              <a:extLst>
                <a:ext uri="{FF2B5EF4-FFF2-40B4-BE49-F238E27FC236}">
                  <a16:creationId xmlns:a16="http://schemas.microsoft.com/office/drawing/2014/main" id="{7DBDD16C-2407-4C30-9E48-9287302367C9}"/>
                </a:ext>
              </a:extLst>
            </p:cNvPr>
            <p:cNvSpPr txBox="1"/>
            <p:nvPr/>
          </p:nvSpPr>
          <p:spPr>
            <a:xfrm>
              <a:off x="28100" y="2023425"/>
              <a:ext cx="6181159" cy="51943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latin typeface="Arial Nova" panose="020B0504020202020204" pitchFamily="34" charset="0"/>
                </a:rPr>
                <a:t>Housing</a:t>
              </a:r>
            </a:p>
          </p:txBody>
        </p:sp>
      </p:grpSp>
      <p:grpSp>
        <p:nvGrpSpPr>
          <p:cNvPr id="8" name="Group 7">
            <a:extLst>
              <a:ext uri="{FF2B5EF4-FFF2-40B4-BE49-F238E27FC236}">
                <a16:creationId xmlns:a16="http://schemas.microsoft.com/office/drawing/2014/main" id="{BB8477F4-B9EA-2C20-900E-6A5A118F40C7}"/>
              </a:ext>
            </a:extLst>
          </p:cNvPr>
          <p:cNvGrpSpPr/>
          <p:nvPr/>
        </p:nvGrpSpPr>
        <p:grpSpPr>
          <a:xfrm>
            <a:off x="2977320" y="4174823"/>
            <a:ext cx="6237359" cy="575639"/>
            <a:chOff x="0" y="2640085"/>
            <a:chExt cx="6237359" cy="575639"/>
          </a:xfrm>
        </p:grpSpPr>
        <p:sp>
          <p:nvSpPr>
            <p:cNvPr id="15" name="Rectangle: Rounded Corners 14">
              <a:extLst>
                <a:ext uri="{FF2B5EF4-FFF2-40B4-BE49-F238E27FC236}">
                  <a16:creationId xmlns:a16="http://schemas.microsoft.com/office/drawing/2014/main" id="{A8A045C9-855C-4F21-072A-81C82E220439}"/>
                </a:ext>
              </a:extLst>
            </p:cNvPr>
            <p:cNvSpPr/>
            <p:nvPr/>
          </p:nvSpPr>
          <p:spPr>
            <a:xfrm>
              <a:off x="0" y="2640085"/>
              <a:ext cx="6237359" cy="575639"/>
            </a:xfrm>
            <a:prstGeom prst="roundRect">
              <a:avLst/>
            </a:prstGeom>
          </p:spPr>
          <p:style>
            <a:lnRef idx="2">
              <a:schemeClr val="lt1">
                <a:hueOff val="0"/>
                <a:satOff val="0"/>
                <a:lumOff val="0"/>
                <a:alphaOff val="0"/>
              </a:schemeClr>
            </a:lnRef>
            <a:fillRef idx="1">
              <a:schemeClr val="accent5">
                <a:hueOff val="0"/>
                <a:satOff val="0"/>
                <a:lumOff val="-24837"/>
                <a:alphaOff val="0"/>
              </a:schemeClr>
            </a:fillRef>
            <a:effectRef idx="0">
              <a:schemeClr val="accent5">
                <a:hueOff val="0"/>
                <a:satOff val="0"/>
                <a:lumOff val="-24837"/>
                <a:alphaOff val="0"/>
              </a:schemeClr>
            </a:effectRef>
            <a:fontRef idx="minor">
              <a:schemeClr val="lt1"/>
            </a:fontRef>
          </p:style>
          <p:txBody>
            <a:bodyPr/>
            <a:lstStyle/>
            <a:p>
              <a:endParaRPr lang="en-US">
                <a:latin typeface="Arial Nova" panose="020B0504020202020204" pitchFamily="34" charset="0"/>
              </a:endParaRPr>
            </a:p>
          </p:txBody>
        </p:sp>
        <p:sp>
          <p:nvSpPr>
            <p:cNvPr id="16" name="Rectangle: Rounded Corners 12">
              <a:extLst>
                <a:ext uri="{FF2B5EF4-FFF2-40B4-BE49-F238E27FC236}">
                  <a16:creationId xmlns:a16="http://schemas.microsoft.com/office/drawing/2014/main" id="{D12E39F1-6551-D53D-419C-916BD48FA9C9}"/>
                </a:ext>
              </a:extLst>
            </p:cNvPr>
            <p:cNvSpPr txBox="1"/>
            <p:nvPr/>
          </p:nvSpPr>
          <p:spPr>
            <a:xfrm>
              <a:off x="28100" y="2668185"/>
              <a:ext cx="6181159" cy="51943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latin typeface="Arial Nova" panose="020B0504020202020204" pitchFamily="34" charset="0"/>
                </a:rPr>
                <a:t>Employment</a:t>
              </a:r>
            </a:p>
          </p:txBody>
        </p:sp>
      </p:grpSp>
      <p:grpSp>
        <p:nvGrpSpPr>
          <p:cNvPr id="9" name="Group 8">
            <a:extLst>
              <a:ext uri="{FF2B5EF4-FFF2-40B4-BE49-F238E27FC236}">
                <a16:creationId xmlns:a16="http://schemas.microsoft.com/office/drawing/2014/main" id="{A6E12DEE-DB5A-58C9-7AE2-80FFE3C98367}"/>
              </a:ext>
            </a:extLst>
          </p:cNvPr>
          <p:cNvGrpSpPr/>
          <p:nvPr/>
        </p:nvGrpSpPr>
        <p:grpSpPr>
          <a:xfrm>
            <a:off x="2977320" y="4819583"/>
            <a:ext cx="6237359" cy="575639"/>
            <a:chOff x="0" y="3284845"/>
            <a:chExt cx="6237359" cy="575639"/>
          </a:xfrm>
        </p:grpSpPr>
        <p:sp>
          <p:nvSpPr>
            <p:cNvPr id="13" name="Rectangle: Rounded Corners 12">
              <a:extLst>
                <a:ext uri="{FF2B5EF4-FFF2-40B4-BE49-F238E27FC236}">
                  <a16:creationId xmlns:a16="http://schemas.microsoft.com/office/drawing/2014/main" id="{7A1B85EF-04E0-8BDD-0C86-D21FF24D570B}"/>
                </a:ext>
              </a:extLst>
            </p:cNvPr>
            <p:cNvSpPr/>
            <p:nvPr/>
          </p:nvSpPr>
          <p:spPr>
            <a:xfrm>
              <a:off x="0" y="3284845"/>
              <a:ext cx="6237359" cy="575639"/>
            </a:xfrm>
            <a:prstGeom prst="roundRect">
              <a:avLst/>
            </a:prstGeom>
          </p:spPr>
          <p:style>
            <a:lnRef idx="2">
              <a:schemeClr val="lt1">
                <a:hueOff val="0"/>
                <a:satOff val="0"/>
                <a:lumOff val="0"/>
                <a:alphaOff val="0"/>
              </a:schemeClr>
            </a:lnRef>
            <a:fillRef idx="1">
              <a:schemeClr val="accent5">
                <a:hueOff val="0"/>
                <a:satOff val="0"/>
                <a:lumOff val="-31047"/>
                <a:alphaOff val="0"/>
              </a:schemeClr>
            </a:fillRef>
            <a:effectRef idx="0">
              <a:schemeClr val="accent5">
                <a:hueOff val="0"/>
                <a:satOff val="0"/>
                <a:lumOff val="-31047"/>
                <a:alphaOff val="0"/>
              </a:schemeClr>
            </a:effectRef>
            <a:fontRef idx="minor">
              <a:schemeClr val="lt1"/>
            </a:fontRef>
          </p:style>
          <p:txBody>
            <a:bodyPr/>
            <a:lstStyle/>
            <a:p>
              <a:endParaRPr lang="en-US">
                <a:latin typeface="Arial Nova" panose="020B0504020202020204" pitchFamily="34" charset="0"/>
              </a:endParaRPr>
            </a:p>
          </p:txBody>
        </p:sp>
        <p:sp>
          <p:nvSpPr>
            <p:cNvPr id="14" name="Rectangle: Rounded Corners 14">
              <a:extLst>
                <a:ext uri="{FF2B5EF4-FFF2-40B4-BE49-F238E27FC236}">
                  <a16:creationId xmlns:a16="http://schemas.microsoft.com/office/drawing/2014/main" id="{68A1A095-7207-AF28-674E-D1508E851C51}"/>
                </a:ext>
              </a:extLst>
            </p:cNvPr>
            <p:cNvSpPr txBox="1"/>
            <p:nvPr/>
          </p:nvSpPr>
          <p:spPr>
            <a:xfrm>
              <a:off x="28100" y="3312945"/>
              <a:ext cx="6181159" cy="51943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latin typeface="Arial Nova" panose="020B0504020202020204" pitchFamily="34" charset="0"/>
                </a:rPr>
                <a:t>Extracurricular</a:t>
              </a:r>
            </a:p>
          </p:txBody>
        </p:sp>
      </p:grpSp>
      <p:grpSp>
        <p:nvGrpSpPr>
          <p:cNvPr id="10" name="Group 9">
            <a:extLst>
              <a:ext uri="{FF2B5EF4-FFF2-40B4-BE49-F238E27FC236}">
                <a16:creationId xmlns:a16="http://schemas.microsoft.com/office/drawing/2014/main" id="{64046E1F-3D63-F70E-AA51-AB93003AF452}"/>
              </a:ext>
            </a:extLst>
          </p:cNvPr>
          <p:cNvGrpSpPr/>
          <p:nvPr/>
        </p:nvGrpSpPr>
        <p:grpSpPr>
          <a:xfrm>
            <a:off x="2977320" y="5464343"/>
            <a:ext cx="6237359" cy="575639"/>
            <a:chOff x="0" y="3929605"/>
            <a:chExt cx="6237359" cy="575639"/>
          </a:xfrm>
        </p:grpSpPr>
        <p:sp>
          <p:nvSpPr>
            <p:cNvPr id="11" name="Rectangle: Rounded Corners 10">
              <a:extLst>
                <a:ext uri="{FF2B5EF4-FFF2-40B4-BE49-F238E27FC236}">
                  <a16:creationId xmlns:a16="http://schemas.microsoft.com/office/drawing/2014/main" id="{2B848ABD-2376-BA0D-3A40-C033C6CE4BF1}"/>
                </a:ext>
              </a:extLst>
            </p:cNvPr>
            <p:cNvSpPr/>
            <p:nvPr/>
          </p:nvSpPr>
          <p:spPr>
            <a:xfrm>
              <a:off x="0" y="3929605"/>
              <a:ext cx="6237359" cy="575639"/>
            </a:xfrm>
            <a:prstGeom prst="roundRect">
              <a:avLst/>
            </a:prstGeom>
          </p:spPr>
          <p:style>
            <a:lnRef idx="2">
              <a:schemeClr val="lt1">
                <a:hueOff val="0"/>
                <a:satOff val="0"/>
                <a:lumOff val="0"/>
                <a:alphaOff val="0"/>
              </a:schemeClr>
            </a:lnRef>
            <a:fillRef idx="1">
              <a:schemeClr val="accent5">
                <a:hueOff val="0"/>
                <a:satOff val="0"/>
                <a:lumOff val="-37256"/>
                <a:alphaOff val="0"/>
              </a:schemeClr>
            </a:fillRef>
            <a:effectRef idx="0">
              <a:schemeClr val="accent5">
                <a:hueOff val="0"/>
                <a:satOff val="0"/>
                <a:lumOff val="-37256"/>
                <a:alphaOff val="0"/>
              </a:schemeClr>
            </a:effectRef>
            <a:fontRef idx="minor">
              <a:schemeClr val="lt1"/>
            </a:fontRef>
          </p:style>
          <p:txBody>
            <a:bodyPr/>
            <a:lstStyle/>
            <a:p>
              <a:endParaRPr lang="en-US">
                <a:latin typeface="Arial Nova" panose="020B0504020202020204" pitchFamily="34" charset="0"/>
              </a:endParaRPr>
            </a:p>
          </p:txBody>
        </p:sp>
        <p:sp>
          <p:nvSpPr>
            <p:cNvPr id="12" name="Rectangle: Rounded Corners 16">
              <a:extLst>
                <a:ext uri="{FF2B5EF4-FFF2-40B4-BE49-F238E27FC236}">
                  <a16:creationId xmlns:a16="http://schemas.microsoft.com/office/drawing/2014/main" id="{E2A17116-823B-2854-C2D8-4D56C8E34343}"/>
                </a:ext>
              </a:extLst>
            </p:cNvPr>
            <p:cNvSpPr txBox="1"/>
            <p:nvPr/>
          </p:nvSpPr>
          <p:spPr>
            <a:xfrm>
              <a:off x="28100" y="3957705"/>
              <a:ext cx="6181159" cy="51943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latin typeface="Arial Nova" panose="020B0504020202020204" pitchFamily="34" charset="0"/>
                </a:rPr>
                <a:t>Pregnancy-specific </a:t>
              </a:r>
            </a:p>
          </p:txBody>
        </p:sp>
      </p:grpSp>
    </p:spTree>
    <p:extLst>
      <p:ext uri="{BB962C8B-B14F-4D97-AF65-F5344CB8AC3E}">
        <p14:creationId xmlns:p14="http://schemas.microsoft.com/office/powerpoint/2010/main" val="27589407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10C34BF-75EE-AB14-A04A-D102C27FF27C}"/>
              </a:ext>
            </a:extLst>
          </p:cNvPr>
          <p:cNvPicPr>
            <a:picLocks noChangeAspect="1"/>
          </p:cNvPicPr>
          <p:nvPr/>
        </p:nvPicPr>
        <p:blipFill>
          <a:blip r:embed="rId2"/>
          <a:stretch>
            <a:fillRect/>
          </a:stretch>
        </p:blipFill>
        <p:spPr>
          <a:xfrm>
            <a:off x="2279928" y="774551"/>
            <a:ext cx="8946872" cy="5023821"/>
          </a:xfrm>
          <a:prstGeom prst="rect">
            <a:avLst/>
          </a:prstGeom>
        </p:spPr>
      </p:pic>
    </p:spTree>
    <p:extLst>
      <p:ext uri="{BB962C8B-B14F-4D97-AF65-F5344CB8AC3E}">
        <p14:creationId xmlns:p14="http://schemas.microsoft.com/office/powerpoint/2010/main" val="13700163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46DA6-4225-A716-410B-E908B533A392}"/>
              </a:ext>
            </a:extLst>
          </p:cNvPr>
          <p:cNvSpPr>
            <a:spLocks noGrp="1"/>
          </p:cNvSpPr>
          <p:nvPr>
            <p:ph type="title"/>
          </p:nvPr>
        </p:nvSpPr>
        <p:spPr/>
        <p:txBody>
          <a:bodyPr>
            <a:normAutofit fontScale="90000"/>
          </a:bodyPr>
          <a:lstStyle/>
          <a:p>
            <a:r>
              <a:rPr lang="en-US" b="1" dirty="0"/>
              <a:t>DETERMINING APPROPRIATE SUPPORTIVE MEASURES</a:t>
            </a:r>
          </a:p>
        </p:txBody>
      </p:sp>
      <p:sp>
        <p:nvSpPr>
          <p:cNvPr id="3" name="Content Placeholder 2">
            <a:extLst>
              <a:ext uri="{FF2B5EF4-FFF2-40B4-BE49-F238E27FC236}">
                <a16:creationId xmlns:a16="http://schemas.microsoft.com/office/drawing/2014/main" id="{6AE01221-67DB-1C3D-2D54-16417B9DCDE6}"/>
              </a:ext>
            </a:extLst>
          </p:cNvPr>
          <p:cNvSpPr>
            <a:spLocks noGrp="1"/>
          </p:cNvSpPr>
          <p:nvPr>
            <p:ph idx="1"/>
          </p:nvPr>
        </p:nvSpPr>
        <p:spPr/>
        <p:txBody>
          <a:bodyPr/>
          <a:lstStyle/>
          <a:p>
            <a:r>
              <a:rPr lang="en-US" dirty="0"/>
              <a:t>What are the facts and circumstances of the situation?</a:t>
            </a:r>
          </a:p>
          <a:p>
            <a:pPr lvl="1"/>
            <a:r>
              <a:rPr lang="en-US" dirty="0"/>
              <a:t>Example: a student-complainant tells the Title IX Coordinator that another student seems to be waiting for them outside their classes and they are afraid for their safety. They request a campus police officer escort them around-the-clock while on campus.</a:t>
            </a:r>
          </a:p>
          <a:p>
            <a:pPr marL="0" indent="0">
              <a:buNone/>
            </a:pPr>
            <a:endParaRPr lang="en-US" dirty="0"/>
          </a:p>
          <a:p>
            <a:r>
              <a:rPr lang="en-US" dirty="0"/>
              <a:t>Must maintain confidentiality to the greatest extent possible.</a:t>
            </a:r>
          </a:p>
          <a:p>
            <a:pPr marL="0" indent="0">
              <a:buNone/>
            </a:pPr>
            <a:r>
              <a:rPr lang="en-US" dirty="0"/>
              <a:t> </a:t>
            </a:r>
          </a:p>
          <a:p>
            <a:r>
              <a:rPr lang="en-US" dirty="0"/>
              <a:t>Should supportive measures be continued after a determination of non-responsibility? </a:t>
            </a:r>
          </a:p>
          <a:p>
            <a:endParaRPr lang="en-US" dirty="0"/>
          </a:p>
        </p:txBody>
      </p:sp>
    </p:spTree>
    <p:extLst>
      <p:ext uri="{BB962C8B-B14F-4D97-AF65-F5344CB8AC3E}">
        <p14:creationId xmlns:p14="http://schemas.microsoft.com/office/powerpoint/2010/main" val="50698534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46DA6-4225-A716-410B-E908B533A392}"/>
              </a:ext>
            </a:extLst>
          </p:cNvPr>
          <p:cNvSpPr>
            <a:spLocks noGrp="1"/>
          </p:cNvSpPr>
          <p:nvPr>
            <p:ph type="title"/>
          </p:nvPr>
        </p:nvSpPr>
        <p:spPr/>
        <p:txBody>
          <a:bodyPr>
            <a:normAutofit/>
          </a:bodyPr>
          <a:lstStyle/>
          <a:p>
            <a:r>
              <a:rPr lang="en-US" b="1" dirty="0"/>
              <a:t>EVALUATING SUPPORTIVE MEASURES</a:t>
            </a:r>
          </a:p>
        </p:txBody>
      </p:sp>
      <p:graphicFrame>
        <p:nvGraphicFramePr>
          <p:cNvPr id="5" name="Content Placeholder 2">
            <a:extLst>
              <a:ext uri="{FF2B5EF4-FFF2-40B4-BE49-F238E27FC236}">
                <a16:creationId xmlns:a16="http://schemas.microsoft.com/office/drawing/2014/main" id="{69FAE9FD-D045-72D1-4F7F-D0B30314B060}"/>
              </a:ext>
            </a:extLst>
          </p:cNvPr>
          <p:cNvGraphicFramePr>
            <a:graphicFrameLocks noGrp="1"/>
          </p:cNvGraphicFramePr>
          <p:nvPr>
            <p:ph idx="1"/>
            <p:extLst>
              <p:ext uri="{D42A27DB-BD31-4B8C-83A1-F6EECF244321}">
                <p14:modId xmlns:p14="http://schemas.microsoft.com/office/powerpoint/2010/main" val="2217078337"/>
              </p:ext>
            </p:extLst>
          </p:nvPr>
        </p:nvGraphicFramePr>
        <p:xfrm>
          <a:off x="1484310" y="1669774"/>
          <a:ext cx="10018713" cy="43152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4920314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4F543-6FED-B114-7ECB-0F2201F9225B}"/>
              </a:ext>
            </a:extLst>
          </p:cNvPr>
          <p:cNvSpPr>
            <a:spLocks noGrp="1"/>
          </p:cNvSpPr>
          <p:nvPr>
            <p:ph type="ctrTitle"/>
          </p:nvPr>
        </p:nvSpPr>
        <p:spPr>
          <a:xfrm>
            <a:off x="2474259" y="1380068"/>
            <a:ext cx="9028764" cy="2616199"/>
          </a:xfrm>
        </p:spPr>
        <p:txBody>
          <a:bodyPr>
            <a:normAutofit fontScale="90000"/>
          </a:bodyPr>
          <a:lstStyle/>
          <a:p>
            <a:pPr algn="ctr"/>
            <a:r>
              <a:rPr lang="en-US" b="1" dirty="0"/>
              <a:t>PREVENTION, PROGRAM ASSESSMENT, </a:t>
            </a:r>
            <a:r>
              <a:rPr lang="en-US" b="1"/>
              <a:t>&amp; PARTNERSHIPS</a:t>
            </a:r>
            <a:endParaRPr lang="en-US" b="1" dirty="0"/>
          </a:p>
        </p:txBody>
      </p:sp>
    </p:spTree>
    <p:extLst>
      <p:ext uri="{BB962C8B-B14F-4D97-AF65-F5344CB8AC3E}">
        <p14:creationId xmlns:p14="http://schemas.microsoft.com/office/powerpoint/2010/main" val="240607346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CD127-5A74-4EF9-8DE5-7224266CC767}"/>
              </a:ext>
            </a:extLst>
          </p:cNvPr>
          <p:cNvSpPr>
            <a:spLocks noGrp="1"/>
          </p:cNvSpPr>
          <p:nvPr>
            <p:ph type="ctrTitle"/>
          </p:nvPr>
        </p:nvSpPr>
        <p:spPr>
          <a:xfrm>
            <a:off x="2928401" y="1380068"/>
            <a:ext cx="8574622" cy="3136848"/>
          </a:xfrm>
        </p:spPr>
        <p:txBody>
          <a:bodyPr>
            <a:normAutofit/>
          </a:bodyPr>
          <a:lstStyle/>
          <a:p>
            <a:pPr algn="ctr"/>
            <a:r>
              <a:rPr lang="en-US" sz="3600" dirty="0"/>
              <a:t>Campbell Shatley, PLLC</a:t>
            </a:r>
            <a:br>
              <a:rPr lang="en-US" sz="3600" dirty="0"/>
            </a:br>
            <a:r>
              <a:rPr lang="en-US" sz="3600" dirty="0"/>
              <a:t>674 Merrimon Ave., Suite 210</a:t>
            </a:r>
            <a:br>
              <a:rPr lang="en-US" sz="3600" dirty="0"/>
            </a:br>
            <a:r>
              <a:rPr lang="en-US" sz="3600" dirty="0"/>
              <a:t>Asheville, NC  28804</a:t>
            </a:r>
            <a:br>
              <a:rPr lang="en-US" sz="3600" dirty="0"/>
            </a:br>
            <a:r>
              <a:rPr lang="en-US" sz="3600" dirty="0"/>
              <a:t>(828) 398-2776</a:t>
            </a:r>
          </a:p>
        </p:txBody>
      </p:sp>
    </p:spTree>
    <p:extLst>
      <p:ext uri="{BB962C8B-B14F-4D97-AF65-F5344CB8AC3E}">
        <p14:creationId xmlns:p14="http://schemas.microsoft.com/office/powerpoint/2010/main" val="21530047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4F543-6FED-B114-7ECB-0F2201F9225B}"/>
              </a:ext>
            </a:extLst>
          </p:cNvPr>
          <p:cNvSpPr>
            <a:spLocks noGrp="1"/>
          </p:cNvSpPr>
          <p:nvPr>
            <p:ph type="ctrTitle"/>
          </p:nvPr>
        </p:nvSpPr>
        <p:spPr>
          <a:xfrm>
            <a:off x="2388198" y="1380068"/>
            <a:ext cx="8670663" cy="2616199"/>
          </a:xfrm>
        </p:spPr>
        <p:txBody>
          <a:bodyPr/>
          <a:lstStyle/>
          <a:p>
            <a:pPr algn="ctr"/>
            <a:r>
              <a:rPr lang="en-US" b="1" dirty="0"/>
              <a:t>INITIAL STEPS</a:t>
            </a:r>
          </a:p>
        </p:txBody>
      </p:sp>
    </p:spTree>
    <p:extLst>
      <p:ext uri="{BB962C8B-B14F-4D97-AF65-F5344CB8AC3E}">
        <p14:creationId xmlns:p14="http://schemas.microsoft.com/office/powerpoint/2010/main" val="12690133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38D4E-0549-93A0-1D2E-89E8F66C9BC9}"/>
              </a:ext>
            </a:extLst>
          </p:cNvPr>
          <p:cNvSpPr>
            <a:spLocks noGrp="1"/>
          </p:cNvSpPr>
          <p:nvPr>
            <p:ph type="title"/>
          </p:nvPr>
        </p:nvSpPr>
        <p:spPr/>
        <p:txBody>
          <a:bodyPr/>
          <a:lstStyle/>
          <a:p>
            <a:r>
              <a:rPr lang="en-US" b="1" dirty="0"/>
              <a:t>INITIAL COMPLIANCE STEPS</a:t>
            </a:r>
          </a:p>
        </p:txBody>
      </p:sp>
      <p:sp>
        <p:nvSpPr>
          <p:cNvPr id="3" name="Content Placeholder 2">
            <a:extLst>
              <a:ext uri="{FF2B5EF4-FFF2-40B4-BE49-F238E27FC236}">
                <a16:creationId xmlns:a16="http://schemas.microsoft.com/office/drawing/2014/main" id="{E2499A6E-C628-391A-59FC-CB99ECCB80AF}"/>
              </a:ext>
            </a:extLst>
          </p:cNvPr>
          <p:cNvSpPr>
            <a:spLocks noGrp="1"/>
          </p:cNvSpPr>
          <p:nvPr>
            <p:ph idx="1"/>
          </p:nvPr>
        </p:nvSpPr>
        <p:spPr/>
        <p:txBody>
          <a:bodyPr/>
          <a:lstStyle/>
          <a:p>
            <a:r>
              <a:rPr lang="en-US" dirty="0"/>
              <a:t>Identify your Title IX team.</a:t>
            </a:r>
          </a:p>
          <a:p>
            <a:pPr lvl="1"/>
            <a:r>
              <a:rPr lang="en-US" dirty="0"/>
              <a:t>Investigators, decision-makers, appeal entities, informal resolution facilitators, potential advisors.</a:t>
            </a:r>
          </a:p>
          <a:p>
            <a:pPr lvl="1"/>
            <a:r>
              <a:rPr lang="en-US" dirty="0"/>
              <a:t>Define roles and identify the required separation between them.</a:t>
            </a:r>
          </a:p>
          <a:p>
            <a:pPr marL="457200" lvl="1" indent="0">
              <a:buNone/>
            </a:pPr>
            <a:endParaRPr lang="en-US" dirty="0"/>
          </a:p>
          <a:p>
            <a:r>
              <a:rPr lang="en-US" dirty="0"/>
              <a:t>Consider your policy and procedure options.</a:t>
            </a:r>
          </a:p>
          <a:p>
            <a:pPr lvl="1"/>
            <a:r>
              <a:rPr lang="en-US" dirty="0"/>
              <a:t>Informal Resolution;</a:t>
            </a:r>
          </a:p>
          <a:p>
            <a:pPr lvl="1"/>
            <a:r>
              <a:rPr lang="en-US" dirty="0"/>
              <a:t>Formal Investigation; and</a:t>
            </a:r>
          </a:p>
          <a:p>
            <a:pPr lvl="1"/>
            <a:r>
              <a:rPr lang="en-US" dirty="0"/>
              <a:t>Code of Conduct.</a:t>
            </a:r>
          </a:p>
          <a:p>
            <a:pPr marL="457200" lvl="1" indent="0">
              <a:buNone/>
            </a:pPr>
            <a:endParaRPr lang="en-US" dirty="0"/>
          </a:p>
          <a:p>
            <a:r>
              <a:rPr lang="en-US" dirty="0"/>
              <a:t>How will you explain your process to others?</a:t>
            </a:r>
          </a:p>
        </p:txBody>
      </p:sp>
    </p:spTree>
    <p:extLst>
      <p:ext uri="{BB962C8B-B14F-4D97-AF65-F5344CB8AC3E}">
        <p14:creationId xmlns:p14="http://schemas.microsoft.com/office/powerpoint/2010/main" val="20715211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Custom 49">
      <a:dk1>
        <a:sysClr val="windowText" lastClr="000000"/>
      </a:dk1>
      <a:lt1>
        <a:srgbClr val="FFFFFF"/>
      </a:lt1>
      <a:dk2>
        <a:srgbClr val="000000"/>
      </a:dk2>
      <a:lt2>
        <a:srgbClr val="FFFFFF"/>
      </a:lt2>
      <a:accent1>
        <a:srgbClr val="C00000"/>
      </a:accent1>
      <a:accent2>
        <a:srgbClr val="000000"/>
      </a:accent2>
      <a:accent3>
        <a:srgbClr val="000000"/>
      </a:accent3>
      <a:accent4>
        <a:srgbClr val="000000"/>
      </a:accent4>
      <a:accent5>
        <a:srgbClr val="5F5F5F"/>
      </a:accent5>
      <a:accent6>
        <a:srgbClr val="000000"/>
      </a:accent6>
      <a:hlink>
        <a:srgbClr val="5F5F5F"/>
      </a:hlink>
      <a:folHlink>
        <a:srgbClr val="919191"/>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924</TotalTime>
  <Words>4282</Words>
  <Application>Microsoft Office PowerPoint</Application>
  <PresentationFormat>Widescreen</PresentationFormat>
  <Paragraphs>422</Paragraphs>
  <Slides>73</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73</vt:i4>
      </vt:variant>
    </vt:vector>
  </HeadingPairs>
  <TitlesOfParts>
    <vt:vector size="81" baseType="lpstr">
      <vt:lpstr>Arial</vt:lpstr>
      <vt:lpstr>Arial Nova</vt:lpstr>
      <vt:lpstr>Calibri</vt:lpstr>
      <vt:lpstr>Comic Sans MS</vt:lpstr>
      <vt:lpstr>Corbel</vt:lpstr>
      <vt:lpstr>Courier New</vt:lpstr>
      <vt:lpstr>Wingdings</vt:lpstr>
      <vt:lpstr>Parallax</vt:lpstr>
      <vt:lpstr> COMMUNITY COLLEGE TITLE IX COORDINATOR TRAINING  November 30, 2023</vt:lpstr>
      <vt:lpstr>TODAY'S WORK</vt:lpstr>
      <vt:lpstr>TITLE IX COORDINATOR</vt:lpstr>
      <vt:lpstr>TITLE IX COORDINATOR</vt:lpstr>
      <vt:lpstr>BIAS, CONFLICTS OF INTEREST, AND RECUSALS</vt:lpstr>
      <vt:lpstr>SESSION ONE</vt:lpstr>
      <vt:lpstr>PowerPoint Presentation</vt:lpstr>
      <vt:lpstr>INITIAL STEPS</vt:lpstr>
      <vt:lpstr>INITIAL COMPLIANCE STEPS</vt:lpstr>
      <vt:lpstr>INTAKE</vt:lpstr>
      <vt:lpstr>BEST PRACTICES FOR INTAKE</vt:lpstr>
      <vt:lpstr>BEST PRACTICES FOR INTAKE</vt:lpstr>
      <vt:lpstr>INTAKE MEETINGS</vt:lpstr>
      <vt:lpstr>STRATEGIES FOR ADDRESSING A RELUCTANT COMPLAINANT</vt:lpstr>
      <vt:lpstr>TITLE IX COORDINATOR-SIGNED FORMAL COMPLAINTS</vt:lpstr>
      <vt:lpstr>ASSESSING JURISDICTION</vt:lpstr>
      <vt:lpstr>WHAT CONDUCT IS COVERED?</vt:lpstr>
      <vt:lpstr>EDUCATION PROGRAM OR ACTIVITY – REVIEW </vt:lpstr>
      <vt:lpstr>EDUCATION PROGRAM OR ACTIVITY – OFF CAMPUS?</vt:lpstr>
      <vt:lpstr>EDUCATION PROGRAM OR ACTIVITY – ONLINE STUDY</vt:lpstr>
      <vt:lpstr>ACTUAL KNOWLEDGE</vt:lpstr>
      <vt:lpstr>HOW TO AVOID BEING "DELIBERATELY INDIFFERENT"</vt:lpstr>
      <vt:lpstr>HOW TO AVOID BEING "DELIBERATELY INDIFFERENT"</vt:lpstr>
      <vt:lpstr>RESPONSE TO "ACTUAL KNOWLEDGE"</vt:lpstr>
      <vt:lpstr>JURISDICTIONAL DETERMINATIONS</vt:lpstr>
      <vt:lpstr>2023 REGULATIONS</vt:lpstr>
      <vt:lpstr>MANAGING DISMISSALS</vt:lpstr>
      <vt:lpstr>CLOSING A REPORT OR COMPLAINT</vt:lpstr>
      <vt:lpstr>PROCEDURE TO CLOSE A REPORT OR COMPLAINT</vt:lpstr>
      <vt:lpstr>DISMISSAL/EXIT RAMP SCENARIOS</vt:lpstr>
      <vt:lpstr>DISMISSAL/EXIT RAMP SCENARIOS</vt:lpstr>
      <vt:lpstr>DISMISSAL/EXIT RAMP SCENARIOS</vt:lpstr>
      <vt:lpstr>2023 REGULATIONS</vt:lpstr>
      <vt:lpstr>DOCUMENTATION AND RECORDKEEPING</vt:lpstr>
      <vt:lpstr>TITLE IX TRAINING FOR TITLE IX PERSONNEL</vt:lpstr>
      <vt:lpstr>COMPLIANCE REQUIREMENTS</vt:lpstr>
      <vt:lpstr>MAINTAINING RECORDS</vt:lpstr>
      <vt:lpstr>MAINTAINING RECORDS</vt:lpstr>
      <vt:lpstr>WHERE CAN STUDENTS / EMPLOYEES FIND THIS INFORMATION?</vt:lpstr>
      <vt:lpstr>COLLEGE WEBSITE</vt:lpstr>
      <vt:lpstr>SESSION TWO</vt:lpstr>
      <vt:lpstr>INVESTIGATIONS – WHAT'S YOUR ROLE?</vt:lpstr>
      <vt:lpstr>WHEN TO ACT</vt:lpstr>
      <vt:lpstr>WHEN TO ACT</vt:lpstr>
      <vt:lpstr>WHEN TO INVESTIGATE</vt:lpstr>
      <vt:lpstr>WHEN TO INVESTIGATE</vt:lpstr>
      <vt:lpstr>ACTING V. INVESTIGATING</vt:lpstr>
      <vt:lpstr>FORMAL COMPLAINTS</vt:lpstr>
      <vt:lpstr>PowerPoint Presentation</vt:lpstr>
      <vt:lpstr>KEYS TO RESPONDENT CONTACT</vt:lpstr>
      <vt:lpstr>CONSOLIDATION OF FORMAL COMPLAINTS</vt:lpstr>
      <vt:lpstr>REMOVAL/LEAVE</vt:lpstr>
      <vt:lpstr>ELEMENTS OF INVESTIGATION</vt:lpstr>
      <vt:lpstr>ELEMENTS OF INVESTIGATION</vt:lpstr>
      <vt:lpstr>ELEMENTS OF INVESTIGATION: FACILITATE REVIEW OF EVIDENCE</vt:lpstr>
      <vt:lpstr>IMPARTIALITY</vt:lpstr>
      <vt:lpstr>SCENARIOS</vt:lpstr>
      <vt:lpstr>SCENARIO 1</vt:lpstr>
      <vt:lpstr>SCENARIO 2</vt:lpstr>
      <vt:lpstr>SCENARIO 3</vt:lpstr>
      <vt:lpstr>SCENARIO 4</vt:lpstr>
      <vt:lpstr>INFORMAL RESOLUTIONS</vt:lpstr>
      <vt:lpstr>WHAT IS AN INFORMAL RESOLUTION?</vt:lpstr>
      <vt:lpstr>INFORMAL RESOLUTION</vt:lpstr>
      <vt:lpstr>INFORMAL RESOLUTION</vt:lpstr>
      <vt:lpstr>MAKING SUPPORTIVE MEASURES COUNT</vt:lpstr>
      <vt:lpstr>DEFINING SUPPORTIVE MEASURES</vt:lpstr>
      <vt:lpstr>GUIDING PRINCIPLES</vt:lpstr>
      <vt:lpstr>CATEGORIES OF SUPPORTIVE MEASURES</vt:lpstr>
      <vt:lpstr>DETERMINING APPROPRIATE SUPPORTIVE MEASURES</vt:lpstr>
      <vt:lpstr>EVALUATING SUPPORTIVE MEASURES</vt:lpstr>
      <vt:lpstr>PREVENTION, PROGRAM ASSESSMENT, &amp; PARTNERSHIPS</vt:lpstr>
      <vt:lpstr>Campbell Shatley, PLLC 674 Merrimon Ave., Suite 210 Asheville, NC  28804 (828) 398-2776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IX TRAINING Legal Obligations and Roles©</dc:title>
  <dc:creator>Kris Caudle</dc:creator>
  <cp:lastModifiedBy>Ashton Guyer</cp:lastModifiedBy>
  <cp:revision>23</cp:revision>
  <cp:lastPrinted>2020-09-30T19:10:02Z</cp:lastPrinted>
  <dcterms:created xsi:type="dcterms:W3CDTF">2020-09-29T17:59:58Z</dcterms:created>
  <dcterms:modified xsi:type="dcterms:W3CDTF">2023-11-29T21:30:04Z</dcterms:modified>
</cp:coreProperties>
</file>